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slides/charts/chart1.xml" ContentType="application/vnd.openxmlformats-officedocument.drawingml.chart+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slides/charts/chart2.xml" ContentType="application/vnd.openxmlformats-officedocument.drawingml.chart+xml"/>
  <Override PartName="/ppt/notesSlides/notesSlide47.xml" ContentType="application/vnd.openxmlformats-officedocument.presentationml.notesSlide+xml"/>
  <Override PartName="/ppt/slides/slide48.xml" ContentType="application/vnd.openxmlformats-officedocument.presentationml.slide+xml"/>
  <Override PartName="/ppt/slides/charts/chart3.xml" ContentType="application/vnd.openxmlformats-officedocument.drawingml.chart+xml"/>
  <Override PartName="/ppt/notesSlides/notesSlide48.xml" ContentType="application/vnd.openxmlformats-officedocument.presentationml.notesSlide+xml"/>
  <Override PartName="/ppt/slides/slide49.xml" ContentType="application/vnd.openxmlformats-officedocument.presentationml.slide+xml"/>
  <Override PartName="/ppt/slides/charts/chart4.xml" ContentType="application/vnd.openxmlformats-officedocument.drawingml.chart+xml"/>
  <Override PartName="/ppt/notesSlides/notesSlide49.xml" ContentType="application/vnd.openxmlformats-officedocument.presentationml.notesSlide+xml"/>
  <Override PartName="/ppt/slides/slide50.xml" ContentType="application/vnd.openxmlformats-officedocument.presentationml.slide+xml"/>
  <Override PartName="/ppt/slides/charts/chart5.xml" ContentType="application/vnd.openxmlformats-officedocument.drawingml.chart+xml"/>
  <Override PartName="/ppt/notesSlides/notesSlide50.xml" ContentType="application/vnd.openxmlformats-officedocument.presentationml.notesSlide+xml"/>
  <Override PartName="/ppt/slides/slide51.xml" ContentType="application/vnd.openxmlformats-officedocument.presentationml.slide+xml"/>
  <Override PartName="/ppt/slides/charts/chart6.xml" ContentType="application/vnd.openxmlformats-officedocument.drawingml.chart+xml"/>
  <Override PartName="/ppt/notesSlides/notesSlide51.xml" ContentType="application/vnd.openxmlformats-officedocument.presentationml.notesSlide+xml"/>
  <Override PartName="/ppt/slides/slide52.xml" ContentType="application/vnd.openxmlformats-officedocument.presentationml.slide+xml"/>
  <Override PartName="/ppt/slides/charts/chart7.xml" ContentType="application/vnd.openxmlformats-officedocument.drawingml.chart+xml"/>
  <Override PartName="/ppt/notesSlides/notesSlide52.xml" ContentType="application/vnd.openxmlformats-officedocument.presentationml.notesSlide+xml"/>
  <Override PartName="/ppt/slides/slide53.xml" ContentType="application/vnd.openxmlformats-officedocument.presentationml.slide+xml"/>
  <Override PartName="/ppt/slides/charts/chart8.xml" ContentType="application/vnd.openxmlformats-officedocument.drawingml.chart+xml"/>
  <Override PartName="/ppt/notesSlides/notesSlide53.xml" ContentType="application/vnd.openxmlformats-officedocument.presentationml.notesSlide+xml"/>
  <Override PartName="/ppt/slides/slide54.xml" ContentType="application/vnd.openxmlformats-officedocument.presentationml.slide+xml"/>
  <Override PartName="/ppt/slides/charts/chart9.xml" ContentType="application/vnd.openxmlformats-officedocument.drawingml.chart+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slides/charts/chart10.xml" ContentType="application/vnd.openxmlformats-officedocument.drawingml.chart+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Override PartName="/ppt/slides/slide123.xml" ContentType="application/vnd.openxmlformats-officedocument.presentationml.slide+xml"/>
  <Override PartName="/ppt/notesSlides/notesSlide123.xml" ContentType="application/vnd.openxmlformats-officedocument.presentationml.notesSlide+xml"/>
  <Override PartName="/ppt/slides/slide124.xml" ContentType="application/vnd.openxmlformats-officedocument.presentationml.slide+xml"/>
  <Override PartName="/ppt/notesSlides/notesSlide124.xml" ContentType="application/vnd.openxmlformats-officedocument.presentationml.notesSlide+xml"/>
  <Override PartName="/ppt/slides/slide125.xml" ContentType="application/vnd.openxmlformats-officedocument.presentationml.slide+xml"/>
  <Override PartName="/ppt/notesSlides/notesSlide125.xml" ContentType="application/vnd.openxmlformats-officedocument.presentationml.notesSlide+xml"/>
  <Override PartName="/ppt/slides/slide126.xml" ContentType="application/vnd.openxmlformats-officedocument.presentationml.slide+xml"/>
  <Override PartName="/ppt/notesSlides/notesSlide126.xml" ContentType="application/vnd.openxmlformats-officedocument.presentationml.notesSlide+xml"/>
  <Override PartName="/ppt/slides/slide127.xml" ContentType="application/vnd.openxmlformats-officedocument.presentationml.slide+xml"/>
  <Override PartName="/ppt/notesSlides/notesSlide127.xml" ContentType="application/vnd.openxmlformats-officedocument.presentationml.notesSlide+xml"/>
  <Override PartName="/ppt/slides/slide128.xml" ContentType="application/vnd.openxmlformats-officedocument.presentationml.slide+xml"/>
  <Override PartName="/ppt/notesSlides/notesSlide128.xml" ContentType="application/vnd.openxmlformats-officedocument.presentationml.notesSlide+xml"/>
  <Override PartName="/ppt/slides/slide129.xml" ContentType="application/vnd.openxmlformats-officedocument.presentationml.slide+xml"/>
  <Override PartName="/ppt/notesSlides/notesSlide129.xml" ContentType="application/vnd.openxmlformats-officedocument.presentationml.notesSlide+xml"/>
  <Override PartName="/ppt/slides/slide130.xml" ContentType="application/vnd.openxmlformats-officedocument.presentationml.slide+xml"/>
  <Override PartName="/ppt/notesSlides/notesSlide130.xml" ContentType="application/vnd.openxmlformats-officedocument.presentationml.notesSlide+xml"/>
  <Override PartName="/ppt/slides/slide131.xml" ContentType="application/vnd.openxmlformats-officedocument.presentationml.slide+xml"/>
  <Override PartName="/ppt/notesSlides/notesSlide131.xml" ContentType="application/vnd.openxmlformats-officedocument.presentationml.notesSlide+xml"/>
  <Override PartName="/ppt/slides/slide132.xml" ContentType="application/vnd.openxmlformats-officedocument.presentationml.slide+xml"/>
  <Override PartName="/ppt/notesSlides/notesSlide132.xml" ContentType="application/vnd.openxmlformats-officedocument.presentationml.notesSlide+xml"/>
  <Override PartName="/ppt/slides/slide133.xml" ContentType="application/vnd.openxmlformats-officedocument.presentationml.slide+xml"/>
  <Override PartName="/ppt/notesSlides/notesSlide133.xml" ContentType="application/vnd.openxmlformats-officedocument.presentationml.notesSlide+xml"/>
  <Override PartName="/ppt/slides/slide134.xml" ContentType="application/vnd.openxmlformats-officedocument.presentationml.slide+xml"/>
  <Override PartName="/ppt/notesSlides/notesSlide134.xml" ContentType="application/vnd.openxmlformats-officedocument.presentationml.notesSlide+xml"/>
  <Override PartName="/ppt/slides/slide135.xml" ContentType="application/vnd.openxmlformats-officedocument.presentationml.slide+xml"/>
  <Override PartName="/ppt/notesSlides/notesSlide135.xml" ContentType="application/vnd.openxmlformats-officedocument.presentationml.notesSlide+xml"/>
  <Override PartName="/ppt/slides/slide136.xml" ContentType="application/vnd.openxmlformats-officedocument.presentationml.slide+xml"/>
  <Override PartName="/ppt/notesSlides/notesSlide136.xml" ContentType="application/vnd.openxmlformats-officedocument.presentationml.notesSlide+xml"/>
  <Override PartName="/ppt/slides/slide137.xml" ContentType="application/vnd.openxmlformats-officedocument.presentationml.slide+xml"/>
  <Override PartName="/ppt/notesSlides/notesSlide137.xml" ContentType="application/vnd.openxmlformats-officedocument.presentationml.notesSlide+xml"/>
  <Override PartName="/ppt/slides/slide138.xml" ContentType="application/vnd.openxmlformats-officedocument.presentationml.slide+xml"/>
  <Override PartName="/ppt/notesSlides/notesSlide138.xml" ContentType="application/vnd.openxmlformats-officedocument.presentationml.notesSlide+xml"/>
  <Override PartName="/ppt/slides/slide139.xml" ContentType="application/vnd.openxmlformats-officedocument.presentationml.slide+xml"/>
  <Override PartName="/ppt/notesSlides/notesSlide139.xml" ContentType="application/vnd.openxmlformats-officedocument.presentationml.notesSlide+xml"/>
  <Override PartName="/ppt/slides/slide140.xml" ContentType="application/vnd.openxmlformats-officedocument.presentationml.slide+xml"/>
  <Override PartName="/ppt/notesSlides/notesSlide140.xml" ContentType="application/vnd.openxmlformats-officedocument.presentationml.notesSlide+xml"/>
  <Override PartName="/ppt/slides/slide141.xml" ContentType="application/vnd.openxmlformats-officedocument.presentationml.slide+xml"/>
  <Override PartName="/ppt/notesSlides/notesSlide141.xml" ContentType="application/vnd.openxmlformats-officedocument.presentationml.notesSlide+xml"/>
  <Override PartName="/ppt/slides/slide142.xml" ContentType="application/vnd.openxmlformats-officedocument.presentationml.slide+xml"/>
  <Override PartName="/ppt/notesSlides/notesSlide142.xml" ContentType="application/vnd.openxmlformats-officedocument.presentationml.notesSlide+xml"/>
  <Override PartName="/ppt/slides/slide143.xml" ContentType="application/vnd.openxmlformats-officedocument.presentationml.slide+xml"/>
  <Override PartName="/ppt/notesSlides/notesSlide143.xml" ContentType="application/vnd.openxmlformats-officedocument.presentationml.notesSlide+xml"/>
  <Override PartName="/ppt/slides/slide144.xml" ContentType="application/vnd.openxmlformats-officedocument.presentationml.slide+xml"/>
  <Override PartName="/ppt/notesSlides/notesSlide14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f47bdb68c844b86" /><Relationship Type="http://schemas.openxmlformats.org/officeDocument/2006/relationships/extended-properties" Target="/docProps/app.xml" Id="R7eaf9d74bd6240cf" /><Relationship Type="http://schemas.openxmlformats.org/officeDocument/2006/relationships/officeDocument" Target="/ppt/presentation.xml" Id="Refcd464fff954080" /></Relationships>
</file>

<file path=ppt/presentation.xml><?xml version="1.0" encoding="utf-8"?>
<p:presentation xmlns:p="http://schemas.openxmlformats.org/presentationml/2006/main">
  <p:sldMasterIdLst>
    <p:sldMasterId xmlns:r="http://schemas.openxmlformats.org/officeDocument/2006/relationships" id="2147483648" r:id="Rbe4964d7e3cc4871"/>
  </p:sldMasterIdLst>
  <p:notesMasterIdLst>
    <p:notesMasterId xmlns:r="http://schemas.openxmlformats.org/officeDocument/2006/relationships" r:id="R4e4721bc04234a4c"/>
  </p:notesMasterIdLst>
  <p:sldIdLst>
    <p:sldId xmlns:r="http://schemas.openxmlformats.org/officeDocument/2006/relationships" id="256" r:id="Re83f8cef40914374"/>
    <p:sldId xmlns:r="http://schemas.openxmlformats.org/officeDocument/2006/relationships" id="257" r:id="R1e9d336a1d524c8c"/>
    <p:sldId xmlns:r="http://schemas.openxmlformats.org/officeDocument/2006/relationships" id="258" r:id="Re12875d85cd643cc"/>
    <p:sldId xmlns:r="http://schemas.openxmlformats.org/officeDocument/2006/relationships" id="259" r:id="Rdee4e351a2864481"/>
    <p:sldId xmlns:r="http://schemas.openxmlformats.org/officeDocument/2006/relationships" id="260" r:id="R19ce14341ae44d56"/>
    <p:sldId xmlns:r="http://schemas.openxmlformats.org/officeDocument/2006/relationships" id="261" r:id="Rcf2c348c11ad4eae"/>
    <p:sldId xmlns:r="http://schemas.openxmlformats.org/officeDocument/2006/relationships" id="262" r:id="Rf2807db2773c4457"/>
    <p:sldId xmlns:r="http://schemas.openxmlformats.org/officeDocument/2006/relationships" id="263" r:id="R17402b4698844339"/>
    <p:sldId xmlns:r="http://schemas.openxmlformats.org/officeDocument/2006/relationships" id="264" r:id="R8d1b9ad2ee55435b"/>
    <p:sldId xmlns:r="http://schemas.openxmlformats.org/officeDocument/2006/relationships" id="265" r:id="Rd36ab89c49bd406d"/>
    <p:sldId xmlns:r="http://schemas.openxmlformats.org/officeDocument/2006/relationships" id="266" r:id="R82e1e4ddda994cf9"/>
    <p:sldId xmlns:r="http://schemas.openxmlformats.org/officeDocument/2006/relationships" id="267" r:id="R1d17a5605b424013"/>
    <p:sldId xmlns:r="http://schemas.openxmlformats.org/officeDocument/2006/relationships" id="268" r:id="R87fa28e160514206"/>
    <p:sldId xmlns:r="http://schemas.openxmlformats.org/officeDocument/2006/relationships" id="269" r:id="R123d1be0942c4b06"/>
    <p:sldId xmlns:r="http://schemas.openxmlformats.org/officeDocument/2006/relationships" id="270" r:id="R754508b6770e4d6f"/>
    <p:sldId xmlns:r="http://schemas.openxmlformats.org/officeDocument/2006/relationships" id="271" r:id="R3c82667373ff4b71"/>
    <p:sldId xmlns:r="http://schemas.openxmlformats.org/officeDocument/2006/relationships" id="272" r:id="R7e56df5e69c4462a"/>
    <p:sldId xmlns:r="http://schemas.openxmlformats.org/officeDocument/2006/relationships" id="273" r:id="R902dd19bc0c14439"/>
    <p:sldId xmlns:r="http://schemas.openxmlformats.org/officeDocument/2006/relationships" id="274" r:id="R12ac33479c884a48"/>
    <p:sldId xmlns:r="http://schemas.openxmlformats.org/officeDocument/2006/relationships" id="275" r:id="R55cdecd833c24b56"/>
    <p:sldId xmlns:r="http://schemas.openxmlformats.org/officeDocument/2006/relationships" id="276" r:id="R7a927037606c4e1c"/>
    <p:sldId xmlns:r="http://schemas.openxmlformats.org/officeDocument/2006/relationships" id="277" r:id="Rbfee72c757224a0c"/>
    <p:sldId xmlns:r="http://schemas.openxmlformats.org/officeDocument/2006/relationships" id="278" r:id="Rf4be13fb15174221"/>
    <p:sldId xmlns:r="http://schemas.openxmlformats.org/officeDocument/2006/relationships" id="279" r:id="Re69365a6a5414503"/>
    <p:sldId xmlns:r="http://schemas.openxmlformats.org/officeDocument/2006/relationships" id="280" r:id="Rdf16ee547c4046d1"/>
    <p:sldId xmlns:r="http://schemas.openxmlformats.org/officeDocument/2006/relationships" id="281" r:id="Rd005aa8387744174"/>
    <p:sldId xmlns:r="http://schemas.openxmlformats.org/officeDocument/2006/relationships" id="282" r:id="R76e21a5856f24ecf"/>
    <p:sldId xmlns:r="http://schemas.openxmlformats.org/officeDocument/2006/relationships" id="283" r:id="R2dd365a59ddf410a"/>
    <p:sldId xmlns:r="http://schemas.openxmlformats.org/officeDocument/2006/relationships" id="284" r:id="R6d461b7bff374aad"/>
    <p:sldId xmlns:r="http://schemas.openxmlformats.org/officeDocument/2006/relationships" id="285" r:id="Rc8385f0e9d554591"/>
    <p:sldId xmlns:r="http://schemas.openxmlformats.org/officeDocument/2006/relationships" id="286" r:id="R527ea604f4e74a05"/>
    <p:sldId xmlns:r="http://schemas.openxmlformats.org/officeDocument/2006/relationships" id="287" r:id="R77af3ceecb7c4de1"/>
    <p:sldId xmlns:r="http://schemas.openxmlformats.org/officeDocument/2006/relationships" id="288" r:id="Reb293e4d333e482f"/>
    <p:sldId xmlns:r="http://schemas.openxmlformats.org/officeDocument/2006/relationships" id="289" r:id="Rad336714928143a7"/>
    <p:sldId xmlns:r="http://schemas.openxmlformats.org/officeDocument/2006/relationships" id="290" r:id="R7874fd00a57e4883"/>
    <p:sldId xmlns:r="http://schemas.openxmlformats.org/officeDocument/2006/relationships" id="291" r:id="Rb261a81d6a58459c"/>
    <p:sldId xmlns:r="http://schemas.openxmlformats.org/officeDocument/2006/relationships" id="292" r:id="R4e3acd5b0cc54c21"/>
    <p:sldId xmlns:r="http://schemas.openxmlformats.org/officeDocument/2006/relationships" id="293" r:id="R70da3a08fe0a4efa"/>
    <p:sldId xmlns:r="http://schemas.openxmlformats.org/officeDocument/2006/relationships" id="294" r:id="R5695a91894f34927"/>
    <p:sldId xmlns:r="http://schemas.openxmlformats.org/officeDocument/2006/relationships" id="295" r:id="Rbb333072a8c7443c"/>
    <p:sldId xmlns:r="http://schemas.openxmlformats.org/officeDocument/2006/relationships" id="296" r:id="R49724f810f894f45"/>
    <p:sldId xmlns:r="http://schemas.openxmlformats.org/officeDocument/2006/relationships" id="297" r:id="Rd6eb09f1e486418b"/>
    <p:sldId xmlns:r="http://schemas.openxmlformats.org/officeDocument/2006/relationships" id="298" r:id="R5d1522dd4ee64f2d"/>
    <p:sldId xmlns:r="http://schemas.openxmlformats.org/officeDocument/2006/relationships" id="299" r:id="R5c06eb431d8c44dc"/>
    <p:sldId xmlns:r="http://schemas.openxmlformats.org/officeDocument/2006/relationships" id="300" r:id="R44458c735967423b"/>
    <p:sldId xmlns:r="http://schemas.openxmlformats.org/officeDocument/2006/relationships" id="301" r:id="Rdf38ef5ffc1c4ed4"/>
    <p:sldId xmlns:r="http://schemas.openxmlformats.org/officeDocument/2006/relationships" id="302" r:id="R53ccb46e3b2544f7"/>
    <p:sldId xmlns:r="http://schemas.openxmlformats.org/officeDocument/2006/relationships" id="303" r:id="R1ed7f3a85e5e4ffb"/>
    <p:sldId xmlns:r="http://schemas.openxmlformats.org/officeDocument/2006/relationships" id="304" r:id="R9c29a00360404b4f"/>
    <p:sldId xmlns:r="http://schemas.openxmlformats.org/officeDocument/2006/relationships" id="305" r:id="Rff203526ce7c4864"/>
    <p:sldId xmlns:r="http://schemas.openxmlformats.org/officeDocument/2006/relationships" id="306" r:id="R95de1082c2224e6e"/>
    <p:sldId xmlns:r="http://schemas.openxmlformats.org/officeDocument/2006/relationships" id="307" r:id="R0e415e6fb003435e"/>
    <p:sldId xmlns:r="http://schemas.openxmlformats.org/officeDocument/2006/relationships" id="308" r:id="R3b4576654731460e"/>
    <p:sldId xmlns:r="http://schemas.openxmlformats.org/officeDocument/2006/relationships" id="309" r:id="R56f2135eb0544d9d"/>
    <p:sldId xmlns:r="http://schemas.openxmlformats.org/officeDocument/2006/relationships" id="310" r:id="R228973703e594f6d"/>
    <p:sldId xmlns:r="http://schemas.openxmlformats.org/officeDocument/2006/relationships" id="311" r:id="R0b1ecb25f46d45d4"/>
    <p:sldId xmlns:r="http://schemas.openxmlformats.org/officeDocument/2006/relationships" id="312" r:id="R1126ff04d42e4a28"/>
    <p:sldId xmlns:r="http://schemas.openxmlformats.org/officeDocument/2006/relationships" id="313" r:id="R6299f19021c44feb"/>
    <p:sldId xmlns:r="http://schemas.openxmlformats.org/officeDocument/2006/relationships" id="314" r:id="Rb926cfd640e947d5"/>
    <p:sldId xmlns:r="http://schemas.openxmlformats.org/officeDocument/2006/relationships" id="315" r:id="Rf45e514de8474f25"/>
    <p:sldId xmlns:r="http://schemas.openxmlformats.org/officeDocument/2006/relationships" id="316" r:id="Rbbc0b7fb87e54042"/>
    <p:sldId xmlns:r="http://schemas.openxmlformats.org/officeDocument/2006/relationships" id="317" r:id="R2c9d564c45d84b3e"/>
    <p:sldId xmlns:r="http://schemas.openxmlformats.org/officeDocument/2006/relationships" id="318" r:id="R2564175359834b09"/>
    <p:sldId xmlns:r="http://schemas.openxmlformats.org/officeDocument/2006/relationships" id="319" r:id="R17c66944bc524ba7"/>
    <p:sldId xmlns:r="http://schemas.openxmlformats.org/officeDocument/2006/relationships" id="320" r:id="R0b0eb94c2c63422f"/>
    <p:sldId xmlns:r="http://schemas.openxmlformats.org/officeDocument/2006/relationships" id="321" r:id="Rb5dc5382711b457a"/>
    <p:sldId xmlns:r="http://schemas.openxmlformats.org/officeDocument/2006/relationships" id="322" r:id="Rccae51f8f3ee4eb6"/>
    <p:sldId xmlns:r="http://schemas.openxmlformats.org/officeDocument/2006/relationships" id="323" r:id="R7da42fd8adba46ac"/>
    <p:sldId xmlns:r="http://schemas.openxmlformats.org/officeDocument/2006/relationships" id="324" r:id="R678916206fa94724"/>
    <p:sldId xmlns:r="http://schemas.openxmlformats.org/officeDocument/2006/relationships" id="325" r:id="R6916a88a6ac14fac"/>
    <p:sldId xmlns:r="http://schemas.openxmlformats.org/officeDocument/2006/relationships" id="326" r:id="R36c502b4a94346c6"/>
    <p:sldId xmlns:r="http://schemas.openxmlformats.org/officeDocument/2006/relationships" id="327" r:id="Rb0b8a5ab99a445e8"/>
    <p:sldId xmlns:r="http://schemas.openxmlformats.org/officeDocument/2006/relationships" id="328" r:id="Rb471d88cd9084fe4"/>
    <p:sldId xmlns:r="http://schemas.openxmlformats.org/officeDocument/2006/relationships" id="329" r:id="R1d61d2e97cde4c56"/>
    <p:sldId xmlns:r="http://schemas.openxmlformats.org/officeDocument/2006/relationships" id="330" r:id="R15abafc9341b4189"/>
    <p:sldId xmlns:r="http://schemas.openxmlformats.org/officeDocument/2006/relationships" id="331" r:id="R6e6101a60e61488a"/>
    <p:sldId xmlns:r="http://schemas.openxmlformats.org/officeDocument/2006/relationships" id="332" r:id="R601135d63d1a4c51"/>
    <p:sldId xmlns:r="http://schemas.openxmlformats.org/officeDocument/2006/relationships" id="333" r:id="Rf68777a77d5b4f5b"/>
    <p:sldId xmlns:r="http://schemas.openxmlformats.org/officeDocument/2006/relationships" id="334" r:id="R0905a078d6704467"/>
    <p:sldId xmlns:r="http://schemas.openxmlformats.org/officeDocument/2006/relationships" id="335" r:id="R137e43340dd54492"/>
    <p:sldId xmlns:r="http://schemas.openxmlformats.org/officeDocument/2006/relationships" id="336" r:id="Rfecba59c39c54e25"/>
    <p:sldId xmlns:r="http://schemas.openxmlformats.org/officeDocument/2006/relationships" id="337" r:id="R818480056e184d26"/>
    <p:sldId xmlns:r="http://schemas.openxmlformats.org/officeDocument/2006/relationships" id="338" r:id="Rcb5e0e41b5a44a1f"/>
    <p:sldId xmlns:r="http://schemas.openxmlformats.org/officeDocument/2006/relationships" id="339" r:id="R573c4f8e4b9841b0"/>
    <p:sldId xmlns:r="http://schemas.openxmlformats.org/officeDocument/2006/relationships" id="340" r:id="R4c928e1e54a347fa"/>
    <p:sldId xmlns:r="http://schemas.openxmlformats.org/officeDocument/2006/relationships" id="341" r:id="Re675c5779095408e"/>
    <p:sldId xmlns:r="http://schemas.openxmlformats.org/officeDocument/2006/relationships" id="342" r:id="Ra8d5eb926da9434a"/>
    <p:sldId xmlns:r="http://schemas.openxmlformats.org/officeDocument/2006/relationships" id="343" r:id="R36611397755541f1"/>
    <p:sldId xmlns:r="http://schemas.openxmlformats.org/officeDocument/2006/relationships" id="344" r:id="R9ea2a689a3944a23"/>
    <p:sldId xmlns:r="http://schemas.openxmlformats.org/officeDocument/2006/relationships" id="345" r:id="R582d8a3f503b4358"/>
    <p:sldId xmlns:r="http://schemas.openxmlformats.org/officeDocument/2006/relationships" id="346" r:id="Rf71f5e8afc884509"/>
    <p:sldId xmlns:r="http://schemas.openxmlformats.org/officeDocument/2006/relationships" id="347" r:id="R61ed819b5bee451a"/>
    <p:sldId xmlns:r="http://schemas.openxmlformats.org/officeDocument/2006/relationships" id="348" r:id="Re0fffdb1125e4916"/>
    <p:sldId xmlns:r="http://schemas.openxmlformats.org/officeDocument/2006/relationships" id="349" r:id="R2462ace30cdd4bc0"/>
    <p:sldId xmlns:r="http://schemas.openxmlformats.org/officeDocument/2006/relationships" id="350" r:id="R011bda6cce6246b3"/>
    <p:sldId xmlns:r="http://schemas.openxmlformats.org/officeDocument/2006/relationships" id="351" r:id="Rc09ea68628634f25"/>
    <p:sldId xmlns:r="http://schemas.openxmlformats.org/officeDocument/2006/relationships" id="352" r:id="R8c88fc62752c448e"/>
    <p:sldId xmlns:r="http://schemas.openxmlformats.org/officeDocument/2006/relationships" id="353" r:id="R22c3749a5d0c4213"/>
    <p:sldId xmlns:r="http://schemas.openxmlformats.org/officeDocument/2006/relationships" id="354" r:id="Rc15749e325a94819"/>
    <p:sldId xmlns:r="http://schemas.openxmlformats.org/officeDocument/2006/relationships" id="355" r:id="R20f3aef096b44097"/>
    <p:sldId xmlns:r="http://schemas.openxmlformats.org/officeDocument/2006/relationships" id="356" r:id="Ra895d1ada81e4ef2"/>
    <p:sldId xmlns:r="http://schemas.openxmlformats.org/officeDocument/2006/relationships" id="357" r:id="R3785804ff4af41bc"/>
    <p:sldId xmlns:r="http://schemas.openxmlformats.org/officeDocument/2006/relationships" id="358" r:id="Rfaaf8f6fc7a74b11"/>
    <p:sldId xmlns:r="http://schemas.openxmlformats.org/officeDocument/2006/relationships" id="359" r:id="R24cc642e629d4e16"/>
    <p:sldId xmlns:r="http://schemas.openxmlformats.org/officeDocument/2006/relationships" id="360" r:id="R1b4f5c30a21e4efd"/>
    <p:sldId xmlns:r="http://schemas.openxmlformats.org/officeDocument/2006/relationships" id="361" r:id="R7e862bae80c84900"/>
    <p:sldId xmlns:r="http://schemas.openxmlformats.org/officeDocument/2006/relationships" id="362" r:id="R41fd3d5b13db4860"/>
    <p:sldId xmlns:r="http://schemas.openxmlformats.org/officeDocument/2006/relationships" id="363" r:id="R0a5cb446cf204a3a"/>
    <p:sldId xmlns:r="http://schemas.openxmlformats.org/officeDocument/2006/relationships" id="364" r:id="Reefd36265cc547a4"/>
    <p:sldId xmlns:r="http://schemas.openxmlformats.org/officeDocument/2006/relationships" id="365" r:id="R295d78e642594328"/>
    <p:sldId xmlns:r="http://schemas.openxmlformats.org/officeDocument/2006/relationships" id="366" r:id="Re69f5b3cd90f4435"/>
    <p:sldId xmlns:r="http://schemas.openxmlformats.org/officeDocument/2006/relationships" id="367" r:id="Ra015479609e842b8"/>
    <p:sldId xmlns:r="http://schemas.openxmlformats.org/officeDocument/2006/relationships" id="368" r:id="Rc065c37c055a4768"/>
    <p:sldId xmlns:r="http://schemas.openxmlformats.org/officeDocument/2006/relationships" id="369" r:id="R4b4282511b97460c"/>
    <p:sldId xmlns:r="http://schemas.openxmlformats.org/officeDocument/2006/relationships" id="370" r:id="Re8ce2e05a0184e2f"/>
    <p:sldId xmlns:r="http://schemas.openxmlformats.org/officeDocument/2006/relationships" id="371" r:id="R1b18f390571a447a"/>
    <p:sldId xmlns:r="http://schemas.openxmlformats.org/officeDocument/2006/relationships" id="372" r:id="R3a746026b850424a"/>
    <p:sldId xmlns:r="http://schemas.openxmlformats.org/officeDocument/2006/relationships" id="373" r:id="Rb82f9b7995c846c2"/>
    <p:sldId xmlns:r="http://schemas.openxmlformats.org/officeDocument/2006/relationships" id="374" r:id="R2b3c9a95fde44dc5"/>
    <p:sldId xmlns:r="http://schemas.openxmlformats.org/officeDocument/2006/relationships" id="375" r:id="Red171edc0a5142b6"/>
    <p:sldId xmlns:r="http://schemas.openxmlformats.org/officeDocument/2006/relationships" id="376" r:id="R8db28c583aec4bda"/>
    <p:sldId xmlns:r="http://schemas.openxmlformats.org/officeDocument/2006/relationships" id="377" r:id="R5956a1ae2216440a"/>
    <p:sldId xmlns:r="http://schemas.openxmlformats.org/officeDocument/2006/relationships" id="378" r:id="R3441403304cd486f"/>
    <p:sldId xmlns:r="http://schemas.openxmlformats.org/officeDocument/2006/relationships" id="379" r:id="Rc7ef2b4a911641c1"/>
    <p:sldId xmlns:r="http://schemas.openxmlformats.org/officeDocument/2006/relationships" id="380" r:id="R41cb828060d64d5b"/>
    <p:sldId xmlns:r="http://schemas.openxmlformats.org/officeDocument/2006/relationships" id="381" r:id="R5ab0a28a64d4438d"/>
    <p:sldId xmlns:r="http://schemas.openxmlformats.org/officeDocument/2006/relationships" id="382" r:id="R75a46603f0764cc2"/>
    <p:sldId xmlns:r="http://schemas.openxmlformats.org/officeDocument/2006/relationships" id="383" r:id="R946db2ee067043bb"/>
    <p:sldId xmlns:r="http://schemas.openxmlformats.org/officeDocument/2006/relationships" id="384" r:id="Rbce5903ceb84432d"/>
    <p:sldId xmlns:r="http://schemas.openxmlformats.org/officeDocument/2006/relationships" id="385" r:id="R2b75b072edd24b13"/>
    <p:sldId xmlns:r="http://schemas.openxmlformats.org/officeDocument/2006/relationships" id="386" r:id="R7c695ee611644c97"/>
    <p:sldId xmlns:r="http://schemas.openxmlformats.org/officeDocument/2006/relationships" id="387" r:id="R483ab4b7fd03452d"/>
    <p:sldId xmlns:r="http://schemas.openxmlformats.org/officeDocument/2006/relationships" id="388" r:id="Rb972558d08c148e5"/>
    <p:sldId xmlns:r="http://schemas.openxmlformats.org/officeDocument/2006/relationships" id="389" r:id="R324740142d6b4bad"/>
    <p:sldId xmlns:r="http://schemas.openxmlformats.org/officeDocument/2006/relationships" id="390" r:id="Rc161e3061f834925"/>
    <p:sldId xmlns:r="http://schemas.openxmlformats.org/officeDocument/2006/relationships" id="391" r:id="R029bd64c371e4b1e"/>
    <p:sldId xmlns:r="http://schemas.openxmlformats.org/officeDocument/2006/relationships" id="392" r:id="Rdfd86d2292b64b8a"/>
    <p:sldId xmlns:r="http://schemas.openxmlformats.org/officeDocument/2006/relationships" id="393" r:id="Rd4ccbb2f23084184"/>
    <p:sldId xmlns:r="http://schemas.openxmlformats.org/officeDocument/2006/relationships" id="394" r:id="Rb87b287f984d433c"/>
    <p:sldId xmlns:r="http://schemas.openxmlformats.org/officeDocument/2006/relationships" id="395" r:id="R5185425f32354f8a"/>
    <p:sldId xmlns:r="http://schemas.openxmlformats.org/officeDocument/2006/relationships" id="396" r:id="Rf3055bba80a74734"/>
    <p:sldId xmlns:r="http://schemas.openxmlformats.org/officeDocument/2006/relationships" id="397" r:id="R74beb8cd747f47fc"/>
    <p:sldId xmlns:r="http://schemas.openxmlformats.org/officeDocument/2006/relationships" id="398" r:id="R255bb246a0f24468"/>
    <p:sldId xmlns:r="http://schemas.openxmlformats.org/officeDocument/2006/relationships" id="399" r:id="R57da80d0223d4a32"/>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0cbd93b7a7e4cab" /><Relationship Type="http://schemas.openxmlformats.org/officeDocument/2006/relationships/slideMaster" Target="/ppt/slideMasters/slideMaster1.xml" Id="Rbe4964d7e3cc4871" /><Relationship Type="http://schemas.openxmlformats.org/officeDocument/2006/relationships/notesMaster" Target="/ppt/notesMasters/notesMaster1.xml" Id="R4e4721bc04234a4c" /><Relationship Type="http://schemas.openxmlformats.org/officeDocument/2006/relationships/presProps" Target="/ppt/presProps.xml" Id="Reca48dea689940c0" /><Relationship Type="http://schemas.openxmlformats.org/officeDocument/2006/relationships/tableStyles" Target="/ppt/tableStyles.xml" Id="R9774ca2bf3e54523" /><Relationship Type="http://schemas.openxmlformats.org/officeDocument/2006/relationships/slide" Target="/ppt/slides/slide1.xml" Id="Re83f8cef40914374" /><Relationship Type="http://schemas.openxmlformats.org/officeDocument/2006/relationships/slide" Target="/ppt/slides/slide2.xml" Id="R1e9d336a1d524c8c" /><Relationship Type="http://schemas.openxmlformats.org/officeDocument/2006/relationships/slide" Target="/ppt/slides/slide3.xml" Id="Re12875d85cd643cc" /><Relationship Type="http://schemas.openxmlformats.org/officeDocument/2006/relationships/slide" Target="/ppt/slides/slide4.xml" Id="Rdee4e351a2864481" /><Relationship Type="http://schemas.openxmlformats.org/officeDocument/2006/relationships/slide" Target="/ppt/slides/slide5.xml" Id="R19ce14341ae44d56" /><Relationship Type="http://schemas.openxmlformats.org/officeDocument/2006/relationships/slide" Target="/ppt/slides/slide6.xml" Id="Rcf2c348c11ad4eae" /><Relationship Type="http://schemas.openxmlformats.org/officeDocument/2006/relationships/slide" Target="/ppt/slides/slide7.xml" Id="Rf2807db2773c4457" /><Relationship Type="http://schemas.openxmlformats.org/officeDocument/2006/relationships/slide" Target="/ppt/slides/slide8.xml" Id="R17402b4698844339" /><Relationship Type="http://schemas.openxmlformats.org/officeDocument/2006/relationships/slide" Target="/ppt/slides/slide9.xml" Id="R8d1b9ad2ee55435b" /><Relationship Type="http://schemas.openxmlformats.org/officeDocument/2006/relationships/slide" Target="/ppt/slides/slide10.xml" Id="Rd36ab89c49bd406d" /><Relationship Type="http://schemas.openxmlformats.org/officeDocument/2006/relationships/slide" Target="/ppt/slides/slide11.xml" Id="R82e1e4ddda994cf9" /><Relationship Type="http://schemas.openxmlformats.org/officeDocument/2006/relationships/slide" Target="/ppt/slides/slide12.xml" Id="R1d17a5605b424013" /><Relationship Type="http://schemas.openxmlformats.org/officeDocument/2006/relationships/slide" Target="/ppt/slides/slide13.xml" Id="R87fa28e160514206" /><Relationship Type="http://schemas.openxmlformats.org/officeDocument/2006/relationships/slide" Target="/ppt/slides/slide14.xml" Id="R123d1be0942c4b06" /><Relationship Type="http://schemas.openxmlformats.org/officeDocument/2006/relationships/slide" Target="/ppt/slides/slide15.xml" Id="R754508b6770e4d6f" /><Relationship Type="http://schemas.openxmlformats.org/officeDocument/2006/relationships/slide" Target="/ppt/slides/slide16.xml" Id="R3c82667373ff4b71" /><Relationship Type="http://schemas.openxmlformats.org/officeDocument/2006/relationships/slide" Target="/ppt/slides/slide17.xml" Id="R7e56df5e69c4462a" /><Relationship Type="http://schemas.openxmlformats.org/officeDocument/2006/relationships/slide" Target="/ppt/slides/slide18.xml" Id="R902dd19bc0c14439" /><Relationship Type="http://schemas.openxmlformats.org/officeDocument/2006/relationships/slide" Target="/ppt/slides/slide19.xml" Id="R12ac33479c884a48" /><Relationship Type="http://schemas.openxmlformats.org/officeDocument/2006/relationships/slide" Target="/ppt/slides/slide20.xml" Id="R55cdecd833c24b56" /><Relationship Type="http://schemas.openxmlformats.org/officeDocument/2006/relationships/slide" Target="/ppt/slides/slide21.xml" Id="R7a927037606c4e1c" /><Relationship Type="http://schemas.openxmlformats.org/officeDocument/2006/relationships/slide" Target="/ppt/slides/slide22.xml" Id="Rbfee72c757224a0c" /><Relationship Type="http://schemas.openxmlformats.org/officeDocument/2006/relationships/slide" Target="/ppt/slides/slide23.xml" Id="Rf4be13fb15174221" /><Relationship Type="http://schemas.openxmlformats.org/officeDocument/2006/relationships/slide" Target="/ppt/slides/slide24.xml" Id="Re69365a6a5414503" /><Relationship Type="http://schemas.openxmlformats.org/officeDocument/2006/relationships/slide" Target="/ppt/slides/slide25.xml" Id="Rdf16ee547c4046d1" /><Relationship Type="http://schemas.openxmlformats.org/officeDocument/2006/relationships/slide" Target="/ppt/slides/slide26.xml" Id="Rd005aa8387744174" /><Relationship Type="http://schemas.openxmlformats.org/officeDocument/2006/relationships/slide" Target="/ppt/slides/slide27.xml" Id="R76e21a5856f24ecf" /><Relationship Type="http://schemas.openxmlformats.org/officeDocument/2006/relationships/slide" Target="/ppt/slides/slide28.xml" Id="R2dd365a59ddf410a" /><Relationship Type="http://schemas.openxmlformats.org/officeDocument/2006/relationships/slide" Target="/ppt/slides/slide29.xml" Id="R6d461b7bff374aad" /><Relationship Type="http://schemas.openxmlformats.org/officeDocument/2006/relationships/slide" Target="/ppt/slides/slide30.xml" Id="Rc8385f0e9d554591" /><Relationship Type="http://schemas.openxmlformats.org/officeDocument/2006/relationships/slide" Target="/ppt/slides/slide31.xml" Id="R527ea604f4e74a05" /><Relationship Type="http://schemas.openxmlformats.org/officeDocument/2006/relationships/slide" Target="/ppt/slides/slide32.xml" Id="R77af3ceecb7c4de1" /><Relationship Type="http://schemas.openxmlformats.org/officeDocument/2006/relationships/slide" Target="/ppt/slides/slide33.xml" Id="Reb293e4d333e482f" /><Relationship Type="http://schemas.openxmlformats.org/officeDocument/2006/relationships/slide" Target="/ppt/slides/slide34.xml" Id="Rad336714928143a7" /><Relationship Type="http://schemas.openxmlformats.org/officeDocument/2006/relationships/slide" Target="/ppt/slides/slide35.xml" Id="R7874fd00a57e4883" /><Relationship Type="http://schemas.openxmlformats.org/officeDocument/2006/relationships/slide" Target="/ppt/slides/slide36.xml" Id="Rb261a81d6a58459c" /><Relationship Type="http://schemas.openxmlformats.org/officeDocument/2006/relationships/slide" Target="/ppt/slides/slide37.xml" Id="R4e3acd5b0cc54c21" /><Relationship Type="http://schemas.openxmlformats.org/officeDocument/2006/relationships/slide" Target="/ppt/slides/slide38.xml" Id="R70da3a08fe0a4efa" /><Relationship Type="http://schemas.openxmlformats.org/officeDocument/2006/relationships/slide" Target="/ppt/slides/slide39.xml" Id="R5695a91894f34927" /><Relationship Type="http://schemas.openxmlformats.org/officeDocument/2006/relationships/slide" Target="/ppt/slides/slide40.xml" Id="Rbb333072a8c7443c" /><Relationship Type="http://schemas.openxmlformats.org/officeDocument/2006/relationships/slide" Target="/ppt/slides/slide41.xml" Id="R49724f810f894f45" /><Relationship Type="http://schemas.openxmlformats.org/officeDocument/2006/relationships/slide" Target="/ppt/slides/slide42.xml" Id="Rd6eb09f1e486418b" /><Relationship Type="http://schemas.openxmlformats.org/officeDocument/2006/relationships/slide" Target="/ppt/slides/slide43.xml" Id="R5d1522dd4ee64f2d" /><Relationship Type="http://schemas.openxmlformats.org/officeDocument/2006/relationships/slide" Target="/ppt/slides/slide44.xml" Id="R5c06eb431d8c44dc" /><Relationship Type="http://schemas.openxmlformats.org/officeDocument/2006/relationships/slide" Target="/ppt/slides/slide45.xml" Id="R44458c735967423b" /><Relationship Type="http://schemas.openxmlformats.org/officeDocument/2006/relationships/slide" Target="/ppt/slides/slide46.xml" Id="Rdf38ef5ffc1c4ed4" /><Relationship Type="http://schemas.openxmlformats.org/officeDocument/2006/relationships/slide" Target="/ppt/slides/slide47.xml" Id="R53ccb46e3b2544f7" /><Relationship Type="http://schemas.openxmlformats.org/officeDocument/2006/relationships/slide" Target="/ppt/slides/slide48.xml" Id="R1ed7f3a85e5e4ffb" /><Relationship Type="http://schemas.openxmlformats.org/officeDocument/2006/relationships/slide" Target="/ppt/slides/slide49.xml" Id="R9c29a00360404b4f" /><Relationship Type="http://schemas.openxmlformats.org/officeDocument/2006/relationships/slide" Target="/ppt/slides/slide50.xml" Id="Rff203526ce7c4864" /><Relationship Type="http://schemas.openxmlformats.org/officeDocument/2006/relationships/slide" Target="/ppt/slides/slide51.xml" Id="R95de1082c2224e6e" /><Relationship Type="http://schemas.openxmlformats.org/officeDocument/2006/relationships/slide" Target="/ppt/slides/slide52.xml" Id="R0e415e6fb003435e" /><Relationship Type="http://schemas.openxmlformats.org/officeDocument/2006/relationships/slide" Target="/ppt/slides/slide53.xml" Id="R3b4576654731460e" /><Relationship Type="http://schemas.openxmlformats.org/officeDocument/2006/relationships/slide" Target="/ppt/slides/slide54.xml" Id="R56f2135eb0544d9d" /><Relationship Type="http://schemas.openxmlformats.org/officeDocument/2006/relationships/slide" Target="/ppt/slides/slide55.xml" Id="R228973703e594f6d" /><Relationship Type="http://schemas.openxmlformats.org/officeDocument/2006/relationships/slide" Target="/ppt/slides/slide56.xml" Id="R0b1ecb25f46d45d4" /><Relationship Type="http://schemas.openxmlformats.org/officeDocument/2006/relationships/slide" Target="/ppt/slides/slide57.xml" Id="R1126ff04d42e4a28" /><Relationship Type="http://schemas.openxmlformats.org/officeDocument/2006/relationships/slide" Target="/ppt/slides/slide58.xml" Id="R6299f19021c44feb" /><Relationship Type="http://schemas.openxmlformats.org/officeDocument/2006/relationships/slide" Target="/ppt/slides/slide59.xml" Id="Rb926cfd640e947d5" /><Relationship Type="http://schemas.openxmlformats.org/officeDocument/2006/relationships/slide" Target="/ppt/slides/slide60.xml" Id="Rf45e514de8474f25" /><Relationship Type="http://schemas.openxmlformats.org/officeDocument/2006/relationships/slide" Target="/ppt/slides/slide61.xml" Id="Rbbc0b7fb87e54042" /><Relationship Type="http://schemas.openxmlformats.org/officeDocument/2006/relationships/slide" Target="/ppt/slides/slide62.xml" Id="R2c9d564c45d84b3e" /><Relationship Type="http://schemas.openxmlformats.org/officeDocument/2006/relationships/slide" Target="/ppt/slides/slide63.xml" Id="R2564175359834b09" /><Relationship Type="http://schemas.openxmlformats.org/officeDocument/2006/relationships/slide" Target="/ppt/slides/slide64.xml" Id="R17c66944bc524ba7" /><Relationship Type="http://schemas.openxmlformats.org/officeDocument/2006/relationships/slide" Target="/ppt/slides/slide65.xml" Id="R0b0eb94c2c63422f" /><Relationship Type="http://schemas.openxmlformats.org/officeDocument/2006/relationships/slide" Target="/ppt/slides/slide66.xml" Id="Rb5dc5382711b457a" /><Relationship Type="http://schemas.openxmlformats.org/officeDocument/2006/relationships/slide" Target="/ppt/slides/slide67.xml" Id="Rccae51f8f3ee4eb6" /><Relationship Type="http://schemas.openxmlformats.org/officeDocument/2006/relationships/slide" Target="/ppt/slides/slide68.xml" Id="R7da42fd8adba46ac" /><Relationship Type="http://schemas.openxmlformats.org/officeDocument/2006/relationships/slide" Target="/ppt/slides/slide69.xml" Id="R678916206fa94724" /><Relationship Type="http://schemas.openxmlformats.org/officeDocument/2006/relationships/slide" Target="/ppt/slides/slide70.xml" Id="R6916a88a6ac14fac" /><Relationship Type="http://schemas.openxmlformats.org/officeDocument/2006/relationships/slide" Target="/ppt/slides/slide71.xml" Id="R36c502b4a94346c6" /><Relationship Type="http://schemas.openxmlformats.org/officeDocument/2006/relationships/slide" Target="/ppt/slides/slide72.xml" Id="Rb0b8a5ab99a445e8" /><Relationship Type="http://schemas.openxmlformats.org/officeDocument/2006/relationships/slide" Target="/ppt/slides/slide73.xml" Id="Rb471d88cd9084fe4" /><Relationship Type="http://schemas.openxmlformats.org/officeDocument/2006/relationships/slide" Target="/ppt/slides/slide74.xml" Id="R1d61d2e97cde4c56" /><Relationship Type="http://schemas.openxmlformats.org/officeDocument/2006/relationships/slide" Target="/ppt/slides/slide75.xml" Id="R15abafc9341b4189" /><Relationship Type="http://schemas.openxmlformats.org/officeDocument/2006/relationships/slide" Target="/ppt/slides/slide76.xml" Id="R6e6101a60e61488a" /><Relationship Type="http://schemas.openxmlformats.org/officeDocument/2006/relationships/slide" Target="/ppt/slides/slide77.xml" Id="R601135d63d1a4c51" /><Relationship Type="http://schemas.openxmlformats.org/officeDocument/2006/relationships/slide" Target="/ppt/slides/slide78.xml" Id="Rf68777a77d5b4f5b" /><Relationship Type="http://schemas.openxmlformats.org/officeDocument/2006/relationships/slide" Target="/ppt/slides/slide79.xml" Id="R0905a078d6704467" /><Relationship Type="http://schemas.openxmlformats.org/officeDocument/2006/relationships/slide" Target="/ppt/slides/slide80.xml" Id="R137e43340dd54492" /><Relationship Type="http://schemas.openxmlformats.org/officeDocument/2006/relationships/slide" Target="/ppt/slides/slide81.xml" Id="Rfecba59c39c54e25" /><Relationship Type="http://schemas.openxmlformats.org/officeDocument/2006/relationships/slide" Target="/ppt/slides/slide82.xml" Id="R818480056e184d26" /><Relationship Type="http://schemas.openxmlformats.org/officeDocument/2006/relationships/slide" Target="/ppt/slides/slide83.xml" Id="Rcb5e0e41b5a44a1f" /><Relationship Type="http://schemas.openxmlformats.org/officeDocument/2006/relationships/slide" Target="/ppt/slides/slide84.xml" Id="R573c4f8e4b9841b0" /><Relationship Type="http://schemas.openxmlformats.org/officeDocument/2006/relationships/slide" Target="/ppt/slides/slide85.xml" Id="R4c928e1e54a347fa" /><Relationship Type="http://schemas.openxmlformats.org/officeDocument/2006/relationships/slide" Target="/ppt/slides/slide86.xml" Id="Re675c5779095408e" /><Relationship Type="http://schemas.openxmlformats.org/officeDocument/2006/relationships/slide" Target="/ppt/slides/slide87.xml" Id="Ra8d5eb926da9434a" /><Relationship Type="http://schemas.openxmlformats.org/officeDocument/2006/relationships/slide" Target="/ppt/slides/slide88.xml" Id="R36611397755541f1" /><Relationship Type="http://schemas.openxmlformats.org/officeDocument/2006/relationships/slide" Target="/ppt/slides/slide89.xml" Id="R9ea2a689a3944a23" /><Relationship Type="http://schemas.openxmlformats.org/officeDocument/2006/relationships/slide" Target="/ppt/slides/slide90.xml" Id="R582d8a3f503b4358" /><Relationship Type="http://schemas.openxmlformats.org/officeDocument/2006/relationships/slide" Target="/ppt/slides/slide91.xml" Id="Rf71f5e8afc884509" /><Relationship Type="http://schemas.openxmlformats.org/officeDocument/2006/relationships/slide" Target="/ppt/slides/slide92.xml" Id="R61ed819b5bee451a" /><Relationship Type="http://schemas.openxmlformats.org/officeDocument/2006/relationships/slide" Target="/ppt/slides/slide93.xml" Id="Re0fffdb1125e4916" /><Relationship Type="http://schemas.openxmlformats.org/officeDocument/2006/relationships/slide" Target="/ppt/slides/slide94.xml" Id="R2462ace30cdd4bc0" /><Relationship Type="http://schemas.openxmlformats.org/officeDocument/2006/relationships/slide" Target="/ppt/slides/slide95.xml" Id="R011bda6cce6246b3" /><Relationship Type="http://schemas.openxmlformats.org/officeDocument/2006/relationships/slide" Target="/ppt/slides/slide96.xml" Id="Rc09ea68628634f25" /><Relationship Type="http://schemas.openxmlformats.org/officeDocument/2006/relationships/slide" Target="/ppt/slides/slide97.xml" Id="R8c88fc62752c448e" /><Relationship Type="http://schemas.openxmlformats.org/officeDocument/2006/relationships/slide" Target="/ppt/slides/slide98.xml" Id="R22c3749a5d0c4213" /><Relationship Type="http://schemas.openxmlformats.org/officeDocument/2006/relationships/slide" Target="/ppt/slides/slide99.xml" Id="Rc15749e325a94819" /><Relationship Type="http://schemas.openxmlformats.org/officeDocument/2006/relationships/slide" Target="/ppt/slides/slide100.xml" Id="R20f3aef096b44097" /><Relationship Type="http://schemas.openxmlformats.org/officeDocument/2006/relationships/slide" Target="/ppt/slides/slide101.xml" Id="Ra895d1ada81e4ef2" /><Relationship Type="http://schemas.openxmlformats.org/officeDocument/2006/relationships/slide" Target="/ppt/slides/slide102.xml" Id="R3785804ff4af41bc" /><Relationship Type="http://schemas.openxmlformats.org/officeDocument/2006/relationships/slide" Target="/ppt/slides/slide103.xml" Id="Rfaaf8f6fc7a74b11" /><Relationship Type="http://schemas.openxmlformats.org/officeDocument/2006/relationships/slide" Target="/ppt/slides/slide104.xml" Id="R24cc642e629d4e16" /><Relationship Type="http://schemas.openxmlformats.org/officeDocument/2006/relationships/slide" Target="/ppt/slides/slide105.xml" Id="R1b4f5c30a21e4efd" /><Relationship Type="http://schemas.openxmlformats.org/officeDocument/2006/relationships/slide" Target="/ppt/slides/slide106.xml" Id="R7e862bae80c84900" /><Relationship Type="http://schemas.openxmlformats.org/officeDocument/2006/relationships/slide" Target="/ppt/slides/slide107.xml" Id="R41fd3d5b13db4860" /><Relationship Type="http://schemas.openxmlformats.org/officeDocument/2006/relationships/slide" Target="/ppt/slides/slide108.xml" Id="R0a5cb446cf204a3a" /><Relationship Type="http://schemas.openxmlformats.org/officeDocument/2006/relationships/slide" Target="/ppt/slides/slide109.xml" Id="Reefd36265cc547a4" /><Relationship Type="http://schemas.openxmlformats.org/officeDocument/2006/relationships/slide" Target="/ppt/slides/slide110.xml" Id="R295d78e642594328" /><Relationship Type="http://schemas.openxmlformats.org/officeDocument/2006/relationships/slide" Target="/ppt/slides/slide111.xml" Id="Re69f5b3cd90f4435" /><Relationship Type="http://schemas.openxmlformats.org/officeDocument/2006/relationships/slide" Target="/ppt/slides/slide112.xml" Id="Ra015479609e842b8" /><Relationship Type="http://schemas.openxmlformats.org/officeDocument/2006/relationships/slide" Target="/ppt/slides/slide113.xml" Id="Rc065c37c055a4768" /><Relationship Type="http://schemas.openxmlformats.org/officeDocument/2006/relationships/slide" Target="/ppt/slides/slide114.xml" Id="R4b4282511b97460c" /><Relationship Type="http://schemas.openxmlformats.org/officeDocument/2006/relationships/slide" Target="/ppt/slides/slide115.xml" Id="Re8ce2e05a0184e2f" /><Relationship Type="http://schemas.openxmlformats.org/officeDocument/2006/relationships/slide" Target="/ppt/slides/slide116.xml" Id="R1b18f390571a447a" /><Relationship Type="http://schemas.openxmlformats.org/officeDocument/2006/relationships/slide" Target="/ppt/slides/slide117.xml" Id="R3a746026b850424a" /><Relationship Type="http://schemas.openxmlformats.org/officeDocument/2006/relationships/slide" Target="/ppt/slides/slide118.xml" Id="Rb82f9b7995c846c2" /><Relationship Type="http://schemas.openxmlformats.org/officeDocument/2006/relationships/slide" Target="/ppt/slides/slide119.xml" Id="R2b3c9a95fde44dc5" /><Relationship Type="http://schemas.openxmlformats.org/officeDocument/2006/relationships/slide" Target="/ppt/slides/slide120.xml" Id="Red171edc0a5142b6" /><Relationship Type="http://schemas.openxmlformats.org/officeDocument/2006/relationships/slide" Target="/ppt/slides/slide121.xml" Id="R8db28c583aec4bda" /><Relationship Type="http://schemas.openxmlformats.org/officeDocument/2006/relationships/slide" Target="/ppt/slides/slide122.xml" Id="R5956a1ae2216440a" /><Relationship Type="http://schemas.openxmlformats.org/officeDocument/2006/relationships/slide" Target="/ppt/slides/slide123.xml" Id="R3441403304cd486f" /><Relationship Type="http://schemas.openxmlformats.org/officeDocument/2006/relationships/slide" Target="/ppt/slides/slide124.xml" Id="Rc7ef2b4a911641c1" /><Relationship Type="http://schemas.openxmlformats.org/officeDocument/2006/relationships/slide" Target="/ppt/slides/slide125.xml" Id="R41cb828060d64d5b" /><Relationship Type="http://schemas.openxmlformats.org/officeDocument/2006/relationships/slide" Target="/ppt/slides/slide126.xml" Id="R5ab0a28a64d4438d" /><Relationship Type="http://schemas.openxmlformats.org/officeDocument/2006/relationships/slide" Target="/ppt/slides/slide127.xml" Id="R75a46603f0764cc2" /><Relationship Type="http://schemas.openxmlformats.org/officeDocument/2006/relationships/slide" Target="/ppt/slides/slide128.xml" Id="R946db2ee067043bb" /><Relationship Type="http://schemas.openxmlformats.org/officeDocument/2006/relationships/slide" Target="/ppt/slides/slide129.xml" Id="Rbce5903ceb84432d" /><Relationship Type="http://schemas.openxmlformats.org/officeDocument/2006/relationships/slide" Target="/ppt/slides/slide130.xml" Id="R2b75b072edd24b13" /><Relationship Type="http://schemas.openxmlformats.org/officeDocument/2006/relationships/slide" Target="/ppt/slides/slide131.xml" Id="R7c695ee611644c97" /><Relationship Type="http://schemas.openxmlformats.org/officeDocument/2006/relationships/slide" Target="/ppt/slides/slide132.xml" Id="R483ab4b7fd03452d" /><Relationship Type="http://schemas.openxmlformats.org/officeDocument/2006/relationships/slide" Target="/ppt/slides/slide133.xml" Id="Rb972558d08c148e5" /><Relationship Type="http://schemas.openxmlformats.org/officeDocument/2006/relationships/slide" Target="/ppt/slides/slide134.xml" Id="R324740142d6b4bad" /><Relationship Type="http://schemas.openxmlformats.org/officeDocument/2006/relationships/slide" Target="/ppt/slides/slide135.xml" Id="Rc161e3061f834925" /><Relationship Type="http://schemas.openxmlformats.org/officeDocument/2006/relationships/slide" Target="/ppt/slides/slide136.xml" Id="R029bd64c371e4b1e" /><Relationship Type="http://schemas.openxmlformats.org/officeDocument/2006/relationships/slide" Target="/ppt/slides/slide137.xml" Id="Rdfd86d2292b64b8a" /><Relationship Type="http://schemas.openxmlformats.org/officeDocument/2006/relationships/slide" Target="/ppt/slides/slide138.xml" Id="Rd4ccbb2f23084184" /><Relationship Type="http://schemas.openxmlformats.org/officeDocument/2006/relationships/slide" Target="/ppt/slides/slide139.xml" Id="Rb87b287f984d433c" /><Relationship Type="http://schemas.openxmlformats.org/officeDocument/2006/relationships/slide" Target="/ppt/slides/slide140.xml" Id="R5185425f32354f8a" /><Relationship Type="http://schemas.openxmlformats.org/officeDocument/2006/relationships/slide" Target="/ppt/slides/slide141.xml" Id="Rf3055bba80a74734" /><Relationship Type="http://schemas.openxmlformats.org/officeDocument/2006/relationships/slide" Target="/ppt/slides/slide142.xml" Id="R74beb8cd747f47fc" /><Relationship Type="http://schemas.openxmlformats.org/officeDocument/2006/relationships/slide" Target="/ppt/slides/slide143.xml" Id="R255bb246a0f24468" /><Relationship Type="http://schemas.openxmlformats.org/officeDocument/2006/relationships/slide" Target="/ppt/slides/slide144.xml" Id="R57da80d0223d4a3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99309085d5d4efe"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069aadceef34c1c" /><Relationship Type="http://schemas.openxmlformats.org/officeDocument/2006/relationships/notesMaster" Target="/ppt/notesMasters/notesMaster1.xml" Id="R2a5f8f02c3834f4c"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555c2f66b846458f" /><Relationship Type="http://schemas.openxmlformats.org/officeDocument/2006/relationships/notesMaster" Target="/ppt/notesMasters/notesMaster1.xml" Id="R428ce2916df44630" /></Relationships>
</file>

<file path=ppt/notesSlides/_rels/notesSlide100.xml.rels>&#65279;<?xml version="1.0" encoding="utf-8"?><Relationships xmlns="http://schemas.openxmlformats.org/package/2006/relationships"><Relationship Type="http://schemas.openxmlformats.org/officeDocument/2006/relationships/slide" Target="/ppt/slides/slide100.xml" Id="R8aa088f4c1e34e57" /><Relationship Type="http://schemas.openxmlformats.org/officeDocument/2006/relationships/notesMaster" Target="/ppt/notesMasters/notesMaster1.xml" Id="R05c11116bf6c40e2" /></Relationships>
</file>

<file path=ppt/notesSlides/_rels/notesSlide101.xml.rels>&#65279;<?xml version="1.0" encoding="utf-8"?><Relationships xmlns="http://schemas.openxmlformats.org/package/2006/relationships"><Relationship Type="http://schemas.openxmlformats.org/officeDocument/2006/relationships/slide" Target="/ppt/slides/slide101.xml" Id="Rdd21354d0e0a4440" /><Relationship Type="http://schemas.openxmlformats.org/officeDocument/2006/relationships/notesMaster" Target="/ppt/notesMasters/notesMaster1.xml" Id="R21639ea1911440b5" /></Relationships>
</file>

<file path=ppt/notesSlides/_rels/notesSlide102.xml.rels>&#65279;<?xml version="1.0" encoding="utf-8"?><Relationships xmlns="http://schemas.openxmlformats.org/package/2006/relationships"><Relationship Type="http://schemas.openxmlformats.org/officeDocument/2006/relationships/slide" Target="/ppt/slides/slide102.xml" Id="R9df5c0c0d7fc4b5c" /><Relationship Type="http://schemas.openxmlformats.org/officeDocument/2006/relationships/notesMaster" Target="/ppt/notesMasters/notesMaster1.xml" Id="Rf3ae016d41a9470e" /></Relationships>
</file>

<file path=ppt/notesSlides/_rels/notesSlide103.xml.rels>&#65279;<?xml version="1.0" encoding="utf-8"?><Relationships xmlns="http://schemas.openxmlformats.org/package/2006/relationships"><Relationship Type="http://schemas.openxmlformats.org/officeDocument/2006/relationships/slide" Target="/ppt/slides/slide103.xml" Id="Rd0389f6048744f12" /><Relationship Type="http://schemas.openxmlformats.org/officeDocument/2006/relationships/notesMaster" Target="/ppt/notesMasters/notesMaster1.xml" Id="Rd202db80767a49b9" /></Relationships>
</file>

<file path=ppt/notesSlides/_rels/notesSlide104.xml.rels>&#65279;<?xml version="1.0" encoding="utf-8"?><Relationships xmlns="http://schemas.openxmlformats.org/package/2006/relationships"><Relationship Type="http://schemas.openxmlformats.org/officeDocument/2006/relationships/slide" Target="/ppt/slides/slide104.xml" Id="R0304ba23d4044395" /><Relationship Type="http://schemas.openxmlformats.org/officeDocument/2006/relationships/notesMaster" Target="/ppt/notesMasters/notesMaster1.xml" Id="R021b62f3c21e4f12" /></Relationships>
</file>

<file path=ppt/notesSlides/_rels/notesSlide105.xml.rels>&#65279;<?xml version="1.0" encoding="utf-8"?><Relationships xmlns="http://schemas.openxmlformats.org/package/2006/relationships"><Relationship Type="http://schemas.openxmlformats.org/officeDocument/2006/relationships/slide" Target="/ppt/slides/slide105.xml" Id="R0bc30e3faaab4d4a" /><Relationship Type="http://schemas.openxmlformats.org/officeDocument/2006/relationships/notesMaster" Target="/ppt/notesMasters/notesMaster1.xml" Id="R6a094286d6a64314" /></Relationships>
</file>

<file path=ppt/notesSlides/_rels/notesSlide106.xml.rels>&#65279;<?xml version="1.0" encoding="utf-8"?><Relationships xmlns="http://schemas.openxmlformats.org/package/2006/relationships"><Relationship Type="http://schemas.openxmlformats.org/officeDocument/2006/relationships/slide" Target="/ppt/slides/slide106.xml" Id="R770af37dcc2c4458" /><Relationship Type="http://schemas.openxmlformats.org/officeDocument/2006/relationships/notesMaster" Target="/ppt/notesMasters/notesMaster1.xml" Id="Rae73c036f28648ee" /></Relationships>
</file>

<file path=ppt/notesSlides/_rels/notesSlide107.xml.rels>&#65279;<?xml version="1.0" encoding="utf-8"?><Relationships xmlns="http://schemas.openxmlformats.org/package/2006/relationships"><Relationship Type="http://schemas.openxmlformats.org/officeDocument/2006/relationships/slide" Target="/ppt/slides/slide107.xml" Id="Ra0492fcf8ba54ead" /><Relationship Type="http://schemas.openxmlformats.org/officeDocument/2006/relationships/notesMaster" Target="/ppt/notesMasters/notesMaster1.xml" Id="R7897336346fa42c8" /></Relationships>
</file>

<file path=ppt/notesSlides/_rels/notesSlide108.xml.rels>&#65279;<?xml version="1.0" encoding="utf-8"?><Relationships xmlns="http://schemas.openxmlformats.org/package/2006/relationships"><Relationship Type="http://schemas.openxmlformats.org/officeDocument/2006/relationships/slide" Target="/ppt/slides/slide108.xml" Id="Ra216f36432df44f9" /><Relationship Type="http://schemas.openxmlformats.org/officeDocument/2006/relationships/notesMaster" Target="/ppt/notesMasters/notesMaster1.xml" Id="R0bf842a5783147c4" /></Relationships>
</file>

<file path=ppt/notesSlides/_rels/notesSlide109.xml.rels>&#65279;<?xml version="1.0" encoding="utf-8"?><Relationships xmlns="http://schemas.openxmlformats.org/package/2006/relationships"><Relationship Type="http://schemas.openxmlformats.org/officeDocument/2006/relationships/slide" Target="/ppt/slides/slide109.xml" Id="Rf6d8b0b1d62f4738" /><Relationship Type="http://schemas.openxmlformats.org/officeDocument/2006/relationships/notesMaster" Target="/ppt/notesMasters/notesMaster1.xml" Id="Rbffdacd2fff941a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69522ba09c5d44d4" /><Relationship Type="http://schemas.openxmlformats.org/officeDocument/2006/relationships/notesMaster" Target="/ppt/notesMasters/notesMaster1.xml" Id="R839db9c6a37b4697" /></Relationships>
</file>

<file path=ppt/notesSlides/_rels/notesSlide110.xml.rels>&#65279;<?xml version="1.0" encoding="utf-8"?><Relationships xmlns="http://schemas.openxmlformats.org/package/2006/relationships"><Relationship Type="http://schemas.openxmlformats.org/officeDocument/2006/relationships/slide" Target="/ppt/slides/slide110.xml" Id="Ra14bdc7de9864112" /><Relationship Type="http://schemas.openxmlformats.org/officeDocument/2006/relationships/notesMaster" Target="/ppt/notesMasters/notesMaster1.xml" Id="R9dcdca025f2445bb" /></Relationships>
</file>

<file path=ppt/notesSlides/_rels/notesSlide111.xml.rels>&#65279;<?xml version="1.0" encoding="utf-8"?><Relationships xmlns="http://schemas.openxmlformats.org/package/2006/relationships"><Relationship Type="http://schemas.openxmlformats.org/officeDocument/2006/relationships/slide" Target="/ppt/slides/slide111.xml" Id="Rb6c0f73317fc42a1" /><Relationship Type="http://schemas.openxmlformats.org/officeDocument/2006/relationships/notesMaster" Target="/ppt/notesMasters/notesMaster1.xml" Id="Rc2ec0707fc964381" /></Relationships>
</file>

<file path=ppt/notesSlides/_rels/notesSlide112.xml.rels>&#65279;<?xml version="1.0" encoding="utf-8"?><Relationships xmlns="http://schemas.openxmlformats.org/package/2006/relationships"><Relationship Type="http://schemas.openxmlformats.org/officeDocument/2006/relationships/slide" Target="/ppt/slides/slide112.xml" Id="Rf1748efe9c294e2c" /><Relationship Type="http://schemas.openxmlformats.org/officeDocument/2006/relationships/notesMaster" Target="/ppt/notesMasters/notesMaster1.xml" Id="R104d791a035547c9" /></Relationships>
</file>

<file path=ppt/notesSlides/_rels/notesSlide113.xml.rels>&#65279;<?xml version="1.0" encoding="utf-8"?><Relationships xmlns="http://schemas.openxmlformats.org/package/2006/relationships"><Relationship Type="http://schemas.openxmlformats.org/officeDocument/2006/relationships/slide" Target="/ppt/slides/slide113.xml" Id="R806948a66b204f06" /><Relationship Type="http://schemas.openxmlformats.org/officeDocument/2006/relationships/notesMaster" Target="/ppt/notesMasters/notesMaster1.xml" Id="R4e2abe04bb1f4f72" /></Relationships>
</file>

<file path=ppt/notesSlides/_rels/notesSlide114.xml.rels>&#65279;<?xml version="1.0" encoding="utf-8"?><Relationships xmlns="http://schemas.openxmlformats.org/package/2006/relationships"><Relationship Type="http://schemas.openxmlformats.org/officeDocument/2006/relationships/slide" Target="/ppt/slides/slide114.xml" Id="Rf4f731943e9849c7" /><Relationship Type="http://schemas.openxmlformats.org/officeDocument/2006/relationships/notesMaster" Target="/ppt/notesMasters/notesMaster1.xml" Id="Rae6bbde3fc424916" /></Relationships>
</file>

<file path=ppt/notesSlides/_rels/notesSlide115.xml.rels>&#65279;<?xml version="1.0" encoding="utf-8"?><Relationships xmlns="http://schemas.openxmlformats.org/package/2006/relationships"><Relationship Type="http://schemas.openxmlformats.org/officeDocument/2006/relationships/slide" Target="/ppt/slides/slide115.xml" Id="R7ec986564d5d4193" /><Relationship Type="http://schemas.openxmlformats.org/officeDocument/2006/relationships/notesMaster" Target="/ppt/notesMasters/notesMaster1.xml" Id="Rd7404e5d7c894edb" /></Relationships>
</file>

<file path=ppt/notesSlides/_rels/notesSlide116.xml.rels>&#65279;<?xml version="1.0" encoding="utf-8"?><Relationships xmlns="http://schemas.openxmlformats.org/package/2006/relationships"><Relationship Type="http://schemas.openxmlformats.org/officeDocument/2006/relationships/slide" Target="/ppt/slides/slide116.xml" Id="R437ce19f2fc44123" /><Relationship Type="http://schemas.openxmlformats.org/officeDocument/2006/relationships/notesMaster" Target="/ppt/notesMasters/notesMaster1.xml" Id="R47df3d2377cf4382" /></Relationships>
</file>

<file path=ppt/notesSlides/_rels/notesSlide117.xml.rels>&#65279;<?xml version="1.0" encoding="utf-8"?><Relationships xmlns="http://schemas.openxmlformats.org/package/2006/relationships"><Relationship Type="http://schemas.openxmlformats.org/officeDocument/2006/relationships/slide" Target="/ppt/slides/slide117.xml" Id="Radf8ecbc1a3d4495" /><Relationship Type="http://schemas.openxmlformats.org/officeDocument/2006/relationships/notesMaster" Target="/ppt/notesMasters/notesMaster1.xml" Id="R252f33ac0e07469f" /></Relationships>
</file>

<file path=ppt/notesSlides/_rels/notesSlide118.xml.rels>&#65279;<?xml version="1.0" encoding="utf-8"?><Relationships xmlns="http://schemas.openxmlformats.org/package/2006/relationships"><Relationship Type="http://schemas.openxmlformats.org/officeDocument/2006/relationships/slide" Target="/ppt/slides/slide118.xml" Id="Ra094e25e827748f9" /><Relationship Type="http://schemas.openxmlformats.org/officeDocument/2006/relationships/notesMaster" Target="/ppt/notesMasters/notesMaster1.xml" Id="R46282f14d12e41de" /></Relationships>
</file>

<file path=ppt/notesSlides/_rels/notesSlide119.xml.rels>&#65279;<?xml version="1.0" encoding="utf-8"?><Relationships xmlns="http://schemas.openxmlformats.org/package/2006/relationships"><Relationship Type="http://schemas.openxmlformats.org/officeDocument/2006/relationships/slide" Target="/ppt/slides/slide119.xml" Id="R25bffd4d097e4f46" /><Relationship Type="http://schemas.openxmlformats.org/officeDocument/2006/relationships/notesMaster" Target="/ppt/notesMasters/notesMaster1.xml" Id="R2c925cf83b72486c"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412086ebc24403d" /><Relationship Type="http://schemas.openxmlformats.org/officeDocument/2006/relationships/notesMaster" Target="/ppt/notesMasters/notesMaster1.xml" Id="R571478fe9a0a4790" /></Relationships>
</file>

<file path=ppt/notesSlides/_rels/notesSlide120.xml.rels>&#65279;<?xml version="1.0" encoding="utf-8"?><Relationships xmlns="http://schemas.openxmlformats.org/package/2006/relationships"><Relationship Type="http://schemas.openxmlformats.org/officeDocument/2006/relationships/slide" Target="/ppt/slides/slide120.xml" Id="Rc53fdddcfb0b44b3" /><Relationship Type="http://schemas.openxmlformats.org/officeDocument/2006/relationships/notesMaster" Target="/ppt/notesMasters/notesMaster1.xml" Id="R4c45500dcca8480a" /></Relationships>
</file>

<file path=ppt/notesSlides/_rels/notesSlide121.xml.rels>&#65279;<?xml version="1.0" encoding="utf-8"?><Relationships xmlns="http://schemas.openxmlformats.org/package/2006/relationships"><Relationship Type="http://schemas.openxmlformats.org/officeDocument/2006/relationships/slide" Target="/ppt/slides/slide121.xml" Id="R0f0ea1f588504366" /><Relationship Type="http://schemas.openxmlformats.org/officeDocument/2006/relationships/notesMaster" Target="/ppt/notesMasters/notesMaster1.xml" Id="R3888c5c3715d4ad4" /></Relationships>
</file>

<file path=ppt/notesSlides/_rels/notesSlide122.xml.rels>&#65279;<?xml version="1.0" encoding="utf-8"?><Relationships xmlns="http://schemas.openxmlformats.org/package/2006/relationships"><Relationship Type="http://schemas.openxmlformats.org/officeDocument/2006/relationships/slide" Target="/ppt/slides/slide122.xml" Id="Rdc9bea60e3984e85" /><Relationship Type="http://schemas.openxmlformats.org/officeDocument/2006/relationships/notesMaster" Target="/ppt/notesMasters/notesMaster1.xml" Id="Rbf8d3caecc284ed2" /></Relationships>
</file>

<file path=ppt/notesSlides/_rels/notesSlide123.xml.rels>&#65279;<?xml version="1.0" encoding="utf-8"?><Relationships xmlns="http://schemas.openxmlformats.org/package/2006/relationships"><Relationship Type="http://schemas.openxmlformats.org/officeDocument/2006/relationships/slide" Target="/ppt/slides/slide123.xml" Id="Rb9abef4d1257491b" /><Relationship Type="http://schemas.openxmlformats.org/officeDocument/2006/relationships/notesMaster" Target="/ppt/notesMasters/notesMaster1.xml" Id="Re519579eaf7d4ba4" /></Relationships>
</file>

<file path=ppt/notesSlides/_rels/notesSlide124.xml.rels>&#65279;<?xml version="1.0" encoding="utf-8"?><Relationships xmlns="http://schemas.openxmlformats.org/package/2006/relationships"><Relationship Type="http://schemas.openxmlformats.org/officeDocument/2006/relationships/slide" Target="/ppt/slides/slide124.xml" Id="R9c4f5cd04d0f4a54" /><Relationship Type="http://schemas.openxmlformats.org/officeDocument/2006/relationships/notesMaster" Target="/ppt/notesMasters/notesMaster1.xml" Id="Rea4146429de0422b" /></Relationships>
</file>

<file path=ppt/notesSlides/_rels/notesSlide125.xml.rels>&#65279;<?xml version="1.0" encoding="utf-8"?><Relationships xmlns="http://schemas.openxmlformats.org/package/2006/relationships"><Relationship Type="http://schemas.openxmlformats.org/officeDocument/2006/relationships/slide" Target="/ppt/slides/slide125.xml" Id="R239b0e266cb14026" /><Relationship Type="http://schemas.openxmlformats.org/officeDocument/2006/relationships/notesMaster" Target="/ppt/notesMasters/notesMaster1.xml" Id="R47192cf21c024db4" /></Relationships>
</file>

<file path=ppt/notesSlides/_rels/notesSlide126.xml.rels>&#65279;<?xml version="1.0" encoding="utf-8"?><Relationships xmlns="http://schemas.openxmlformats.org/package/2006/relationships"><Relationship Type="http://schemas.openxmlformats.org/officeDocument/2006/relationships/slide" Target="/ppt/slides/slide126.xml" Id="R7bdbcc0e4608456f" /><Relationship Type="http://schemas.openxmlformats.org/officeDocument/2006/relationships/notesMaster" Target="/ppt/notesMasters/notesMaster1.xml" Id="R6be26d9f6a924b20" /></Relationships>
</file>

<file path=ppt/notesSlides/_rels/notesSlide127.xml.rels>&#65279;<?xml version="1.0" encoding="utf-8"?><Relationships xmlns="http://schemas.openxmlformats.org/package/2006/relationships"><Relationship Type="http://schemas.openxmlformats.org/officeDocument/2006/relationships/slide" Target="/ppt/slides/slide127.xml" Id="R919c5160bc83415c" /><Relationship Type="http://schemas.openxmlformats.org/officeDocument/2006/relationships/notesMaster" Target="/ppt/notesMasters/notesMaster1.xml" Id="R6efbb28f4a654dfa" /></Relationships>
</file>

<file path=ppt/notesSlides/_rels/notesSlide128.xml.rels>&#65279;<?xml version="1.0" encoding="utf-8"?><Relationships xmlns="http://schemas.openxmlformats.org/package/2006/relationships"><Relationship Type="http://schemas.openxmlformats.org/officeDocument/2006/relationships/slide" Target="/ppt/slides/slide128.xml" Id="R46d970990e9e44c1" /><Relationship Type="http://schemas.openxmlformats.org/officeDocument/2006/relationships/notesMaster" Target="/ppt/notesMasters/notesMaster1.xml" Id="Rcfa1cae7270d49a8" /></Relationships>
</file>

<file path=ppt/notesSlides/_rels/notesSlide129.xml.rels>&#65279;<?xml version="1.0" encoding="utf-8"?><Relationships xmlns="http://schemas.openxmlformats.org/package/2006/relationships"><Relationship Type="http://schemas.openxmlformats.org/officeDocument/2006/relationships/slide" Target="/ppt/slides/slide129.xml" Id="R8485cb2855284fd9" /><Relationship Type="http://schemas.openxmlformats.org/officeDocument/2006/relationships/notesMaster" Target="/ppt/notesMasters/notesMaster1.xml" Id="R4ce2f0921ae44d7e"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16119e7996bd486d" /><Relationship Type="http://schemas.openxmlformats.org/officeDocument/2006/relationships/notesMaster" Target="/ppt/notesMasters/notesMaster1.xml" Id="R31d1b36f50104c0e" /></Relationships>
</file>

<file path=ppt/notesSlides/_rels/notesSlide130.xml.rels>&#65279;<?xml version="1.0" encoding="utf-8"?><Relationships xmlns="http://schemas.openxmlformats.org/package/2006/relationships"><Relationship Type="http://schemas.openxmlformats.org/officeDocument/2006/relationships/slide" Target="/ppt/slides/slide130.xml" Id="R766bafa36bfd4906" /><Relationship Type="http://schemas.openxmlformats.org/officeDocument/2006/relationships/notesMaster" Target="/ppt/notesMasters/notesMaster1.xml" Id="Rb17cd9f150a14369" /></Relationships>
</file>

<file path=ppt/notesSlides/_rels/notesSlide131.xml.rels>&#65279;<?xml version="1.0" encoding="utf-8"?><Relationships xmlns="http://schemas.openxmlformats.org/package/2006/relationships"><Relationship Type="http://schemas.openxmlformats.org/officeDocument/2006/relationships/slide" Target="/ppt/slides/slide131.xml" Id="R0d2ad6af563e4309" /><Relationship Type="http://schemas.openxmlformats.org/officeDocument/2006/relationships/notesMaster" Target="/ppt/notesMasters/notesMaster1.xml" Id="Rada89db1624c4b0f" /></Relationships>
</file>

<file path=ppt/notesSlides/_rels/notesSlide132.xml.rels>&#65279;<?xml version="1.0" encoding="utf-8"?><Relationships xmlns="http://schemas.openxmlformats.org/package/2006/relationships"><Relationship Type="http://schemas.openxmlformats.org/officeDocument/2006/relationships/slide" Target="/ppt/slides/slide132.xml" Id="R277af7c7c3244822" /><Relationship Type="http://schemas.openxmlformats.org/officeDocument/2006/relationships/notesMaster" Target="/ppt/notesMasters/notesMaster1.xml" Id="Rcab7041fb7314473" /></Relationships>
</file>

<file path=ppt/notesSlides/_rels/notesSlide133.xml.rels>&#65279;<?xml version="1.0" encoding="utf-8"?><Relationships xmlns="http://schemas.openxmlformats.org/package/2006/relationships"><Relationship Type="http://schemas.openxmlformats.org/officeDocument/2006/relationships/slide" Target="/ppt/slides/slide133.xml" Id="R9acc95b1330742e2" /><Relationship Type="http://schemas.openxmlformats.org/officeDocument/2006/relationships/notesMaster" Target="/ppt/notesMasters/notesMaster1.xml" Id="Rd8b3cbacb2604177" /></Relationships>
</file>

<file path=ppt/notesSlides/_rels/notesSlide134.xml.rels>&#65279;<?xml version="1.0" encoding="utf-8"?><Relationships xmlns="http://schemas.openxmlformats.org/package/2006/relationships"><Relationship Type="http://schemas.openxmlformats.org/officeDocument/2006/relationships/slide" Target="/ppt/slides/slide134.xml" Id="Ra32acb296c3c4288" /><Relationship Type="http://schemas.openxmlformats.org/officeDocument/2006/relationships/notesMaster" Target="/ppt/notesMasters/notesMaster1.xml" Id="R64784e9ffd3a4908" /></Relationships>
</file>

<file path=ppt/notesSlides/_rels/notesSlide135.xml.rels>&#65279;<?xml version="1.0" encoding="utf-8"?><Relationships xmlns="http://schemas.openxmlformats.org/package/2006/relationships"><Relationship Type="http://schemas.openxmlformats.org/officeDocument/2006/relationships/slide" Target="/ppt/slides/slide135.xml" Id="R3b078485ddcc45f6" /><Relationship Type="http://schemas.openxmlformats.org/officeDocument/2006/relationships/notesMaster" Target="/ppt/notesMasters/notesMaster1.xml" Id="R7a7f0df6a4f34c5f" /></Relationships>
</file>

<file path=ppt/notesSlides/_rels/notesSlide136.xml.rels>&#65279;<?xml version="1.0" encoding="utf-8"?><Relationships xmlns="http://schemas.openxmlformats.org/package/2006/relationships"><Relationship Type="http://schemas.openxmlformats.org/officeDocument/2006/relationships/slide" Target="/ppt/slides/slide136.xml" Id="Rd6163ff9f9f248d8" /><Relationship Type="http://schemas.openxmlformats.org/officeDocument/2006/relationships/notesMaster" Target="/ppt/notesMasters/notesMaster1.xml" Id="R446b2b9beb0a499e" /></Relationships>
</file>

<file path=ppt/notesSlides/_rels/notesSlide137.xml.rels>&#65279;<?xml version="1.0" encoding="utf-8"?><Relationships xmlns="http://schemas.openxmlformats.org/package/2006/relationships"><Relationship Type="http://schemas.openxmlformats.org/officeDocument/2006/relationships/slide" Target="/ppt/slides/slide137.xml" Id="R7cb295cd4d934255" /><Relationship Type="http://schemas.openxmlformats.org/officeDocument/2006/relationships/notesMaster" Target="/ppt/notesMasters/notesMaster1.xml" Id="Rf5ea906df5714af3" /></Relationships>
</file>

<file path=ppt/notesSlides/_rels/notesSlide138.xml.rels>&#65279;<?xml version="1.0" encoding="utf-8"?><Relationships xmlns="http://schemas.openxmlformats.org/package/2006/relationships"><Relationship Type="http://schemas.openxmlformats.org/officeDocument/2006/relationships/slide" Target="/ppt/slides/slide138.xml" Id="Ra0f698054c3a4192" /><Relationship Type="http://schemas.openxmlformats.org/officeDocument/2006/relationships/notesMaster" Target="/ppt/notesMasters/notesMaster1.xml" Id="Rf8194cdda366469d" /></Relationships>
</file>

<file path=ppt/notesSlides/_rels/notesSlide139.xml.rels>&#65279;<?xml version="1.0" encoding="utf-8"?><Relationships xmlns="http://schemas.openxmlformats.org/package/2006/relationships"><Relationship Type="http://schemas.openxmlformats.org/officeDocument/2006/relationships/slide" Target="/ppt/slides/slide139.xml" Id="Rb4d68fc069024bd8" /><Relationship Type="http://schemas.openxmlformats.org/officeDocument/2006/relationships/notesMaster" Target="/ppt/notesMasters/notesMaster1.xml" Id="R636618e81a364513"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0c306cd3199947f1" /><Relationship Type="http://schemas.openxmlformats.org/officeDocument/2006/relationships/notesMaster" Target="/ppt/notesMasters/notesMaster1.xml" Id="R6a61e2dd4e2d4431" /></Relationships>
</file>

<file path=ppt/notesSlides/_rels/notesSlide140.xml.rels>&#65279;<?xml version="1.0" encoding="utf-8"?><Relationships xmlns="http://schemas.openxmlformats.org/package/2006/relationships"><Relationship Type="http://schemas.openxmlformats.org/officeDocument/2006/relationships/slide" Target="/ppt/slides/slide140.xml" Id="Rad6f8dace21b47dc" /><Relationship Type="http://schemas.openxmlformats.org/officeDocument/2006/relationships/notesMaster" Target="/ppt/notesMasters/notesMaster1.xml" Id="R58d72d8d4b4a43b6" /></Relationships>
</file>

<file path=ppt/notesSlides/_rels/notesSlide141.xml.rels>&#65279;<?xml version="1.0" encoding="utf-8"?><Relationships xmlns="http://schemas.openxmlformats.org/package/2006/relationships"><Relationship Type="http://schemas.openxmlformats.org/officeDocument/2006/relationships/slide" Target="/ppt/slides/slide141.xml" Id="Rdc414448ce9b4281" /><Relationship Type="http://schemas.openxmlformats.org/officeDocument/2006/relationships/notesMaster" Target="/ppt/notesMasters/notesMaster1.xml" Id="Rf0e49dec2afb4b1b" /></Relationships>
</file>

<file path=ppt/notesSlides/_rels/notesSlide142.xml.rels>&#65279;<?xml version="1.0" encoding="utf-8"?><Relationships xmlns="http://schemas.openxmlformats.org/package/2006/relationships"><Relationship Type="http://schemas.openxmlformats.org/officeDocument/2006/relationships/slide" Target="/ppt/slides/slide142.xml" Id="R77ee7a53f2bf48c2" /><Relationship Type="http://schemas.openxmlformats.org/officeDocument/2006/relationships/notesMaster" Target="/ppt/notesMasters/notesMaster1.xml" Id="R254bdafece714be8" /></Relationships>
</file>

<file path=ppt/notesSlides/_rels/notesSlide143.xml.rels>&#65279;<?xml version="1.0" encoding="utf-8"?><Relationships xmlns="http://schemas.openxmlformats.org/package/2006/relationships"><Relationship Type="http://schemas.openxmlformats.org/officeDocument/2006/relationships/slide" Target="/ppt/slides/slide143.xml" Id="Rac6bc608b28543fb" /><Relationship Type="http://schemas.openxmlformats.org/officeDocument/2006/relationships/notesMaster" Target="/ppt/notesMasters/notesMaster1.xml" Id="Rc306a9f1b462484d" /></Relationships>
</file>

<file path=ppt/notesSlides/_rels/notesSlide144.xml.rels>&#65279;<?xml version="1.0" encoding="utf-8"?><Relationships xmlns="http://schemas.openxmlformats.org/package/2006/relationships"><Relationship Type="http://schemas.openxmlformats.org/officeDocument/2006/relationships/slide" Target="/ppt/slides/slide144.xml" Id="R621ce96459494681" /><Relationship Type="http://schemas.openxmlformats.org/officeDocument/2006/relationships/notesMaster" Target="/ppt/notesMasters/notesMaster1.xml" Id="R2c8b2c013f764834"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4c39c0efbcd0477e" /><Relationship Type="http://schemas.openxmlformats.org/officeDocument/2006/relationships/notesMaster" Target="/ppt/notesMasters/notesMaster1.xml" Id="Ra0c8c24c32654013"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34a5868da8dc4042" /><Relationship Type="http://schemas.openxmlformats.org/officeDocument/2006/relationships/notesMaster" Target="/ppt/notesMasters/notesMaster1.xml" Id="R0310064e12074f1f"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5cf6e3359701457d" /><Relationship Type="http://schemas.openxmlformats.org/officeDocument/2006/relationships/notesMaster" Target="/ppt/notesMasters/notesMaster1.xml" Id="Rc8bba026f7ad48a3"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07b89a766d4149d5" /><Relationship Type="http://schemas.openxmlformats.org/officeDocument/2006/relationships/notesMaster" Target="/ppt/notesMasters/notesMaster1.xml" Id="R390a8abd1aa84da1"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deceefa031a14ce3" /><Relationship Type="http://schemas.openxmlformats.org/officeDocument/2006/relationships/notesMaster" Target="/ppt/notesMasters/notesMaster1.xml" Id="R88b348bc3d1c4037" /></Relationships>
</file>

<file path=ppt/notesSlides/_rels/notesSlide2.xml.rels>&#65279;<?xml version="1.0" encoding="utf-8"?><Relationships xmlns="http://schemas.openxmlformats.org/package/2006/relationships"><Relationship Type="http://schemas.openxmlformats.org/officeDocument/2006/relationships/slide" Target="/ppt/slides/slide2.xml" Id="R3925598dada04109" /><Relationship Type="http://schemas.openxmlformats.org/officeDocument/2006/relationships/notesMaster" Target="/ppt/notesMasters/notesMaster1.xml" Id="R76cae3e848b94452"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54bfd6a3561846ff" /><Relationship Type="http://schemas.openxmlformats.org/officeDocument/2006/relationships/notesMaster" Target="/ppt/notesMasters/notesMaster1.xml" Id="Ra116e14879a84ffe"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7cfb6c4d70cb4831" /><Relationship Type="http://schemas.openxmlformats.org/officeDocument/2006/relationships/notesMaster" Target="/ppt/notesMasters/notesMaster1.xml" Id="R5646eb8154dd4aa1"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751cb2a6efe14010" /><Relationship Type="http://schemas.openxmlformats.org/officeDocument/2006/relationships/notesMaster" Target="/ppt/notesMasters/notesMaster1.xml" Id="R9cd4b3caeb1641e1"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fdb84d06cfcc431d" /><Relationship Type="http://schemas.openxmlformats.org/officeDocument/2006/relationships/notesMaster" Target="/ppt/notesMasters/notesMaster1.xml" Id="Rd30bf27713db4997"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ad81f7094fb948fe" /><Relationship Type="http://schemas.openxmlformats.org/officeDocument/2006/relationships/notesMaster" Target="/ppt/notesMasters/notesMaster1.xml" Id="R02b7eba398784946"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04d3c480ad47401a" /><Relationship Type="http://schemas.openxmlformats.org/officeDocument/2006/relationships/notesMaster" Target="/ppt/notesMasters/notesMaster1.xml" Id="Rbbebd90ebf81462f"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11c9a2a6c0c84826" /><Relationship Type="http://schemas.openxmlformats.org/officeDocument/2006/relationships/notesMaster" Target="/ppt/notesMasters/notesMaster1.xml" Id="R865652bd7c054bf2"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684b9a1d0e664e28" /><Relationship Type="http://schemas.openxmlformats.org/officeDocument/2006/relationships/notesMaster" Target="/ppt/notesMasters/notesMaster1.xml" Id="R49c1cd2d42df44bf"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d50d896f27b14fe8" /><Relationship Type="http://schemas.openxmlformats.org/officeDocument/2006/relationships/notesMaster" Target="/ppt/notesMasters/notesMaster1.xml" Id="R4d9195567ecb4abd"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dfdd2711adf04753" /><Relationship Type="http://schemas.openxmlformats.org/officeDocument/2006/relationships/notesMaster" Target="/ppt/notesMasters/notesMaster1.xml" Id="R8121ae91e0bf4310" /></Relationships>
</file>

<file path=ppt/notesSlides/_rels/notesSlide3.xml.rels>&#65279;<?xml version="1.0" encoding="utf-8"?><Relationships xmlns="http://schemas.openxmlformats.org/package/2006/relationships"><Relationship Type="http://schemas.openxmlformats.org/officeDocument/2006/relationships/slide" Target="/ppt/slides/slide3.xml" Id="R073bf94dff1944b8" /><Relationship Type="http://schemas.openxmlformats.org/officeDocument/2006/relationships/notesMaster" Target="/ppt/notesMasters/notesMaster1.xml" Id="R6aed6af415824a7e"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768de36439aa486e" /><Relationship Type="http://schemas.openxmlformats.org/officeDocument/2006/relationships/notesMaster" Target="/ppt/notesMasters/notesMaster1.xml" Id="Rc22e01b588f2499e"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0f87a74d9ca149ee" /><Relationship Type="http://schemas.openxmlformats.org/officeDocument/2006/relationships/notesMaster" Target="/ppt/notesMasters/notesMaster1.xml" Id="R34e822778cd34846"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5ca95c162752475c" /><Relationship Type="http://schemas.openxmlformats.org/officeDocument/2006/relationships/notesMaster" Target="/ppt/notesMasters/notesMaster1.xml" Id="R580439f309ae4866"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af56b2c3978a4252" /><Relationship Type="http://schemas.openxmlformats.org/officeDocument/2006/relationships/notesMaster" Target="/ppt/notesMasters/notesMaster1.xml" Id="R64e87d12b6f74e01"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f5d54cbda43c4a6a" /><Relationship Type="http://schemas.openxmlformats.org/officeDocument/2006/relationships/notesMaster" Target="/ppt/notesMasters/notesMaster1.xml" Id="Re7c8a958e6334e1d"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1af6206a92d241b8" /><Relationship Type="http://schemas.openxmlformats.org/officeDocument/2006/relationships/notesMaster" Target="/ppt/notesMasters/notesMaster1.xml" Id="R1ca444d624ed49c2"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ba2707fe825e4e3f" /><Relationship Type="http://schemas.openxmlformats.org/officeDocument/2006/relationships/notesMaster" Target="/ppt/notesMasters/notesMaster1.xml" Id="Re9495efb56524a80"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eec6f17ac2184af7" /><Relationship Type="http://schemas.openxmlformats.org/officeDocument/2006/relationships/notesMaster" Target="/ppt/notesMasters/notesMaster1.xml" Id="Ra84779bbc0824414"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cf4cf8fad6ad4295" /><Relationship Type="http://schemas.openxmlformats.org/officeDocument/2006/relationships/notesMaster" Target="/ppt/notesMasters/notesMaster1.xml" Id="R3a42eec188324eec"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14c338c0ef944db7" /><Relationship Type="http://schemas.openxmlformats.org/officeDocument/2006/relationships/notesMaster" Target="/ppt/notesMasters/notesMaster1.xml" Id="R9240a1442e844766" /></Relationships>
</file>

<file path=ppt/notesSlides/_rels/notesSlide4.xml.rels>&#65279;<?xml version="1.0" encoding="utf-8"?><Relationships xmlns="http://schemas.openxmlformats.org/package/2006/relationships"><Relationship Type="http://schemas.openxmlformats.org/officeDocument/2006/relationships/slide" Target="/ppt/slides/slide4.xml" Id="R012ab2a6cefb42ba" /><Relationship Type="http://schemas.openxmlformats.org/officeDocument/2006/relationships/notesMaster" Target="/ppt/notesMasters/notesMaster1.xml" Id="Rdfb236ce3ae441ba"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553200c61a294a69" /><Relationship Type="http://schemas.openxmlformats.org/officeDocument/2006/relationships/notesMaster" Target="/ppt/notesMasters/notesMaster1.xml" Id="Rc61c22a36d264ba9"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bcb5a125b2884d26" /><Relationship Type="http://schemas.openxmlformats.org/officeDocument/2006/relationships/notesMaster" Target="/ppt/notesMasters/notesMaster1.xml" Id="R9aac754631cb4784"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2c805233319b4dca" /><Relationship Type="http://schemas.openxmlformats.org/officeDocument/2006/relationships/notesMaster" Target="/ppt/notesMasters/notesMaster1.xml" Id="R027e1ee91fb4462c"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2a5957d868b14d8d" /><Relationship Type="http://schemas.openxmlformats.org/officeDocument/2006/relationships/notesMaster" Target="/ppt/notesMasters/notesMaster1.xml" Id="Rfc5f49c7998f4d31"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5448ad834a2e41ad" /><Relationship Type="http://schemas.openxmlformats.org/officeDocument/2006/relationships/notesMaster" Target="/ppt/notesMasters/notesMaster1.xml" Id="Rd93f1462ff074845"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bca2eda96efb47e4" /><Relationship Type="http://schemas.openxmlformats.org/officeDocument/2006/relationships/notesMaster" Target="/ppt/notesMasters/notesMaster1.xml" Id="R31de880457ef49a3"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c905722c8ab249c9" /><Relationship Type="http://schemas.openxmlformats.org/officeDocument/2006/relationships/notesMaster" Target="/ppt/notesMasters/notesMaster1.xml" Id="R8ec62025559c4b64"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4a834878ea5248da" /><Relationship Type="http://schemas.openxmlformats.org/officeDocument/2006/relationships/notesMaster" Target="/ppt/notesMasters/notesMaster1.xml" Id="R50a7d5e556594c88"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45581dcb9a2d4e6b" /><Relationship Type="http://schemas.openxmlformats.org/officeDocument/2006/relationships/notesMaster" Target="/ppt/notesMasters/notesMaster1.xml" Id="R1dcc71628aca4960"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d10bf8616c4f44b8" /><Relationship Type="http://schemas.openxmlformats.org/officeDocument/2006/relationships/notesMaster" Target="/ppt/notesMasters/notesMaster1.xml" Id="Ra37ed0337a9b433a" /></Relationships>
</file>

<file path=ppt/notesSlides/_rels/notesSlide5.xml.rels>&#65279;<?xml version="1.0" encoding="utf-8"?><Relationships xmlns="http://schemas.openxmlformats.org/package/2006/relationships"><Relationship Type="http://schemas.openxmlformats.org/officeDocument/2006/relationships/slide" Target="/ppt/slides/slide5.xml" Id="R56a0ef2932a14f52" /><Relationship Type="http://schemas.openxmlformats.org/officeDocument/2006/relationships/notesMaster" Target="/ppt/notesMasters/notesMaster1.xml" Id="R690f531be0c14bf5"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89c7076e43744d7a" /><Relationship Type="http://schemas.openxmlformats.org/officeDocument/2006/relationships/notesMaster" Target="/ppt/notesMasters/notesMaster1.xml" Id="R313cbad27bd04132"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1e40bdde81834358" /><Relationship Type="http://schemas.openxmlformats.org/officeDocument/2006/relationships/notesMaster" Target="/ppt/notesMasters/notesMaster1.xml" Id="R5215557c67544307"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7709a74c4f474519" /><Relationship Type="http://schemas.openxmlformats.org/officeDocument/2006/relationships/notesMaster" Target="/ppt/notesMasters/notesMaster1.xml" Id="R2e9587f7c0f844fc"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e3b7098001364bef" /><Relationship Type="http://schemas.openxmlformats.org/officeDocument/2006/relationships/notesMaster" Target="/ppt/notesMasters/notesMaster1.xml" Id="R38b07dd89ac34902"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dec126c3d0a44c69" /><Relationship Type="http://schemas.openxmlformats.org/officeDocument/2006/relationships/notesMaster" Target="/ppt/notesMasters/notesMaster1.xml" Id="R43d184c370bc449c"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779369c05a444bd0" /><Relationship Type="http://schemas.openxmlformats.org/officeDocument/2006/relationships/notesMaster" Target="/ppt/notesMasters/notesMaster1.xml" Id="R54079e3b4d5449ba"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2c9857ee7cda4b7f" /><Relationship Type="http://schemas.openxmlformats.org/officeDocument/2006/relationships/notesMaster" Target="/ppt/notesMasters/notesMaster1.xml" Id="R18f5b044e7614e05" /></Relationships>
</file>

<file path=ppt/notesSlides/_rels/notesSlide57.xml.rels>&#65279;<?xml version="1.0" encoding="utf-8"?><Relationships xmlns="http://schemas.openxmlformats.org/package/2006/relationships"><Relationship Type="http://schemas.openxmlformats.org/officeDocument/2006/relationships/slide" Target="/ppt/slides/slide57.xml" Id="R9f9eda46338447b4" /><Relationship Type="http://schemas.openxmlformats.org/officeDocument/2006/relationships/notesMaster" Target="/ppt/notesMasters/notesMaster1.xml" Id="Ra210daefadba4086" /></Relationships>
</file>

<file path=ppt/notesSlides/_rels/notesSlide58.xml.rels>&#65279;<?xml version="1.0" encoding="utf-8"?><Relationships xmlns="http://schemas.openxmlformats.org/package/2006/relationships"><Relationship Type="http://schemas.openxmlformats.org/officeDocument/2006/relationships/slide" Target="/ppt/slides/slide58.xml" Id="R49ae321977d14472" /><Relationship Type="http://schemas.openxmlformats.org/officeDocument/2006/relationships/notesMaster" Target="/ppt/notesMasters/notesMaster1.xml" Id="R47871ef827154310" /></Relationships>
</file>

<file path=ppt/notesSlides/_rels/notesSlide59.xml.rels>&#65279;<?xml version="1.0" encoding="utf-8"?><Relationships xmlns="http://schemas.openxmlformats.org/package/2006/relationships"><Relationship Type="http://schemas.openxmlformats.org/officeDocument/2006/relationships/slide" Target="/ppt/slides/slide59.xml" Id="Rfa28cbe8e1f74aa1" /><Relationship Type="http://schemas.openxmlformats.org/officeDocument/2006/relationships/notesMaster" Target="/ppt/notesMasters/notesMaster1.xml" Id="R24f5e5652fed44c7" /></Relationships>
</file>

<file path=ppt/notesSlides/_rels/notesSlide6.xml.rels>&#65279;<?xml version="1.0" encoding="utf-8"?><Relationships xmlns="http://schemas.openxmlformats.org/package/2006/relationships"><Relationship Type="http://schemas.openxmlformats.org/officeDocument/2006/relationships/slide" Target="/ppt/slides/slide6.xml" Id="R7aa683b5cd7d4d9b" /><Relationship Type="http://schemas.openxmlformats.org/officeDocument/2006/relationships/notesMaster" Target="/ppt/notesMasters/notesMaster1.xml" Id="R41df5f87280a431b" /></Relationships>
</file>

<file path=ppt/notesSlides/_rels/notesSlide60.xml.rels>&#65279;<?xml version="1.0" encoding="utf-8"?><Relationships xmlns="http://schemas.openxmlformats.org/package/2006/relationships"><Relationship Type="http://schemas.openxmlformats.org/officeDocument/2006/relationships/slide" Target="/ppt/slides/slide60.xml" Id="R78a613c0ad0a411c" /><Relationship Type="http://schemas.openxmlformats.org/officeDocument/2006/relationships/notesMaster" Target="/ppt/notesMasters/notesMaster1.xml" Id="R771dc648851d44b4" /></Relationships>
</file>

<file path=ppt/notesSlides/_rels/notesSlide61.xml.rels>&#65279;<?xml version="1.0" encoding="utf-8"?><Relationships xmlns="http://schemas.openxmlformats.org/package/2006/relationships"><Relationship Type="http://schemas.openxmlformats.org/officeDocument/2006/relationships/slide" Target="/ppt/slides/slide61.xml" Id="R4fe900960116473a" /><Relationship Type="http://schemas.openxmlformats.org/officeDocument/2006/relationships/notesMaster" Target="/ppt/notesMasters/notesMaster1.xml" Id="R32b87003e11649d0" /></Relationships>
</file>

<file path=ppt/notesSlides/_rels/notesSlide62.xml.rels>&#65279;<?xml version="1.0" encoding="utf-8"?><Relationships xmlns="http://schemas.openxmlformats.org/package/2006/relationships"><Relationship Type="http://schemas.openxmlformats.org/officeDocument/2006/relationships/slide" Target="/ppt/slides/slide62.xml" Id="R73af1db235e44b8c" /><Relationship Type="http://schemas.openxmlformats.org/officeDocument/2006/relationships/notesMaster" Target="/ppt/notesMasters/notesMaster1.xml" Id="R58be6b6de70a420c" /></Relationships>
</file>

<file path=ppt/notesSlides/_rels/notesSlide63.xml.rels>&#65279;<?xml version="1.0" encoding="utf-8"?><Relationships xmlns="http://schemas.openxmlformats.org/package/2006/relationships"><Relationship Type="http://schemas.openxmlformats.org/officeDocument/2006/relationships/slide" Target="/ppt/slides/slide63.xml" Id="Rb4abb72a3a3743e4" /><Relationship Type="http://schemas.openxmlformats.org/officeDocument/2006/relationships/notesMaster" Target="/ppt/notesMasters/notesMaster1.xml" Id="Rac24b50b47094ae4" /></Relationships>
</file>

<file path=ppt/notesSlides/_rels/notesSlide64.xml.rels>&#65279;<?xml version="1.0" encoding="utf-8"?><Relationships xmlns="http://schemas.openxmlformats.org/package/2006/relationships"><Relationship Type="http://schemas.openxmlformats.org/officeDocument/2006/relationships/slide" Target="/ppt/slides/slide64.xml" Id="R5dbea6c9b66e435a" /><Relationship Type="http://schemas.openxmlformats.org/officeDocument/2006/relationships/notesMaster" Target="/ppt/notesMasters/notesMaster1.xml" Id="Raad14d0d3ec648b1" /></Relationships>
</file>

<file path=ppt/notesSlides/_rels/notesSlide65.xml.rels>&#65279;<?xml version="1.0" encoding="utf-8"?><Relationships xmlns="http://schemas.openxmlformats.org/package/2006/relationships"><Relationship Type="http://schemas.openxmlformats.org/officeDocument/2006/relationships/slide" Target="/ppt/slides/slide65.xml" Id="R015c68bd8eb44757" /><Relationship Type="http://schemas.openxmlformats.org/officeDocument/2006/relationships/notesMaster" Target="/ppt/notesMasters/notesMaster1.xml" Id="R93ad85b0e06f421f" /></Relationships>
</file>

<file path=ppt/notesSlides/_rels/notesSlide66.xml.rels>&#65279;<?xml version="1.0" encoding="utf-8"?><Relationships xmlns="http://schemas.openxmlformats.org/package/2006/relationships"><Relationship Type="http://schemas.openxmlformats.org/officeDocument/2006/relationships/slide" Target="/ppt/slides/slide66.xml" Id="Rbd329486982449fd" /><Relationship Type="http://schemas.openxmlformats.org/officeDocument/2006/relationships/notesMaster" Target="/ppt/notesMasters/notesMaster1.xml" Id="R1fb79455135a4563" /></Relationships>
</file>

<file path=ppt/notesSlides/_rels/notesSlide67.xml.rels>&#65279;<?xml version="1.0" encoding="utf-8"?><Relationships xmlns="http://schemas.openxmlformats.org/package/2006/relationships"><Relationship Type="http://schemas.openxmlformats.org/officeDocument/2006/relationships/slide" Target="/ppt/slides/slide67.xml" Id="R64a8ae0265ec4e09" /><Relationship Type="http://schemas.openxmlformats.org/officeDocument/2006/relationships/notesMaster" Target="/ppt/notesMasters/notesMaster1.xml" Id="R941b2e9ef0094db1" /></Relationships>
</file>

<file path=ppt/notesSlides/_rels/notesSlide68.xml.rels>&#65279;<?xml version="1.0" encoding="utf-8"?><Relationships xmlns="http://schemas.openxmlformats.org/package/2006/relationships"><Relationship Type="http://schemas.openxmlformats.org/officeDocument/2006/relationships/slide" Target="/ppt/slides/slide68.xml" Id="R002f1e2859ff4f6e" /><Relationship Type="http://schemas.openxmlformats.org/officeDocument/2006/relationships/notesMaster" Target="/ppt/notesMasters/notesMaster1.xml" Id="Rb38ac38e89bf46db" /></Relationships>
</file>

<file path=ppt/notesSlides/_rels/notesSlide69.xml.rels>&#65279;<?xml version="1.0" encoding="utf-8"?><Relationships xmlns="http://schemas.openxmlformats.org/package/2006/relationships"><Relationship Type="http://schemas.openxmlformats.org/officeDocument/2006/relationships/slide" Target="/ppt/slides/slide69.xml" Id="Rde1e4b74cd464784" /><Relationship Type="http://schemas.openxmlformats.org/officeDocument/2006/relationships/notesMaster" Target="/ppt/notesMasters/notesMaster1.xml" Id="R26520fb735b24fef" /></Relationships>
</file>

<file path=ppt/notesSlides/_rels/notesSlide7.xml.rels>&#65279;<?xml version="1.0" encoding="utf-8"?><Relationships xmlns="http://schemas.openxmlformats.org/package/2006/relationships"><Relationship Type="http://schemas.openxmlformats.org/officeDocument/2006/relationships/slide" Target="/ppt/slides/slide7.xml" Id="Ra1569fa98a694b24" /><Relationship Type="http://schemas.openxmlformats.org/officeDocument/2006/relationships/notesMaster" Target="/ppt/notesMasters/notesMaster1.xml" Id="R58a4d7361ea148c5" /></Relationships>
</file>

<file path=ppt/notesSlides/_rels/notesSlide70.xml.rels>&#65279;<?xml version="1.0" encoding="utf-8"?><Relationships xmlns="http://schemas.openxmlformats.org/package/2006/relationships"><Relationship Type="http://schemas.openxmlformats.org/officeDocument/2006/relationships/slide" Target="/ppt/slides/slide70.xml" Id="R47429c693e6a426e" /><Relationship Type="http://schemas.openxmlformats.org/officeDocument/2006/relationships/notesMaster" Target="/ppt/notesMasters/notesMaster1.xml" Id="R1c4004c9d54f4c9b" /></Relationships>
</file>

<file path=ppt/notesSlides/_rels/notesSlide71.xml.rels>&#65279;<?xml version="1.0" encoding="utf-8"?><Relationships xmlns="http://schemas.openxmlformats.org/package/2006/relationships"><Relationship Type="http://schemas.openxmlformats.org/officeDocument/2006/relationships/slide" Target="/ppt/slides/slide71.xml" Id="Rdf66e5aaa01f4efc" /><Relationship Type="http://schemas.openxmlformats.org/officeDocument/2006/relationships/notesMaster" Target="/ppt/notesMasters/notesMaster1.xml" Id="Rf73eba3ecf364102" /></Relationships>
</file>

<file path=ppt/notesSlides/_rels/notesSlide72.xml.rels>&#65279;<?xml version="1.0" encoding="utf-8"?><Relationships xmlns="http://schemas.openxmlformats.org/package/2006/relationships"><Relationship Type="http://schemas.openxmlformats.org/officeDocument/2006/relationships/slide" Target="/ppt/slides/slide72.xml" Id="R3311ee05c5904f5d" /><Relationship Type="http://schemas.openxmlformats.org/officeDocument/2006/relationships/notesMaster" Target="/ppt/notesMasters/notesMaster1.xml" Id="Re2e68414595c496d" /></Relationships>
</file>

<file path=ppt/notesSlides/_rels/notesSlide73.xml.rels>&#65279;<?xml version="1.0" encoding="utf-8"?><Relationships xmlns="http://schemas.openxmlformats.org/package/2006/relationships"><Relationship Type="http://schemas.openxmlformats.org/officeDocument/2006/relationships/slide" Target="/ppt/slides/slide73.xml" Id="R38d66bdacc4a467f" /><Relationship Type="http://schemas.openxmlformats.org/officeDocument/2006/relationships/notesMaster" Target="/ppt/notesMasters/notesMaster1.xml" Id="R773bb1f938124ef7" /></Relationships>
</file>

<file path=ppt/notesSlides/_rels/notesSlide74.xml.rels>&#65279;<?xml version="1.0" encoding="utf-8"?><Relationships xmlns="http://schemas.openxmlformats.org/package/2006/relationships"><Relationship Type="http://schemas.openxmlformats.org/officeDocument/2006/relationships/slide" Target="/ppt/slides/slide74.xml" Id="R05a556f95df94bb3" /><Relationship Type="http://schemas.openxmlformats.org/officeDocument/2006/relationships/notesMaster" Target="/ppt/notesMasters/notesMaster1.xml" Id="Rf21e453b8146468b" /></Relationships>
</file>

<file path=ppt/notesSlides/_rels/notesSlide75.xml.rels>&#65279;<?xml version="1.0" encoding="utf-8"?><Relationships xmlns="http://schemas.openxmlformats.org/package/2006/relationships"><Relationship Type="http://schemas.openxmlformats.org/officeDocument/2006/relationships/slide" Target="/ppt/slides/slide75.xml" Id="R4699f907730548f6" /><Relationship Type="http://schemas.openxmlformats.org/officeDocument/2006/relationships/notesMaster" Target="/ppt/notesMasters/notesMaster1.xml" Id="Rdb758c54c89b41da" /></Relationships>
</file>

<file path=ppt/notesSlides/_rels/notesSlide76.xml.rels>&#65279;<?xml version="1.0" encoding="utf-8"?><Relationships xmlns="http://schemas.openxmlformats.org/package/2006/relationships"><Relationship Type="http://schemas.openxmlformats.org/officeDocument/2006/relationships/slide" Target="/ppt/slides/slide76.xml" Id="R723cd807514b4445" /><Relationship Type="http://schemas.openxmlformats.org/officeDocument/2006/relationships/notesMaster" Target="/ppt/notesMasters/notesMaster1.xml" Id="R2439078fa9b94bc3" /></Relationships>
</file>

<file path=ppt/notesSlides/_rels/notesSlide77.xml.rels>&#65279;<?xml version="1.0" encoding="utf-8"?><Relationships xmlns="http://schemas.openxmlformats.org/package/2006/relationships"><Relationship Type="http://schemas.openxmlformats.org/officeDocument/2006/relationships/slide" Target="/ppt/slides/slide77.xml" Id="Red607c8893f24bd6" /><Relationship Type="http://schemas.openxmlformats.org/officeDocument/2006/relationships/notesMaster" Target="/ppt/notesMasters/notesMaster1.xml" Id="R3873ec53f4f84533" /></Relationships>
</file>

<file path=ppt/notesSlides/_rels/notesSlide78.xml.rels>&#65279;<?xml version="1.0" encoding="utf-8"?><Relationships xmlns="http://schemas.openxmlformats.org/package/2006/relationships"><Relationship Type="http://schemas.openxmlformats.org/officeDocument/2006/relationships/slide" Target="/ppt/slides/slide78.xml" Id="R22c531ab81d540ea" /><Relationship Type="http://schemas.openxmlformats.org/officeDocument/2006/relationships/notesMaster" Target="/ppt/notesMasters/notesMaster1.xml" Id="Re878271065c44ce7" /></Relationships>
</file>

<file path=ppt/notesSlides/_rels/notesSlide79.xml.rels>&#65279;<?xml version="1.0" encoding="utf-8"?><Relationships xmlns="http://schemas.openxmlformats.org/package/2006/relationships"><Relationship Type="http://schemas.openxmlformats.org/officeDocument/2006/relationships/slide" Target="/ppt/slides/slide79.xml" Id="R32b74bf372ae498c" /><Relationship Type="http://schemas.openxmlformats.org/officeDocument/2006/relationships/notesMaster" Target="/ppt/notesMasters/notesMaster1.xml" Id="R3351c95985c648b0" /></Relationships>
</file>

<file path=ppt/notesSlides/_rels/notesSlide8.xml.rels>&#65279;<?xml version="1.0" encoding="utf-8"?><Relationships xmlns="http://schemas.openxmlformats.org/package/2006/relationships"><Relationship Type="http://schemas.openxmlformats.org/officeDocument/2006/relationships/slide" Target="/ppt/slides/slide8.xml" Id="R9f7ecc03eb654ce8" /><Relationship Type="http://schemas.openxmlformats.org/officeDocument/2006/relationships/notesMaster" Target="/ppt/notesMasters/notesMaster1.xml" Id="R4c6b926902104f5a" /></Relationships>
</file>

<file path=ppt/notesSlides/_rels/notesSlide80.xml.rels>&#65279;<?xml version="1.0" encoding="utf-8"?><Relationships xmlns="http://schemas.openxmlformats.org/package/2006/relationships"><Relationship Type="http://schemas.openxmlformats.org/officeDocument/2006/relationships/slide" Target="/ppt/slides/slide80.xml" Id="R59a9990aa5d34bb8" /><Relationship Type="http://schemas.openxmlformats.org/officeDocument/2006/relationships/notesMaster" Target="/ppt/notesMasters/notesMaster1.xml" Id="R47ccae8bfd174219" /></Relationships>
</file>

<file path=ppt/notesSlides/_rels/notesSlide81.xml.rels>&#65279;<?xml version="1.0" encoding="utf-8"?><Relationships xmlns="http://schemas.openxmlformats.org/package/2006/relationships"><Relationship Type="http://schemas.openxmlformats.org/officeDocument/2006/relationships/slide" Target="/ppt/slides/slide81.xml" Id="R8f847b2b329240ba" /><Relationship Type="http://schemas.openxmlformats.org/officeDocument/2006/relationships/notesMaster" Target="/ppt/notesMasters/notesMaster1.xml" Id="R5b4fd056af484ef9" /></Relationships>
</file>

<file path=ppt/notesSlides/_rels/notesSlide82.xml.rels>&#65279;<?xml version="1.0" encoding="utf-8"?><Relationships xmlns="http://schemas.openxmlformats.org/package/2006/relationships"><Relationship Type="http://schemas.openxmlformats.org/officeDocument/2006/relationships/slide" Target="/ppt/slides/slide82.xml" Id="R658cd3388a334ecb" /><Relationship Type="http://schemas.openxmlformats.org/officeDocument/2006/relationships/notesMaster" Target="/ppt/notesMasters/notesMaster1.xml" Id="R382c5ff8d3e24478" /></Relationships>
</file>

<file path=ppt/notesSlides/_rels/notesSlide83.xml.rels>&#65279;<?xml version="1.0" encoding="utf-8"?><Relationships xmlns="http://schemas.openxmlformats.org/package/2006/relationships"><Relationship Type="http://schemas.openxmlformats.org/officeDocument/2006/relationships/slide" Target="/ppt/slides/slide83.xml" Id="R876add97789b44a3" /><Relationship Type="http://schemas.openxmlformats.org/officeDocument/2006/relationships/notesMaster" Target="/ppt/notesMasters/notesMaster1.xml" Id="Rd21bfa9eda204293" /></Relationships>
</file>

<file path=ppt/notesSlides/_rels/notesSlide84.xml.rels>&#65279;<?xml version="1.0" encoding="utf-8"?><Relationships xmlns="http://schemas.openxmlformats.org/package/2006/relationships"><Relationship Type="http://schemas.openxmlformats.org/officeDocument/2006/relationships/slide" Target="/ppt/slides/slide84.xml" Id="R4e07da1762ee446d" /><Relationship Type="http://schemas.openxmlformats.org/officeDocument/2006/relationships/notesMaster" Target="/ppt/notesMasters/notesMaster1.xml" Id="R92d61848c3b049a3" /></Relationships>
</file>

<file path=ppt/notesSlides/_rels/notesSlide85.xml.rels>&#65279;<?xml version="1.0" encoding="utf-8"?><Relationships xmlns="http://schemas.openxmlformats.org/package/2006/relationships"><Relationship Type="http://schemas.openxmlformats.org/officeDocument/2006/relationships/slide" Target="/ppt/slides/slide85.xml" Id="R7840e8b852c34b0e" /><Relationship Type="http://schemas.openxmlformats.org/officeDocument/2006/relationships/notesMaster" Target="/ppt/notesMasters/notesMaster1.xml" Id="R2ea69f45dc534699" /></Relationships>
</file>

<file path=ppt/notesSlides/_rels/notesSlide86.xml.rels>&#65279;<?xml version="1.0" encoding="utf-8"?><Relationships xmlns="http://schemas.openxmlformats.org/package/2006/relationships"><Relationship Type="http://schemas.openxmlformats.org/officeDocument/2006/relationships/slide" Target="/ppt/slides/slide86.xml" Id="Re5de1763197640f7" /><Relationship Type="http://schemas.openxmlformats.org/officeDocument/2006/relationships/notesMaster" Target="/ppt/notesMasters/notesMaster1.xml" Id="R8c225f2663044a9a" /></Relationships>
</file>

<file path=ppt/notesSlides/_rels/notesSlide87.xml.rels>&#65279;<?xml version="1.0" encoding="utf-8"?><Relationships xmlns="http://schemas.openxmlformats.org/package/2006/relationships"><Relationship Type="http://schemas.openxmlformats.org/officeDocument/2006/relationships/slide" Target="/ppt/slides/slide87.xml" Id="R6ddd49debac14754" /><Relationship Type="http://schemas.openxmlformats.org/officeDocument/2006/relationships/notesMaster" Target="/ppt/notesMasters/notesMaster1.xml" Id="R6b278fa402154b69" /></Relationships>
</file>

<file path=ppt/notesSlides/_rels/notesSlide88.xml.rels>&#65279;<?xml version="1.0" encoding="utf-8"?><Relationships xmlns="http://schemas.openxmlformats.org/package/2006/relationships"><Relationship Type="http://schemas.openxmlformats.org/officeDocument/2006/relationships/slide" Target="/ppt/slides/slide88.xml" Id="R23a9755f308a4cb7" /><Relationship Type="http://schemas.openxmlformats.org/officeDocument/2006/relationships/notesMaster" Target="/ppt/notesMasters/notesMaster1.xml" Id="R1047c8f32e4a49f4" /></Relationships>
</file>

<file path=ppt/notesSlides/_rels/notesSlide89.xml.rels>&#65279;<?xml version="1.0" encoding="utf-8"?><Relationships xmlns="http://schemas.openxmlformats.org/package/2006/relationships"><Relationship Type="http://schemas.openxmlformats.org/officeDocument/2006/relationships/slide" Target="/ppt/slides/slide89.xml" Id="R9eab20894de343f2" /><Relationship Type="http://schemas.openxmlformats.org/officeDocument/2006/relationships/notesMaster" Target="/ppt/notesMasters/notesMaster1.xml" Id="Rd37a11cf056240e9" /></Relationships>
</file>

<file path=ppt/notesSlides/_rels/notesSlide9.xml.rels>&#65279;<?xml version="1.0" encoding="utf-8"?><Relationships xmlns="http://schemas.openxmlformats.org/package/2006/relationships"><Relationship Type="http://schemas.openxmlformats.org/officeDocument/2006/relationships/slide" Target="/ppt/slides/slide9.xml" Id="Rab2b97d6b0894216" /><Relationship Type="http://schemas.openxmlformats.org/officeDocument/2006/relationships/notesMaster" Target="/ppt/notesMasters/notesMaster1.xml" Id="Rf4cb987b51f4480b" /></Relationships>
</file>

<file path=ppt/notesSlides/_rels/notesSlide90.xml.rels>&#65279;<?xml version="1.0" encoding="utf-8"?><Relationships xmlns="http://schemas.openxmlformats.org/package/2006/relationships"><Relationship Type="http://schemas.openxmlformats.org/officeDocument/2006/relationships/slide" Target="/ppt/slides/slide90.xml" Id="R73eafad89a394dcb" /><Relationship Type="http://schemas.openxmlformats.org/officeDocument/2006/relationships/notesMaster" Target="/ppt/notesMasters/notesMaster1.xml" Id="Rbb93e956241c4fea" /></Relationships>
</file>

<file path=ppt/notesSlides/_rels/notesSlide91.xml.rels>&#65279;<?xml version="1.0" encoding="utf-8"?><Relationships xmlns="http://schemas.openxmlformats.org/package/2006/relationships"><Relationship Type="http://schemas.openxmlformats.org/officeDocument/2006/relationships/slide" Target="/ppt/slides/slide91.xml" Id="R8e1a2c02598045f8" /><Relationship Type="http://schemas.openxmlformats.org/officeDocument/2006/relationships/notesMaster" Target="/ppt/notesMasters/notesMaster1.xml" Id="R59ed18d310a24ac8" /></Relationships>
</file>

<file path=ppt/notesSlides/_rels/notesSlide92.xml.rels>&#65279;<?xml version="1.0" encoding="utf-8"?><Relationships xmlns="http://schemas.openxmlformats.org/package/2006/relationships"><Relationship Type="http://schemas.openxmlformats.org/officeDocument/2006/relationships/slide" Target="/ppt/slides/slide92.xml" Id="R0d1a8320e697463a" /><Relationship Type="http://schemas.openxmlformats.org/officeDocument/2006/relationships/notesMaster" Target="/ppt/notesMasters/notesMaster1.xml" Id="R13dae631013e4af6" /></Relationships>
</file>

<file path=ppt/notesSlides/_rels/notesSlide93.xml.rels>&#65279;<?xml version="1.0" encoding="utf-8"?><Relationships xmlns="http://schemas.openxmlformats.org/package/2006/relationships"><Relationship Type="http://schemas.openxmlformats.org/officeDocument/2006/relationships/slide" Target="/ppt/slides/slide93.xml" Id="Rfcde3abe0ce44cd1" /><Relationship Type="http://schemas.openxmlformats.org/officeDocument/2006/relationships/notesMaster" Target="/ppt/notesMasters/notesMaster1.xml" Id="Ra18979b580c04c1a" /></Relationships>
</file>

<file path=ppt/notesSlides/_rels/notesSlide94.xml.rels>&#65279;<?xml version="1.0" encoding="utf-8"?><Relationships xmlns="http://schemas.openxmlformats.org/package/2006/relationships"><Relationship Type="http://schemas.openxmlformats.org/officeDocument/2006/relationships/slide" Target="/ppt/slides/slide94.xml" Id="R269f9b19af304b7b" /><Relationship Type="http://schemas.openxmlformats.org/officeDocument/2006/relationships/notesMaster" Target="/ppt/notesMasters/notesMaster1.xml" Id="Rfa0db39e143a403b" /></Relationships>
</file>

<file path=ppt/notesSlides/_rels/notesSlide95.xml.rels>&#65279;<?xml version="1.0" encoding="utf-8"?><Relationships xmlns="http://schemas.openxmlformats.org/package/2006/relationships"><Relationship Type="http://schemas.openxmlformats.org/officeDocument/2006/relationships/slide" Target="/ppt/slides/slide95.xml" Id="Re3378e38266148e4" /><Relationship Type="http://schemas.openxmlformats.org/officeDocument/2006/relationships/notesMaster" Target="/ppt/notesMasters/notesMaster1.xml" Id="Reed8ccbcaa7f4ca6" /></Relationships>
</file>

<file path=ppt/notesSlides/_rels/notesSlide96.xml.rels>&#65279;<?xml version="1.0" encoding="utf-8"?><Relationships xmlns="http://schemas.openxmlformats.org/package/2006/relationships"><Relationship Type="http://schemas.openxmlformats.org/officeDocument/2006/relationships/slide" Target="/ppt/slides/slide96.xml" Id="R005e9b20de9b4390" /><Relationship Type="http://schemas.openxmlformats.org/officeDocument/2006/relationships/notesMaster" Target="/ppt/notesMasters/notesMaster1.xml" Id="Rcb812b8f25dd4814" /></Relationships>
</file>

<file path=ppt/notesSlides/_rels/notesSlide97.xml.rels>&#65279;<?xml version="1.0" encoding="utf-8"?><Relationships xmlns="http://schemas.openxmlformats.org/package/2006/relationships"><Relationship Type="http://schemas.openxmlformats.org/officeDocument/2006/relationships/slide" Target="/ppt/slides/slide97.xml" Id="R928ee1ee43b7444b" /><Relationship Type="http://schemas.openxmlformats.org/officeDocument/2006/relationships/notesMaster" Target="/ppt/notesMasters/notesMaster1.xml" Id="R7a9c5797608d41a2" /></Relationships>
</file>

<file path=ppt/notesSlides/_rels/notesSlide98.xml.rels>&#65279;<?xml version="1.0" encoding="utf-8"?><Relationships xmlns="http://schemas.openxmlformats.org/package/2006/relationships"><Relationship Type="http://schemas.openxmlformats.org/officeDocument/2006/relationships/slide" Target="/ppt/slides/slide98.xml" Id="Ra303a3cfcfcf42d9" /><Relationship Type="http://schemas.openxmlformats.org/officeDocument/2006/relationships/notesMaster" Target="/ppt/notesMasters/notesMaster1.xml" Id="R98e9f653b12e409f" /></Relationships>
</file>

<file path=ppt/notesSlides/_rels/notesSlide99.xml.rels>&#65279;<?xml version="1.0" encoding="utf-8"?><Relationships xmlns="http://schemas.openxmlformats.org/package/2006/relationships"><Relationship Type="http://schemas.openxmlformats.org/officeDocument/2006/relationships/slide" Target="/ppt/slides/slide99.xml" Id="R3d60836747ce49ef" /><Relationship Type="http://schemas.openxmlformats.org/officeDocument/2006/relationships/notesMaster" Target="/ppt/notesMasters/notesMaster1.xml" Id="R4664bcd82baf48ca"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Signal Quest: From Measurement to Governed Machine Learning</a:t>
            </a:r>
          </a:p>
          <a:p xmlns:a="http://schemas.openxmlformats.org/drawingml/2006/main">
            <a:r>
              <a:t/>
            </a:r>
          </a:p>
          <a:p xmlns:a="http://schemas.openxmlformats.org/drawingml/2006/main">
            <a:r>
              <a:t>## A doctoral masterclass spoken manuscript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Hypothesis, estimand, implementation</a:t>
            </a:r>
          </a:p>
          <a:p xmlns:a="http://schemas.openxmlformats.org/drawingml/2006/main">
            <a:r>
              <a:t/>
            </a:r>
          </a:p>
          <a:p xmlns:a="http://schemas.openxmlformats.org/drawingml/2006/main">
            <a:r>
              <a:t>Doctoral work becomes clearer when three levels are kept separate.</a:t>
            </a:r>
          </a:p>
          <a:p xmlns:a="http://schemas.openxmlformats.org/drawingml/2006/main">
            <a:r>
              <a:t/>
            </a:r>
          </a:p>
          <a:p xmlns:a="http://schemas.openxmlformats.org/drawingml/2006/main">
            <a:r>
              <a:t>The hypothesis is a claim about a relationship. For example, the hypothesis may be that a causally available representation of order-book and market context contains out-of-sample information about a declared later settlement outcome.</a:t>
            </a:r>
          </a:p>
          <a:p xmlns:a="http://schemas.openxmlformats.org/drawingml/2006/main">
            <a:r>
              <a:t/>
            </a:r>
          </a:p>
          <a:p xmlns:a="http://schemas.openxmlformats.org/drawingml/2006/main">
            <a:r>
              <a:t>The estimand is the exact quantity the study aims to estimate. It might be the conditional probability $P(Y_t=1\mid X_t=x)$ for eligible cutoffs under a specified population and clock contract. It might instead be a difference in expected proper score between two frozen procedures on a later interval. Those are not the same estimand.</a:t>
            </a:r>
          </a:p>
          <a:p xmlns:a="http://schemas.openxmlformats.org/drawingml/2006/main">
            <a:r>
              <a:t/>
            </a:r>
          </a:p>
          <a:p xmlns:a="http://schemas.openxmlformats.org/drawingml/2006/main">
            <a:r>
              <a:t>The implementation is the executable procedure that constructs $X_t$, constructs $Y_t$, fits $f_\theta$, calibrates it, selects a threshold, and reports evidence. Implementations include mundane details such as rounding, schema handling, event ordering, package behavior, and equality conventions. Those details decide which estimand is actually approximated.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Reinforcement learning studies an agent interacting with an environment. At state $s_t$, the agent chooses action $a_t$, receives reward $r_t$, and transitions to $s_{t+1}$. A policy $\pi(a\mid s)$ is optimized for expected discounted return</a:t>
            </a:r>
          </a:p>
          <a:p xmlns:a="http://schemas.openxmlformats.org/drawingml/2006/main">
            <a:r>
              <a:t/>
            </a:r>
          </a:p>
          <a:p xmlns:a="http://schemas.openxmlformats.org/drawingml/2006/main">
            <a:r>
              <a:t>\[</a:t>
            </a:r>
          </a:p>
          <a:p xmlns:a="http://schemas.openxmlformats.org/drawingml/2006/main">
            <a:r>
              <a:t>J(\pi)=\mathbb{E}_\pi\left[\sum_{t\geq 0}\gamma^t r_t\right].</a:t>
            </a:r>
          </a:p>
          <a:p xmlns:a="http://schemas.openxmlformats.org/drawingml/2006/main">
            <a:r>
              <a:t>\]</a:t>
            </a:r>
          </a:p>
          <a:p xmlns:a="http://schemas.openxmlformats.org/drawingml/2006/main">
            <a:r>
              <a:t/>
            </a:r>
          </a:p>
          <a:p xmlns:a="http://schemas.openxmlformats.org/drawingml/2006/main">
            <a:r>
              <a:t>That formulation introduces credit assignment, exploration, off-policy evaluation, environment modeling, reward design, and distribution shift induced by actions. In market settings, a simulator can be misspecified about fills, impact, and other participants. An agent can exploit the simulator rather than discover a robust policy.</a:t>
            </a:r>
          </a:p>
          <a:p xmlns:a="http://schemas.openxmlformats.org/drawingml/2006/main">
            <a:r>
              <a:t/>
            </a:r>
          </a:p>
          <a:p xmlns:a="http://schemas.openxmlformats.org/drawingml/2006/main">
            <a:r>
              <a:t>Researchers specify the reward; they do not discover it as objective truth. A reward that omits drawdown, exposure, no-fill states, or invalid data can encourage unsafe behavior. Constrained or risk-sensitive RL can represent some limits, but mathematical constraints cannot repair an invalid environment or unauthorized capability.</a:t>
            </a:r>
          </a:p>
          <a:p xmlns:a="http://schemas.openxmlformats.org/drawingml/2006/main">
            <a:r>
              <a:t/>
            </a:r>
          </a:p>
          <a:p xmlns:a="http://schemas.openxmlformats.org/drawingml/2006/main">
            <a:r>
              <a:t>Signal Quest does not claim to implement a learned reward policy. Its model estimates a supervised settlement probability. A deterministic, versioned, fail-closed policy evaluates that evidence for research replay. Reinforcement learning appears only as a technically distinct supplemental contrast.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Doctoral deepening: representation tests, geometry, and model selection</a:t>
            </a:r>
          </a:p>
          <a:p xmlns:a="http://schemas.openxmlformats.org/drawingml/2006/main">
            <a:r>
              <a:t/>
            </a:r>
          </a:p>
          <a:p xmlns:a="http://schemas.openxmlformats.org/drawingml/2006/main">
            <a:r>
              <a:t>Representation learning proposes an information bottleneck. The encoder should preserve structure useful for downstream prediction while discarding nuisance variation. The challenge lies in defining “useful” and “nuisance” for the downstream task and environment.</a:t>
            </a:r>
          </a:p>
          <a:p xmlns:a="http://schemas.openxmlformats.org/drawingml/2006/main">
            <a:r>
              <a:t/>
            </a:r>
          </a:p>
          <a:p xmlns:a="http://schemas.openxmlformats.org/drawingml/2006/main">
            <a:r>
              <a:t>Mutual-information language is often invoked: preserve information between representation and relevant aspects of the input or target. Estimating mutual information in high dimensions is difficult. A pretext objective is an operational proxy, not proof that the optimal information was retained.</a:t>
            </a:r>
          </a:p>
          <a:p xmlns:a="http://schemas.openxmlformats.org/drawingml/2006/main">
            <a:r>
              <a:t/>
            </a:r>
          </a:p>
          <a:p xmlns:a="http://schemas.openxmlformats.org/drawingml/2006/main">
            <a:r>
              <a:t>Masked reconstruction encourages local and global context depending on mask design. Independent random masks can be too easy when adjacent values are redundant. Contiguous spans can require longer context but may create unrealistic corruptions. Feature-wise masks can emphasize one modality while ignoring event identity.</a:t>
            </a:r>
          </a:p>
          <a:p xmlns:a="http://schemas.openxmlformats.org/drawingml/2006/main">
            <a:r>
              <a:t/>
            </a:r>
          </a:p>
          <a:p xmlns:a="http://schemas.openxmlformats.org/drawingml/2006/main">
            <a:r>
              <a:t>Next-event objectives reflect autoregressive factorization:</a:t>
            </a:r>
          </a:p>
          <a:p xmlns:a="http://schemas.openxmlformats.org/drawingml/2006/main">
            <a:r>
              <a:t/>
            </a:r>
          </a:p>
          <a:p xmlns:a="http://schemas.openxmlformats.org/drawingml/2006/main">
            <a:r>
              <a:t>\[</a:t>
            </a:r>
          </a:p>
          <a:p xmlns:a="http://schemas.openxmlformats.org/drawingml/2006/main">
            <a:r>
              <a:t>P(x_{1:T})=\prod_t P(x_t\mid x_{&lt;t}).</a:t>
            </a:r>
          </a:p>
          <a:p xmlns:a="http://schemas.openxmlformats.org/drawingml/2006/main">
            <a:r>
              <a:t>\]</a:t>
            </a:r>
          </a:p>
          <a:p xmlns:a="http://schemas.openxmlformats.org/drawingml/2006/main">
            <a:r>
              <a:t/>
            </a:r>
          </a:p>
          <a:p xmlns:a="http://schemas.openxmlformats.org/drawingml/2006/main">
            <a:r>
              <a:t>Good sequence likelihood does not guarantee that the learned state preserves rare discriminative events for settlement. Frequent easy tokens can dominate the objective. Loss weighting and evaluation by event type become part of the pretraining contract.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Contrastive objectives require positive-pair semantics. Two augmentations of the same window are assumed to share relevant identity. If one augmentation reverses side or perturbs timing beyond realism, the objective can demand invariance to the very signal under study.</a:t>
            </a:r>
          </a:p>
          <a:p xmlns:a="http://schemas.openxmlformats.org/drawingml/2006/main">
            <a:r>
              <a:t/>
            </a:r>
          </a:p>
          <a:p xmlns:a="http://schemas.openxmlformats.org/drawingml/2006/main">
            <a:r>
              <a:t>Negative sampling also defines the learned geometry. Random negatives may be trivially different by day or source. Hard negatives can improve discrimination while accidentally pairing overlapping windows that share future outcomes. Metadata shortcuts should be tested with controlled ablations.</a:t>
            </a:r>
          </a:p>
          <a:p xmlns:a="http://schemas.openxmlformats.org/drawingml/2006/main">
            <a:r>
              <a:t/>
            </a:r>
          </a:p>
          <a:p xmlns:a="http://schemas.openxmlformats.org/drawingml/2006/main">
            <a:r>
              <a:t>Researchers should evaluate the representation with linear or small-head probes as well as fine-tuning. A probe tests whether a constrained readout can access the information. Fine-tuning tests whether the entire network can adapt. Neither alone proves that pretraining adds value over supervised training from initialization.</a:t>
            </a:r>
          </a:p>
          <a:p xmlns:a="http://schemas.openxmlformats.org/drawingml/2006/main">
            <a:r>
              <a:t/>
            </a:r>
          </a:p>
          <a:p xmlns:a="http://schemas.openxmlformats.org/drawingml/2006/main">
            <a:r>
              <a:t>The ablation matrix should include no pretraining, shuffled or invalid pretext controls where scientifically appropriate, frozen encoder, fine-tuned encoder, tabular baseline, and matched-capacity alternatives. Each comparison uses the same temporal folds and selection budget.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Capacity matching is imperfect but necessary to discuss. A deep model with far more trials and compute than CatBoost may win through a larger search rather than a superior inductive bias. Compute budget, trial count, and researcher interactions are part of the comparison.</a:t>
            </a:r>
          </a:p>
          <a:p xmlns:a="http://schemas.openxmlformats.org/drawingml/2006/main">
            <a:r>
              <a:t/>
            </a:r>
          </a:p>
          <a:p xmlns:a="http://schemas.openxmlformats.org/drawingml/2006/main">
            <a:r>
              <a:t>Gradient boosting and attention organize feature space differently. Trees create piecewise-constant regions through splits. Attention creates input-dependent weighted combinations followed by nonlinear transformations. Neither geometry dominates across all problems.</a:t>
            </a:r>
          </a:p>
          <a:p xmlns:a="http://schemas.openxmlformats.org/drawingml/2006/main">
            <a:r>
              <a:t/>
            </a:r>
          </a:p>
          <a:p xmlns:a="http://schemas.openxmlformats.org/drawingml/2006/main">
            <a:r>
              <a:t>Trees can excel on heterogeneous tabular variables and missingness patterns. They do not naturally represent raw event permutation and time gaps without feature engineering. Transformers can learn interactions across positions but need more data and careful regularization.</a:t>
            </a:r>
          </a:p>
          <a:p xmlns:a="http://schemas.openxmlformats.org/drawingml/2006/main">
            <a:r>
              <a:t/>
            </a:r>
          </a:p>
          <a:p xmlns:a="http://schemas.openxmlformats.org/drawingml/2006/main">
            <a:r>
              <a:t>CatBoost’s ordered mechanisms address specific training biases. They do not establish chronological causality. The permutation used internally and the real temporal order used externally serve different roles. The study must preserve both without conflation.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Class weighting changes gradients, not reality. It can make the learner devote more capacity to positive examples. The output probability may no longer reflect prevalence directly and may require careful calibration. Threshold changes can often achieve different hard-class tradeoffs without altering training, so both approaches should be compared.</a:t>
            </a:r>
          </a:p>
          <a:p xmlns:a="http://schemas.openxmlformats.org/drawingml/2006/main">
            <a:r>
              <a:t/>
            </a:r>
          </a:p>
          <a:p xmlns:a="http://schemas.openxmlformats.org/drawingml/2006/main">
            <a:r>
              <a:t>Tree depth, leaf count, and interaction constraints determine how locally the model partitions data. A deep leaf supported by few temporally adjacent rows can be a regime identifier rather than a stable relationship. Minimum-data rules and temporal error slices help reveal this failure.</a:t>
            </a:r>
          </a:p>
          <a:p xmlns:a="http://schemas.openxmlformats.org/drawingml/2006/main">
            <a:r>
              <a:t/>
            </a:r>
          </a:p>
          <a:p xmlns:a="http://schemas.openxmlformats.org/drawingml/2006/main">
            <a:r>
              <a:t>SHAP explanations inherit a background distribution. Choosing a broad historical background asks how a case differs from that mixture. Choosing a local regime background asks a different question. Neither background is neutral.</a:t>
            </a:r>
          </a:p>
          <a:p xmlns:a="http://schemas.openxmlformats.org/drawingml/2006/main">
            <a:r>
              <a:t/>
            </a:r>
          </a:p>
          <a:p xmlns:a="http://schemas.openxmlformats.org/drawingml/2006/main">
            <a:r>
              <a:t>Attribution stability should be tested. Refit on adjacent temporal folds, perturb correlated features within plausible constraints, and compare sign and rank. Unstable attributions can still describe each fitted model correctly, but they should not support a stable scientific story.</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Attention weights are not automatically explanations. A high attention coefficient says that one value vector contributed strongly within a layer computation. Residual connections, value projections, feed-forward blocks, and later layers complicate any direct importance interpretation.</a:t>
            </a:r>
          </a:p>
          <a:p xmlns:a="http://schemas.openxmlformats.org/drawingml/2006/main">
            <a:r>
              <a:t/>
            </a:r>
          </a:p>
          <a:p xmlns:a="http://schemas.openxmlformats.org/drawingml/2006/main">
            <a:r>
              <a:t>Mask verification should occur at several levels. Inspect the symbolic mask. Test attention weights on a tiny tensor. Perturb future tokens in the model input. Perturb future raw events through the complete data path. Verify invariant policy output and ledger hashes where the earlier evidence is unchanged.</a:t>
            </a:r>
          </a:p>
          <a:p xmlns:a="http://schemas.openxmlformats.org/drawingml/2006/main">
            <a:r>
              <a:t/>
            </a:r>
          </a:p>
          <a:p xmlns:a="http://schemas.openxmlformats.org/drawingml/2006/main">
            <a:r>
              <a:t>Every floating-point tolerance needs a rationale. A deterministic CPU fixture may support exact equality, whereas accelerator kernels may produce small numerical differences. An overly loose tolerance can hide a real future dependency; an overly strict one can create nondiagnostic failures.</a:t>
            </a:r>
          </a:p>
          <a:p xmlns:a="http://schemas.openxmlformats.org/drawingml/2006/main">
            <a:r>
              <a:t/>
            </a:r>
          </a:p>
          <a:p xmlns:a="http://schemas.openxmlformats.org/drawingml/2006/main">
            <a:r>
              <a:t>Positional encoding can leak if positions are created from a full sequence that extends beyond the cutoff. Time-delta features can leak if the final interval to a future event is included. Padding length can reveal how much future data existed if sequence assembly is careless.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Normalization deserves its own artifact. Per-feature means, variances, quantiles, clipping bounds, and fit interval should be versioned. Per-window normalization may erase absolute regime while preserving local shape. Global normalization may preserve level while importing future statistics if fitted incorrectly.</a:t>
            </a:r>
          </a:p>
          <a:p xmlns:a="http://schemas.openxmlformats.org/drawingml/2006/main">
            <a:r>
              <a:t/>
            </a:r>
          </a:p>
          <a:p xmlns:a="http://schemas.openxmlformats.org/drawingml/2006/main">
            <a:r>
              <a:t>Order books also have semantic constraints. Bid and ask sides, price ordering, quantity nonnegativity, snapshot-update consistency, and sequence monotonicity should be validated before tensors are built. A network should not be asked to learn around structurally impossible books created by the pipeline.</a:t>
            </a:r>
          </a:p>
          <a:p xmlns:a="http://schemas.openxmlformats.org/drawingml/2006/main">
            <a:r>
              <a:t/>
            </a:r>
          </a:p>
          <a:p xmlns:a="http://schemas.openxmlformats.org/drawingml/2006/main">
            <a:r>
              <a:t>TLOB-style and LiT-style hypotheses should be predeclared before the final test. Selecting between them after final results spends the test. If both are studied during development, architecture selection is part of the inner procedure.</a:t>
            </a:r>
          </a:p>
          <a:p xmlns:a="http://schemas.openxmlformats.org/drawingml/2006/main">
            <a:r>
              <a:t/>
            </a:r>
          </a:p>
          <a:p xmlns:a="http://schemas.openxmlformats.org/drawingml/2006/main">
            <a:r>
              <a:t>Ensemble stacking requires out-of-fold component predictions. Training a combiner on in-sample predictions gives it unrealistically clean inputs. Component calibration, error correlation, and missing-component behavior must be specified.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 ensemble can fail closed when one required component is unavailable. Alternatively, a predeclared reduced ensemble can operate if it has separate calibration and evaluation evidence. Silently renormalizing weights at runtime creates an unevaluated policy.</a:t>
            </a:r>
          </a:p>
          <a:p xmlns:a="http://schemas.openxmlformats.org/drawingml/2006/main">
            <a:r>
              <a:t/>
            </a:r>
          </a:p>
          <a:p xmlns:a="http://schemas.openxmlformats.org/drawingml/2006/main">
            <a:r>
              <a:t>Model compression and latency optimization change the model. Quantization, pruning, compilation, and batching can alter numerical output or timing. Before eligibility, these changes require causal tests, calibration checks, and replay with measured latency.</a:t>
            </a:r>
          </a:p>
          <a:p xmlns:a="http://schemas.openxmlformats.org/drawingml/2006/main">
            <a:r>
              <a:t/>
            </a:r>
          </a:p>
          <a:p xmlns:a="http://schemas.openxmlformats.org/drawingml/2006/main">
            <a:r>
              <a:t>Reinforcement learning makes representation and decision jointly adaptive. That can be powerful in a valid environment, but it entangles prediction error with reward and transition misspecification. Signal Quest keeps the components separate, so each claim can be audited.</a:t>
            </a:r>
          </a:p>
          <a:p xmlns:a="http://schemas.openxmlformats.org/drawingml/2006/main">
            <a:r>
              <a:t/>
            </a:r>
          </a:p>
          <a:p xmlns:a="http://schemas.openxmlformats.org/drawingml/2006/main">
            <a:r>
              <a:t>This separation preserves the cumulative argument. Representation can grow sophisticated without silently changing the estimand from probability prediction to reward optimization. The final movement asks how a research system maintains that separation while code runs, assumptions enter replay, and monitors respond.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Movement IV — Governed Deployment: Make the Research System Able to Refuse</a:t>
            </a:r>
          </a:p>
          <a:p xmlns:a="http://schemas.openxmlformats.org/drawingml/2006/main">
            <a:r>
              <a:t/>
            </a:r>
          </a:p>
          <a:p xmlns:a="http://schemas.openxmlformats.org/drawingml/2006/main">
            <a:r>
              <a:t>## Deployment begins before production</a:t>
            </a:r>
          </a:p>
          <a:p xmlns:a="http://schemas.openxmlformats.org/drawingml/2006/main">
            <a:r>
              <a:t/>
            </a:r>
          </a:p>
          <a:p xmlns:a="http://schemas.openxmlformats.org/drawingml/2006/main">
            <a:r>
              <a:t>Here, deployment means placing a research procedure in a repeatable operational context. It includes scheduled data capture, deterministic feature construction, artifact loading, paper replay, report generation, and bounded monitoring. Live trading remains outside this definition.</a:t>
            </a:r>
          </a:p>
          <a:p xmlns:a="http://schemas.openxmlformats.org/drawingml/2006/main">
            <a:r>
              <a:t/>
            </a:r>
          </a:p>
          <a:p xmlns:a="http://schemas.openxmlformats.org/drawingml/2006/main">
            <a:r>
              <a:t>The distinction matters because many failures associated with production first appear in research. A notebook has hidden state. A data file changes under the same name. A package default changes. A model artifact no longer matches its feature recipe. A replay fills at a price that was never accessible.</a:t>
            </a:r>
          </a:p>
          <a:p xmlns:a="http://schemas.openxmlformats.org/drawingml/2006/main">
            <a:r>
              <a:t/>
            </a:r>
          </a:p>
          <a:p xmlns:a="http://schemas.openxmlformats.org/drawingml/2006/main">
            <a:r>
              <a:t>A governed research system records implicit context as explicit artifacts. Its reproducibility identity can be written as</a:t>
            </a:r>
          </a:p>
          <a:p xmlns:a="http://schemas.openxmlformats.org/drawingml/2006/main">
            <a:r>
              <a:t/>
            </a:r>
          </a:p>
          <a:p xmlns:a="http://schemas.openxmlformats.org/drawingml/2006/main">
            <a:r>
              <a:t>\[</a:t>
            </a:r>
          </a:p>
          <a:p xmlns:a="http://schemas.openxmlformats.org/drawingml/2006/main">
            <a:r>
              <a:t>run = code\ revision + environment + data\ manifest + configuration</a:t>
            </a:r>
          </a:p>
          <a:p xmlns:a="http://schemas.openxmlformats.org/drawingml/2006/main">
            <a:r>
              <a:t>+ feature\ recipe + split + model + calibrator + policy + replay\ assumptions.</a:t>
            </a:r>
          </a:p>
          <a:p xmlns:a="http://schemas.openxmlformats.org/drawingml/2006/main">
            <a:r>
              <a:t>\]</a:t>
            </a:r>
          </a:p>
          <a:p xmlns:a="http://schemas.openxmlformats.org/drawingml/2006/main">
            <a:r>
              <a:t/>
            </a:r>
          </a:p>
          <a:p xmlns:a="http://schemas.openxmlformats.org/drawingml/2006/main">
            <a:r>
              <a:t>The plus signs mean joint identity, not arithmetic addition. If one component changes, the run is different. A metric without this identity is detached from its method.</a:t>
            </a:r>
          </a:p>
          <a:p xmlns:a="http://schemas.openxmlformats.org/drawingml/2006/main">
            <a:r>
              <a:t/>
            </a:r>
          </a:p>
          <a:p xmlns:a="http://schemas.openxmlformats.org/drawingml/2006/main">
            <a:r>
              <a:t>Reproducibility does not arise from expecting exact sameness across machines. It is a specified claim. Deterministic preprocessing and replay may require byte-for-byte agreement from frozen inputs. Numerical model training may require seeds, available deterministic kernels, declared tolerances, and disclosure of nondeterministic operations.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strongest reproducibility target is not always feasible. Researchers should state the attainable reproducibility class and its limits. A run is not deterministic merely because it usually yields similar metrics.</a:t>
            </a:r>
          </a:p>
          <a:p xmlns:a="http://schemas.openxmlformats.org/drawingml/2006/main">
            <a:r>
              <a:t/>
            </a:r>
          </a:p>
          <a:p xmlns:a="http://schemas.openxmlformats.org/drawingml/2006/main">
            <a:r>
              <a:t>## Notebooks explore; pipelines substantiate</a:t>
            </a:r>
          </a:p>
          <a:p xmlns:a="http://schemas.openxmlformats.org/drawingml/2006/main">
            <a:r>
              <a:t/>
            </a:r>
          </a:p>
          <a:p xmlns:a="http://schemas.openxmlformats.org/drawingml/2006/main">
            <a:r>
              <a:t>Notebooks support productive exploration of data, but they are weak as the sole definition of a claim. Cells can execute out of order, memory can retain a discarded variable, and a displayed table can reflect a file later overwritten.</a:t>
            </a:r>
          </a:p>
          <a:p xmlns:a="http://schemas.openxmlformats.org/drawingml/2006/main">
            <a:r>
              <a:t/>
            </a:r>
          </a:p>
          <a:p xmlns:a="http://schemas.openxmlformats.org/drawingml/2006/main">
            <a:r>
              <a:t>The claim-producing path should use explicit functions, typed or validated interfaces, configuration, tests, and durable artifacts. A notebook may invoke that path, but it should not define a hidden second implementation of labels, features, or metrics.</a:t>
            </a:r>
          </a:p>
          <a:p xmlns:a="http://schemas.openxmlformats.org/drawingml/2006/main">
            <a:r>
              <a:t/>
            </a:r>
          </a:p>
          <a:p xmlns:a="http://schemas.openxmlformats.org/drawingml/2006/main">
            <a:r>
              <a:t>Rhea makes invalid states visible in interfaces. A feature request carries a cutoff, recipe version, and raw-partition identities. A result carries either values and lineage or an ineligibility reason. A label request carries the settlement contract. A report refuses to publish without linked evaluation and provenance artifacts.</a:t>
            </a:r>
          </a:p>
          <a:p xmlns:a="http://schemas.openxmlformats.org/drawingml/2006/main">
            <a:r>
              <a:t/>
            </a:r>
          </a:p>
          <a:p xmlns:a="http://schemas.openxmlformats.org/drawingml/2006/main">
            <a:r>
              <a:t>Types cannot prove temporal validity. They can make omissions harder to ignore. A field named `timestamp` hides which clock it represents. Fields named `event_time`, `receive_time`, `decision_cutoff`, and `settlement_time` expose the distinction to reviewers and tests.</a:t>
            </a:r>
          </a:p>
          <a:p xmlns:a="http://schemas.openxmlformats.org/drawingml/2006/main">
            <a:r>
              <a:t/>
            </a:r>
          </a:p>
          <a:p xmlns:a="http://schemas.openxmlformats.org/drawingml/2006/main">
            <a:r>
              <a:t>Configuration should contain every assumption that can change the estimand or policy. Reviewed configuration must name split boundaries, lookbacks, label horizons, and normalization fit ranges. It must also name feature versions, model hyperparameters, calibration methods, thresholds, uncertainty haircuts, replay latency, cost rules, and safety limits.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distinction prevents a common inferential error. A team begins with a hypothesis about predictive information, measures one implementation on one dataset, and concludes that it has established the underlying phenomenon. That conclusion jumps across levels. The observed metric concerns the frozen implementation and evaluated evidence; it does not automatically prove a stable mechanism.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Defaults are assumptions. A library default can change with version. A missing configuration value should not silently import a new behavior into an old claim. Fail closed when a scientifically material value is absent.</a:t>
            </a:r>
          </a:p>
          <a:p xmlns:a="http://schemas.openxmlformats.org/drawingml/2006/main">
            <a:r>
              <a:t/>
            </a:r>
          </a:p>
          <a:p xmlns:a="http://schemas.openxmlformats.org/drawingml/2006/main">
            <a:r>
              <a:t>## Tests are claims with small domains</a:t>
            </a:r>
          </a:p>
          <a:p xmlns:a="http://schemas.openxmlformats.org/drawingml/2006/main">
            <a:r>
              <a:t/>
            </a:r>
          </a:p>
          <a:p xmlns:a="http://schemas.openxmlformats.org/drawingml/2006/main">
            <a:r>
              <a:t>A unit test does not prove generalization. It can prove that a declared input produces a declared output in one implementation. That narrow proof is indispensable.</a:t>
            </a:r>
          </a:p>
          <a:p xmlns:a="http://schemas.openxmlformats.org/drawingml/2006/main">
            <a:r>
              <a:t/>
            </a:r>
          </a:p>
          <a:p xmlns:a="http://schemas.openxmlformats.org/drawingml/2006/main">
            <a:r>
              <a:t>A clock test inserts an event received after the cutoff and asserts exclusion. A schema test presents an unknown version and asserts quarantine. A label test removes the settlement observation and asserts `label_unavailable`. A recipe test loads a model against the wrong feature version and asserts refusal.</a:t>
            </a:r>
          </a:p>
          <a:p xmlns:a="http://schemas.openxmlformats.org/drawingml/2006/main">
            <a:r>
              <a:t/>
            </a:r>
          </a:p>
          <a:p xmlns:a="http://schemas.openxmlformats.org/drawingml/2006/main">
            <a:r>
              <a:t>A causal perturbation test changes future sequence tokens and asserts the earlier score is unchanged. A calibration artifact test verifies that the model, calibrator, and evaluation population identifiers match. A replay fixture advances events in receive order and compares the full decision ledger with reviewed expected output.</a:t>
            </a:r>
          </a:p>
          <a:p xmlns:a="http://schemas.openxmlformats.org/drawingml/2006/main">
            <a:r>
              <a:t/>
            </a:r>
          </a:p>
          <a:p xmlns:a="http://schemas.openxmlformats.org/drawingml/2006/main">
            <a:r>
              <a:t>Tests must include failure behavior. A parser tested only on valid input says nothing about malformed timestamps or ambiguous time zones. A feature builder tested only when events exist says nothing about empty windows. A replay tested only on full fills says nothing about partial fills or no fills.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Property-based tests can generate families of inputs for invariants such as order independence where order should not matter, monotonic eligibility with respect to cutoff, and refusal on unknown schemas. Metamorphic tests can modify irrelevant future evidence and assert unchanged earlier results.</a:t>
            </a:r>
          </a:p>
          <a:p xmlns:a="http://schemas.openxmlformats.org/drawingml/2006/main">
            <a:r>
              <a:t/>
            </a:r>
          </a:p>
          <a:p xmlns:a="http://schemas.openxmlformats.org/drawingml/2006/main">
            <a:r>
              <a:t>Integration tests cross boundaries. They show that capture identifiers survive validation, feature construction, inference, policy evaluation, and ledger recording. They are where timestamp units, serialization, and version mismatches often surface.</a:t>
            </a:r>
          </a:p>
          <a:p xmlns:a="http://schemas.openxmlformats.org/drawingml/2006/main">
            <a:r>
              <a:t/>
            </a:r>
          </a:p>
          <a:p xmlns:a="http://schemas.openxmlformats.org/drawingml/2006/main">
            <a:r>
              <a:t>Every passing test provides evidence about the code revision and environment that ran it. The statement “tests pass” is unsupported without a named command, output, and artifact. The run ledger should link that evidence.</a:t>
            </a:r>
          </a:p>
          <a:p xmlns:a="http://schemas.openxmlformats.org/drawingml/2006/main">
            <a:r>
              <a:t/>
            </a:r>
          </a:p>
          <a:p xmlns:a="http://schemas.openxmlformats.org/drawingml/2006/main">
            <a:r>
              <a:t>## The LLM plus Python workflow</a:t>
            </a:r>
          </a:p>
          <a:p xmlns:a="http://schemas.openxmlformats.org/drawingml/2006/main">
            <a:r>
              <a:t/>
            </a:r>
          </a:p>
          <a:p xmlns:a="http://schemas.openxmlformats.org/drawingml/2006/main">
            <a:r>
              <a:t>An LLM can draft Python, tests, refactorings, documentation, or diagnostic hypotheses. As a probabilistic collaborator, it can produce fluent work that still requires verification.</a:t>
            </a:r>
          </a:p>
          <a:p xmlns:a="http://schemas.openxmlformats.org/drawingml/2006/main">
            <a:r>
              <a:t/>
            </a:r>
          </a:p>
          <a:p xmlns:a="http://schemas.openxmlformats.org/drawingml/2006/main">
            <a:r>
              <a:t>Rhea uses a gated loop:</a:t>
            </a:r>
          </a:p>
          <a:p xmlns:a="http://schemas.openxmlformats.org/drawingml/2006/main">
            <a:r>
              <a:t/>
            </a:r>
          </a:p>
          <a:p xmlns:a="http://schemas.openxmlformats.org/drawingml/2006/main">
            <a:r>
              <a:t>\[</a:t>
            </a:r>
          </a:p>
          <a:p xmlns:a="http://schemas.openxmlformats.org/drawingml/2006/main">
            <a:r>
              <a:t>contract\rightarrow small\ patch\rightarrow human\ diff\ review</a:t>
            </a:r>
          </a:p>
          <a:p xmlns:a="http://schemas.openxmlformats.org/drawingml/2006/main">
            <a:r>
              <a:t>\rightarrow named\ tests\rightarrow artifact\ checks\rightarrow accept\ or\ reject.</a:t>
            </a:r>
          </a:p>
          <a:p xmlns:a="http://schemas.openxmlformats.org/drawingml/2006/main">
            <a:r>
              <a:t>\]</a:t>
            </a:r>
          </a:p>
          <a:p xmlns:a="http://schemas.openxmlformats.org/drawingml/2006/main">
            <a:r>
              <a:t/>
            </a:r>
          </a:p>
          <a:p xmlns:a="http://schemas.openxmlformats.org/drawingml/2006/main">
            <a:r>
              <a:t>The first gate defines the mission, inputs, outputs, allowed files, non-goals, failure behavior, and required evidence. “Build the model” is too broad to review. “Add one pure validator that rejects events unavailable at the cutoff” defines a reviewable task.</a:t>
            </a:r>
          </a:p>
          <a:p xmlns:a="http://schemas.openxmlformats.org/drawingml/2006/main">
            <a:r>
              <a:t/>
            </a:r>
          </a:p>
          <a:p xmlns:a="http://schemas.openxmlformats.org/drawingml/2006/main">
            <a:r>
              <a:t>The small-patch gate limits blast radius. A generated rewrite can hide a changed label rule among formatting and dependency edits. A narrow diff makes contract deviations visible.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Human review checks semantics that tests may miss. Did the patch substitute an alternative source when settlement data was missing? Did it introduce a network call into a deterministic function? Did it broaden tool permissions? Did it change a dependency or generated artifact?</a:t>
            </a:r>
          </a:p>
          <a:p xmlns:a="http://schemas.openxmlformats.org/drawingml/2006/main">
            <a:r>
              <a:t/>
            </a:r>
          </a:p>
          <a:p xmlns:a="http://schemas.openxmlformats.org/drawingml/2006/main">
            <a:r>
              <a:t>Named tests then evaluate the implementation. Artifact checks confirm schema, provenance, and serialization. Acceptance records what changed, what did not change, which checks ran, and what remains unverified.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
            </a:r>
          </a:p>
          <a:p xmlns:a="http://schemas.openxmlformats.org/drawingml/2006/main">
            <a:r>
              <a:t>The LLM cannot certify its own evidence. It can report command output supplied by tools, but it must not invent a passing test, dataset, metric, API, or model result. An independent reviewer decides whether the evidence supports the claim.</a:t>
            </a:r>
          </a:p>
          <a:p xmlns:a="http://schemas.openxmlformats.org/drawingml/2006/main">
            <a:r>
              <a:t/>
            </a:r>
          </a:p>
          <a:p xmlns:a="http://schemas.openxmlformats.org/drawingml/2006/main">
            <a:r>
              <a:t>## Treat context as untrusted data</a:t>
            </a:r>
          </a:p>
          <a:p xmlns:a="http://schemas.openxmlformats.org/drawingml/2006/main">
            <a:r>
              <a:t/>
            </a:r>
          </a:p>
          <a:p xmlns:a="http://schemas.openxmlformats.org/drawingml/2006/main">
            <a:r>
              <a:t>Repository files, issue text, webpages, logs, datasets, and comments can contain strings that look like instructions.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The LLM must distinguish governing instructions from content it is analyzing. Prompt injection is an integrity threat to the research workflow.</a:t>
            </a:r>
          </a:p>
          <a:p xmlns:a="http://schemas.openxmlformats.org/drawingml/2006/main">
            <a:r>
              <a:t/>
            </a:r>
          </a:p>
          <a:p xmlns:a="http://schemas.openxmlformats.org/drawingml/2006/main">
            <a:r>
              <a:t>A least-privilege workspace limits what a compromised or mistaken assistant can do. It should receive only the files required for the narrow task. Secrets do not belong in prompts or tool output. Credentials should be unavailable, not merely accompanied by an instruction to avoid using them.</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Tool authority should be allowlisted and bounded. Read-only inspection is different from writing a source file. Running a focused test is different from deploying a model. Deleting data, changing a contract, publishing a report, or contacting an external system requires separate authority.</a:t>
            </a:r>
          </a:p>
          <a:p xmlns:a="http://schemas.openxmlformats.org/drawingml/2006/main">
            <a:r>
              <a:t/>
            </a:r>
          </a:p>
          <a:p xmlns:a="http://schemas.openxmlformats.org/drawingml/2006/main">
            <a:r>
              <a:t>Dependency changes deserve special review. A plausible generated import can refer to a nonexistent or malicious package. New dependencies require provenance, version locking, license review where appropriate, and security assessment.</a:t>
            </a:r>
          </a:p>
          <a:p xmlns:a="http://schemas.openxmlformats.org/drawingml/2006/main">
            <a:r>
              <a:t/>
            </a:r>
          </a:p>
          <a:p xmlns:a="http://schemas.openxmlformats.org/drawingml/2006/main">
            <a:r>
              <a:t>Generated code can also be scientifically wrong while operationally safe. A label builder that uses a convenient midpoint may run cleanly, pass shallow tests, and violate the estimand. The source contract remains the final judge.</a:t>
            </a:r>
          </a:p>
          <a:p xmlns:a="http://schemas.openxmlformats.org/drawingml/2006/main">
            <a:r>
              <a:t/>
            </a:r>
          </a:p>
          <a:p xmlns:a="http://schemas.openxmlformats.org/drawingml/2006/main">
            <a:r>
              <a:t>## A teleprompt-ready gated code trace</a:t>
            </a:r>
          </a:p>
          <a:p xmlns:a="http://schemas.openxmlformats.org/drawingml/2006/main">
            <a:r>
              <a:t/>
            </a:r>
          </a:p>
          <a:p xmlns:a="http://schemas.openxmlformats.org/drawingml/2006/main">
            <a:r>
              <a:t>Rhea asks Orbit’s assistant to implement a settlement-label validator. The request names the designated source, equality rule, missing-data output, permitted files, and tests. It forbids network access, alternate-source substitution, and edits to the contract.</a:t>
            </a:r>
          </a:p>
          <a:p xmlns:a="http://schemas.openxmlformats.org/drawingml/2006/main">
            <a:r>
              <a:t/>
            </a:r>
          </a:p>
          <a:p xmlns:a="http://schemas.openxmlformats.org/drawingml/2006/main">
            <a:r>
              <a:t>The assistant proposes a function and tests. Its diff reveals a fallback: when the designated source is missing, the function uses another venue’s midpoint. The assistant describes the fallback as “robust,” but the contract rejects it as incorrect.</a:t>
            </a:r>
          </a:p>
          <a:p xmlns:a="http://schemas.openxmlformats.org/drawingml/2006/main">
            <a:r>
              <a:t/>
            </a:r>
          </a:p>
          <a:p xmlns:a="http://schemas.openxmlformats.org/drawingml/2006/main">
            <a:r>
              <a:t>Rhea rejects the patch before running it. She clarifies that missing designated-source data must return `label_unavailable`. The assistant produces a smaller patch. Tests cover positive, negative, equality, missing source, unknown schema, and cutoff violation.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tests pass in the named environment. The artifact ledger records the code revision, command output, contract version, and limitations. The accepted claim is narrow: this implementation follows the tested label behavior on the fixture set.</a:t>
            </a:r>
          </a:p>
          <a:p xmlns:a="http://schemas.openxmlformats.org/drawingml/2006/main">
            <a:r>
              <a:t/>
            </a:r>
          </a:p>
          <a:p xmlns:a="http://schemas.openxmlformats.org/drawingml/2006/main">
            <a:r>
              <a:t>The trace makes no claim that researchers can reconstruct historical labels at sufficient quality. That remains a data-availability question, and the code workflow cannot manufacture missing evidence.</a:t>
            </a:r>
          </a:p>
          <a:p xmlns:a="http://schemas.openxmlformats.org/drawingml/2006/main">
            <a:r>
              <a:t/>
            </a:r>
          </a:p>
          <a:p xmlns:a="http://schemas.openxmlformats.org/drawingml/2006/main">
            <a:r>
              <a:t>## Replay is an executable causal claim</a:t>
            </a:r>
          </a:p>
          <a:p xmlns:a="http://schemas.openxmlformats.org/drawingml/2006/main">
            <a:r>
              <a:t/>
            </a:r>
          </a:p>
          <a:p xmlns:a="http://schemas.openxmlformats.org/drawingml/2006/main">
            <a:r>
              <a:t>A static backtest table often contains one row per decision with features, score, later outcome, and a convenient price. It can silently assume instantaneous computation, immediate fills, full size, no fees, and perfect settlement joins.</a:t>
            </a:r>
          </a:p>
          <a:p xmlns:a="http://schemas.openxmlformats.org/drawingml/2006/main">
            <a:r>
              <a:t/>
            </a:r>
          </a:p>
          <a:p xmlns:a="http://schemas.openxmlformats.org/drawingml/2006/main">
            <a:r>
              <a:t>An event-driven replay advances a clock through immutable events. At each point, it reveals only data available under the source and receive-time contract. It constructs features, invokes frozen artifacts, applies the deterministic policy, simulates a bounded hypothetical execution under declared rules, reveals settlement only when eligible, and appends a decision record.</a:t>
            </a:r>
          </a:p>
          <a:p xmlns:a="http://schemas.openxmlformats.org/drawingml/2006/main">
            <a:r>
              <a:t/>
            </a:r>
          </a:p>
          <a:p xmlns:a="http://schemas.openxmlformats.org/drawingml/2006/main">
            <a:r>
              <a:t>The path is</a:t>
            </a:r>
          </a:p>
          <a:p xmlns:a="http://schemas.openxmlformats.org/drawingml/2006/main">
            <a:r>
              <a:t/>
            </a:r>
          </a:p>
          <a:p xmlns:a="http://schemas.openxmlformats.org/drawingml/2006/main">
            <a:r>
              <a:t>\[</a:t>
            </a:r>
          </a:p>
          <a:p xmlns:a="http://schemas.openxmlformats.org/drawingml/2006/main">
            <a:r>
              <a:t>raw\ events\rightarrow cutoff\rightarrow features\rightarrow model</a:t>
            </a:r>
          </a:p>
          <a:p xmlns:a="http://schemas.openxmlformats.org/drawingml/2006/main">
            <a:r>
              <a:t>\rightarrow calibrator\rightarrow policy\rightarrow hypothetical\ execution</a:t>
            </a:r>
          </a:p>
          <a:p xmlns:a="http://schemas.openxmlformats.org/drawingml/2006/main">
            <a:r>
              <a:t>\rightarrow settlement\rightarrow ledger.</a:t>
            </a:r>
          </a:p>
          <a:p xmlns:a="http://schemas.openxmlformats.org/drawingml/2006/main">
            <a:r>
              <a:t>\]</a:t>
            </a:r>
          </a:p>
          <a:p xmlns:a="http://schemas.openxmlformats.org/drawingml/2006/main">
            <a:r>
              <a:t/>
            </a:r>
          </a:p>
          <a:p xmlns:a="http://schemas.openxmlformats.org/drawingml/2006/main">
            <a:r>
              <a:t>Every arrow has timing. Processing may make the feature vector available after the nominal cutoff, with the model score and policy result arriving later still. A hypothetical order can interact only with book evidence eligible at that decision time.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Event time, receive time, decision time, and settlement time remain separate. Simultaneous events need a deterministic ordering rule. Out-of-order arrivals need a declared buffer or rejection policy. Corrections need original and corrected records, not a rewritten past.</a:t>
            </a:r>
          </a:p>
          <a:p xmlns:a="http://schemas.openxmlformats.org/drawingml/2006/main">
            <a:r>
              <a:t/>
            </a:r>
          </a:p>
          <a:p xmlns:a="http://schemas.openxmlformats.org/drawingml/2006/main">
            <a:r>
              <a:t>The replay must use the same feature code and artifact compatibility checks as the evaluated procedure. A “fast” vectorized backtest that reconstructs features from a final table can be useful for exploration, but it does not substitute for event-order validation.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Fees, latency, and fills</a:t>
            </a:r>
          </a:p>
          <a:p xmlns:a="http://schemas.openxmlformats.org/drawingml/2006/main">
            <a:r>
              <a:t/>
            </a:r>
          </a:p>
          <a:p xmlns:a="http://schemas.openxmlformats.org/drawingml/2006/main">
            <a:r>
              <a:t>For a buy, the executable side is the ask, not the midpoint. Available depth constrains size. A replay can consume visible levels under a declared rule, permit partial fills, and leave the remainder unfilled. It must not grant queue priority that historical evidence cannot support.</a:t>
            </a:r>
          </a:p>
          <a:p xmlns:a="http://schemas.openxmlformats.org/drawingml/2006/main">
            <a:r>
              <a:t/>
            </a:r>
          </a:p>
          <a:p xmlns:a="http://schemas.openxmlformats.org/drawingml/2006/main">
            <a:r>
              <a:t>Fees can depend on effective date, venue, size, and transaction type. Unknown historical fees block a net-result claim for that interval. A constant illustrative fee can teach arithmetic, but the resulting value remains simulated under that assumption.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
            </a:r>
          </a:p>
          <a:p xmlns:a="http://schemas.openxmlformats.org/drawingml/2006/main">
            <a:r>
              <a:t>Latency includes data transport, feature assembly, inference, policy evaluation, and hypothetical order submission. A point estimate at the nominal cutoff cannot receive a fill from a book state that disappeared before the simulated action time.</a:t>
            </a:r>
          </a:p>
          <a:p xmlns:a="http://schemas.openxmlformats.org/drawingml/2006/main">
            <a:r>
              <a:t/>
            </a:r>
          </a:p>
          <a:p xmlns:a="http://schemas.openxmlformats.org/drawingml/2006/main">
            <a:r>
              <a:t>Slippage must represent more than an arbitrary haircut. It follows from consumed depth, adverse movement, or a declared conservative proxy when detailed data are unavailable. Top-of-book snapshots alone cannot reconstruct market impact, and that limitation must constrain the claim.</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
            </a:r>
          </a:p>
          <a:p xmlns:a="http://schemas.openxmlformats.org/drawingml/2006/main">
            <a:r>
              <a:t>&lt;a id="sq-ex-001"&gt;&lt;/a&gt;</a:t>
            </a:r>
          </a:p>
          <a:p xmlns:a="http://schemas.openxmlformats.org/drawingml/2006/main">
            <a:r>
              <a:t>### Illustrative worked example SQ-EX-001: one label, one contract</a:t>
            </a:r>
          </a:p>
          <a:p xmlns:a="http://schemas.openxmlformats.org/drawingml/2006/main">
            <a:r>
              <a:t/>
            </a:r>
          </a:p>
          <a:p xmlns:a="http://schemas.openxmlformats.org/drawingml/2006/main">
            <a:r>
              <a:t>Take an illustrative start observation of $100$ and an end observation of $101$. Under the declared rule $Y=\mathbb{1}\{S_{end}\geq S_{start}\}$, the indicator returns $1$.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Partial fills create state. The unfilled remainder can expire, remain pending under an explicit rule, or be canceled in simulation. It cannot vanish while the report credits the intended full size. Closing uses the relevant bid side and again respects accessible depth.</a:t>
            </a:r>
          </a:p>
          <a:p xmlns:a="http://schemas.openxmlformats.org/drawingml/2006/main">
            <a:r>
              <a:t/>
            </a:r>
          </a:p>
          <a:p xmlns:a="http://schemas.openxmlformats.org/drawingml/2006/main">
            <a:r>
              <a:t>Settlement is another event. The contract pays according to official resolution under the declared rule. A missing or ambiguous settlement join produces an unavailable evaluation, not an invented outcome.</a:t>
            </a:r>
          </a:p>
          <a:p xmlns:a="http://schemas.openxmlformats.org/drawingml/2006/main">
            <a:r>
              <a:t/>
            </a:r>
          </a:p>
          <a:p xmlns:a="http://schemas.openxmlformats.org/drawingml/2006/main">
            <a:r>
              <a:t>&lt;a id="sq-ex-013"&gt;&lt;/a&gt;</a:t>
            </a:r>
          </a:p>
          <a:p xmlns:a="http://schemas.openxmlformats.org/drawingml/2006/main">
            <a:r>
              <a:t>### Illustrative worked example SQ-EX-013: latency, depth, partial fill, and fee</a:t>
            </a:r>
          </a:p>
          <a:p xmlns:a="http://schemas.openxmlformats.org/drawingml/2006/main">
            <a:r>
              <a:t/>
            </a:r>
          </a:p>
          <a:p xmlns:a="http://schemas.openxmlformats.org/drawingml/2006/main">
            <a:r>
              <a:t>An illustrative paper-replay intent requests $120$ units. Before latency, the ask levels are $40$ units at $0.54$, $35$ at $0.56$, and $50$ at $0.60$. During the declared delay, $20$ units disappear from the first level.</a:t>
            </a:r>
          </a:p>
          <a:p xmlns:a="http://schemas.openxmlformats.org/drawingml/2006/main">
            <a:r>
              <a:t/>
            </a:r>
          </a:p>
          <a:p xmlns:a="http://schemas.openxmlformats.org/drawingml/2006/main">
            <a:r>
              <a:t>The replay can fill $20$ at $0.54$, $35$ at $0.56$, and $50$ at $0.60$. Total fill is $105$; the remaining $15$ stay unfilled. Gross acquisition cost is $60.4$, and volume-weighted average price is approximately $0.5752381$.</a:t>
            </a:r>
          </a:p>
          <a:p xmlns:a="http://schemas.openxmlformats.org/drawingml/2006/main">
            <a:r>
              <a:t/>
            </a:r>
          </a:p>
          <a:p xmlns:a="http://schemas.openxmlformats.org/drawingml/2006/main">
            <a:r>
              <a:t>With an illustrative fee equal to one percent of gross acquisition cost, the fee is $0.604$, and total acquisition cost is $61.004$. If the illustrative contract later pays one unit for each of the $105$ filled units, net settlement result is $43.996$.</a:t>
            </a:r>
          </a:p>
          <a:p xmlns:a="http://schemas.openxmlformats.org/drawingml/2006/main">
            <a:r>
              <a:t/>
            </a:r>
          </a:p>
          <a:p xmlns:a="http://schemas.openxmlformats.org/drawingml/2006/main">
            <a:r>
              <a:t>Every number is illustrative; the trace makes no production fill or profitability claim. It shows that latency changes accessible depth, intent differs from fill, and the ledger must preserve both the unfilled remainder and each cost component.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The immutable decision ledger</a:t>
            </a:r>
          </a:p>
          <a:p xmlns:a="http://schemas.openxmlformats.org/drawingml/2006/main">
            <a:r>
              <a:t/>
            </a:r>
          </a:p>
          <a:p xmlns:a="http://schemas.openxmlformats.org/drawingml/2006/main">
            <a:r>
              <a:t>A replay summary is an index into evidence, not the evidence itself. The append-only decision ledger preserves the path for every action and abstention.</a:t>
            </a:r>
          </a:p>
          <a:p xmlns:a="http://schemas.openxmlformats.org/drawingml/2006/main">
            <a:r>
              <a:t/>
            </a:r>
          </a:p>
          <a:p xmlns:a="http://schemas.openxmlformats.org/drawingml/2006/main">
            <a:r>
              <a:t>Each record identifies the run, code revision, environment, data manifest, raw-input hashes, cutoff, clock values, feature recipe, and vector hash. It also identifies the model, calibrator, probability, uncertainty adjustment, policy version, gate results, hypothetical intent, book evidence, fill events, costs, settlement, and evaluation fields.</a:t>
            </a:r>
          </a:p>
          <a:p xmlns:a="http://schemas.openxmlformats.org/drawingml/2006/main">
            <a:r>
              <a:t/>
            </a:r>
          </a:p>
          <a:p xmlns:a="http://schemas.openxmlformats.org/drawingml/2006/main">
            <a:r>
              <a:t>The ledger also preserves refusals. A stale-data abstention, artifact-mismatch suspension, insufficient-edge abstention, risk block, and no-fill outcome are different states. They support different diagnoses and different denominators.</a:t>
            </a:r>
          </a:p>
          <a:p xmlns:a="http://schemas.openxmlformats.org/drawingml/2006/main">
            <a:r>
              <a:t/>
            </a:r>
          </a:p>
          <a:p xmlns:a="http://schemas.openxmlformats.org/drawingml/2006/main">
            <a:r>
              <a:t>A deterministic replay command should recreate a selected decision from frozen inputs under the declared reproducibility class. Any mismatch invalidates claims that depend on that record until explained. The system preserves both expected and observed artifacts for diagnosis.</a:t>
            </a:r>
          </a:p>
          <a:p xmlns:a="http://schemas.openxmlformats.org/drawingml/2006/main">
            <a:r>
              <a:t/>
            </a:r>
          </a:p>
          <a:p xmlns:a="http://schemas.openxmlformats.org/drawingml/2006/main">
            <a:r>
              <a:t>Hashes establish identity, not truth. A hash can prove that two artifacts differ or match. It cannot prove that the artifact contains causally valid data. Provenance and validation remain necessary.</a:t>
            </a:r>
          </a:p>
          <a:p xmlns:a="http://schemas.openxmlformats.org/drawingml/2006/main">
            <a:r>
              <a:t/>
            </a:r>
          </a:p>
          <a:p xmlns:a="http://schemas.openxmlformats.org/drawingml/2006/main">
            <a:r>
              <a:t>Append-only does not mean immutable by hope. Storage permissions, retention, audit logging, and correction records must support the claim. Corrections append a new state that references the prior record and reason. They do not erase the earlier evidence path.</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Evaluate the forecast and the policy separately</a:t>
            </a:r>
          </a:p>
          <a:p xmlns:a="http://schemas.openxmlformats.org/drawingml/2006/main">
            <a:r>
              <a:t/>
            </a:r>
          </a:p>
          <a:p xmlns:a="http://schemas.openxmlformats.org/drawingml/2006/main">
            <a:r>
              <a:t>Forecast evaluation includes proper scores, discrimination, calibration, sharpness, prevalence, uncertainty, and error slices. Policy evaluation includes trigger rate, abstention reasons, fill rate, partial-fill rate, costs, turnover, exposure, drawdown under simulation, and sensitivity to assumptions.</a:t>
            </a:r>
          </a:p>
          <a:p xmlns:a="http://schemas.openxmlformats.org/drawingml/2006/main">
            <a:r>
              <a:t/>
            </a:r>
          </a:p>
          <a:p xmlns:a="http://schemas.openxmlformats.org/drawingml/2006/main">
            <a:r>
              <a:t>The opportunity set must be explicit. Reporting performance only on filled actions can hide decisions that failed because the assumed book was inaccessible. Restricting the report to acted cases can hide very low coverage, while an aggregate net result can hide one favorable period.</a:t>
            </a:r>
          </a:p>
          <a:p xmlns:a="http://schemas.openxmlformats.org/drawingml/2006/main">
            <a:r>
              <a:t/>
            </a:r>
          </a:p>
          <a:p xmlns:a="http://schemas.openxmlformats.org/drawingml/2006/main">
            <a:r>
              <a:t>Compare every model on the same eligible opportunities. If a sequence model abstains more often because it requires richer data, its conditional metrics and coverage must be interpreted together. A model should not receive credit for silently dropping hard cases.</a:t>
            </a:r>
          </a:p>
          <a:p xmlns:a="http://schemas.openxmlformats.org/drawingml/2006/main">
            <a:r>
              <a:t/>
            </a:r>
          </a:p>
          <a:p xmlns:a="http://schemas.openxmlformats.org/drawingml/2006/main">
            <a:r>
              <a:t>Uncertainty includes statistical sampling, calibration error, execution assumptions, and model disagreement. They should not be collapsed into one unexplained buffer. A sensitivity table can vary them separately and jointly.</a:t>
            </a:r>
          </a:p>
          <a:p xmlns:a="http://schemas.openxmlformats.org/drawingml/2006/main">
            <a:r>
              <a:t/>
            </a:r>
          </a:p>
          <a:p xmlns:a="http://schemas.openxmlformats.org/drawingml/2006/main">
            <a:r>
              <a:t>Ablations test which components matter to the procedure. Remove a feature group. Freeze rather than fine-tune the encoder. Replace the sequence head with the CatBoost baseline. Remove the external reference. Refit inside the same temporal protocol. Unless the design justifies intervention, an ablation supports incremental predictive claims rather than causal claims.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Error slices examine time remaining, data freshness, liquidity state, source agreement, and other predeclared contexts. Post-hoc slices are exploratory and should be labeled. Many slices create multiplicity and can manufacture a compelling story from noise.</a:t>
            </a:r>
          </a:p>
          <a:p xmlns:a="http://schemas.openxmlformats.org/drawingml/2006/main">
            <a:r>
              <a:t/>
            </a:r>
          </a:p>
          <a:p xmlns:a="http://schemas.openxmlformats.org/drawingml/2006/main">
            <a:r>
              <a:t>## Sensitivity before readiness</a:t>
            </a:r>
          </a:p>
          <a:p xmlns:a="http://schemas.openxmlformats.org/drawingml/2006/main">
            <a:r>
              <a:t/>
            </a:r>
          </a:p>
          <a:p xmlns:a="http://schemas.openxmlformats.org/drawingml/2006/main">
            <a:r>
              <a:t>A robust paper-replay claim should survive adverse but plausible changes. Increase latency. Remove queue-priority assumptions. Worsen fill prices. Increase fees within documented bounds. Reduce available depth. Widen the uncertainty haircut. Exclude the most favorable interval.</a:t>
            </a:r>
          </a:p>
          <a:p xmlns:a="http://schemas.openxmlformats.org/drawingml/2006/main">
            <a:r>
              <a:t/>
            </a:r>
          </a:p>
          <a:p xmlns:a="http://schemas.openxmlformats.org/drawingml/2006/main">
            <a:r>
              <a:t>Sensitivity is not a search for the harshest imaginable scenario. It maps which assumptions control the conclusion. When small changes reverse the sign, the result is fragile and should be reported that way.</a:t>
            </a:r>
          </a:p>
          <a:p xmlns:a="http://schemas.openxmlformats.org/drawingml/2006/main">
            <a:r>
              <a:t/>
            </a:r>
          </a:p>
          <a:p xmlns:a="http://schemas.openxmlformats.org/drawingml/2006/main">
            <a:r>
              <a:t>Paper-trading readiness is a governance gate. It requires a reproducible data manifest, time-valid split, frozen model and calibrator, causal tests, replay ledger, declared costs, sensitivity analysis, monitoring plan, and human approval. Passing authorizes at most a bounded simulation.</a:t>
            </a:r>
          </a:p>
          <a:p xmlns:a="http://schemas.openxmlformats.org/drawingml/2006/main">
            <a:r>
              <a:t/>
            </a:r>
          </a:p>
          <a:p xmlns:a="http://schemas.openxmlformats.org/drawingml/2006/main">
            <a:r>
              <a:t>Replay cannot establish future liquidity, fills, participant behavior, or live advantage. It can expose convenient assumptions and show which conclusions depend on them. That contribution remains scientifically substantial even when the result supports no action.</a:t>
            </a:r>
          </a:p>
          <a:p xmlns:a="http://schemas.openxmlformats.org/drawingml/2006/main">
            <a:r>
              <a:t/>
            </a:r>
          </a:p>
          <a:p xmlns:a="http://schemas.openxmlformats.org/drawingml/2006/main">
            <a:r>
              <a:t>## Bounded agentic monitoring</a:t>
            </a:r>
          </a:p>
          <a:p xmlns:a="http://schemas.openxmlformats.org/drawingml/2006/main">
            <a:r>
              <a:t/>
            </a:r>
          </a:p>
          <a:p xmlns:a="http://schemas.openxmlformats.org/drawingml/2006/main">
            <a:r>
              <a:t>Monitoring operates as a control loop rather than a chat interface. Orbit observes a named signal, verifies a predicate, classifies the condition, performs an allowlisted reversible containment action, verifies the new state, records evidence, and escalates.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cycle is</a:t>
            </a:r>
          </a:p>
          <a:p xmlns:a="http://schemas.openxmlformats.org/drawingml/2006/main">
            <a:r>
              <a:t/>
            </a:r>
          </a:p>
          <a:p xmlns:a="http://schemas.openxmlformats.org/drawingml/2006/main">
            <a:r>
              <a:t>\[</a:t>
            </a:r>
          </a:p>
          <a:p xmlns:a="http://schemas.openxmlformats.org/drawingml/2006/main">
            <a:r>
              <a:t>observe\rightarrow verify\ predicate\rightarrow contain\rightarrow</a:t>
            </a:r>
          </a:p>
          <a:p xmlns:a="http://schemas.openxmlformats.org/drawingml/2006/main">
            <a:r>
              <a:t>verify\ containment\rightarrow record\rightarrow escalate.</a:t>
            </a:r>
          </a:p>
          <a:p xmlns:a="http://schemas.openxmlformats.org/drawingml/2006/main">
            <a:r>
              <a:t>\]</a:t>
            </a:r>
          </a:p>
          <a:p xmlns:a="http://schemas.openxmlformats.org/drawingml/2006/main">
            <a:r>
              <a:t/>
            </a:r>
          </a:p>
          <a:p xmlns:a="http://schemas.openxmlformats.org/drawingml/2006/main">
            <a:r>
              <a:t>Predicates turn vague language into testable conditions. “The feed seems stale” becomes a comparison between the most recent valid receive time and a frozen freshness budget. “The model may be wrong” becomes an artifact-hash and recipe-compatibility check. “Replay changed” becomes a deterministic fixture mismatch.</a:t>
            </a:r>
          </a:p>
          <a:p xmlns:a="http://schemas.openxmlformats.org/drawingml/2006/main">
            <a:r>
              <a:t/>
            </a:r>
          </a:p>
          <a:p xmlns:a="http://schemas.openxmlformats.org/drawingml/2006/main">
            <a:r>
              <a:t>Containment limits use of questionable evidence. The monitor may stop a data consumer, quarantine a corrupted batch, or mark a candidate ineligible. It may also pause a report, rerun a named bounded validation job, open an incident, and request human review.</a:t>
            </a:r>
          </a:p>
          <a:p xmlns:a="http://schemas.openxmlformats.org/drawingml/2006/main">
            <a:r>
              <a:t/>
            </a:r>
          </a:p>
          <a:p xmlns:a="http://schemas.openxmlformats.org/drawingml/2006/main">
            <a:r>
              <a:t>Remediation changes the scientific or operational contract. Approving a new schema, revising a feature, replacing a model, changing a threshold, or altering a policy requires human review, tests, and a separate approval path. Orbit can assemble evidence for that decision. It cannot make the decision.</a:t>
            </a:r>
          </a:p>
          <a:p xmlns:a="http://schemas.openxmlformats.org/drawingml/2006/main">
            <a:r>
              <a:t/>
            </a:r>
          </a:p>
          <a:p xmlns:a="http://schemas.openxmlformats.org/drawingml/2006/main">
            <a:r>
              <a:t>Capability boundaries are stronger than prompts. The monitoring identity must not hold credentials or interfaces capable of placing, canceling, resizing, or changing live orders. “Do not trade” in natural language is weaker than technical inability to trade.</a:t>
            </a:r>
          </a:p>
          <a:p xmlns:a="http://schemas.openxmlformats.org/drawingml/2006/main">
            <a:r>
              <a:t/>
            </a:r>
          </a:p>
          <a:p xmlns:a="http://schemas.openxmlformats.org/drawingml/2006/main">
            <a:r>
              <a:t>Runbooks define allowed actions, inputs, preconditions, resource limits, verification, rollback, and escalation. The monitor cannot improvise a shell command because a diagnosis sounds plausible. If verification is incomplete, it abstains from remediation and escalates.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&lt;a id="sq-ex-014"&gt;&lt;/a&gt;</a:t>
            </a:r>
          </a:p>
          <a:p xmlns:a="http://schemas.openxmlformats.org/drawingml/2006/main">
            <a:r>
              <a:t>### Illustrative worked example SQ-EX-014: a freshness predicate</a:t>
            </a:r>
          </a:p>
          <a:p xmlns:a="http://schemas.openxmlformats.org/drawingml/2006/main">
            <a:r>
              <a:t/>
            </a:r>
          </a:p>
          <a:p xmlns:a="http://schemas.openxmlformats.org/drawingml/2006/main">
            <a:r>
              <a:t>Use an illustrative freshness budget of $2.0$ seconds. The last valid receive time is $10{:}00{:}00.0$, and the monitor evaluates at $10{:}00{:}03.2$. Observed staleness is $3.2$ seconds, exceeding the budget by $1.2$ seconds.</a:t>
            </a:r>
          </a:p>
          <a:p xmlns:a="http://schemas.openxmlformats.org/drawingml/2006/main">
            <a:r>
              <a:t/>
            </a:r>
          </a:p>
          <a:p xmlns:a="http://schemas.openxmlformats.org/drawingml/2006/main">
            <a:r>
              <a:t>The predicate returns true for a stale-source incident. Under the illustrative runbook, Orbit stops the affected consumer, makes dependent policy evaluations abstain, records both timestamps and the predicate result, verifies containment, and escalates to the data-contract owner.</a:t>
            </a:r>
          </a:p>
          <a:p xmlns:a="http://schemas.openxmlformats.org/drawingml/2006/main">
            <a:r>
              <a:t/>
            </a:r>
          </a:p>
          <a:p xmlns:a="http://schemas.openxmlformats.org/drawingml/2006/main">
            <a:r>
              <a:t>These illustrative numbers state neither a production freshness limit nor an observed incident. The action remains reversible containment rather than schema repair or model approval.</a:t>
            </a:r>
          </a:p>
          <a:p xmlns:a="http://schemas.openxmlformats.org/drawingml/2006/main">
            <a:r>
              <a:t/>
            </a:r>
          </a:p>
          <a:p xmlns:a="http://schemas.openxmlformats.org/drawingml/2006/main">
            <a:r>
              <a:t>## Monitoring evidence and rollback</a:t>
            </a:r>
          </a:p>
          <a:p xmlns:a="http://schemas.openxmlformats.org/drawingml/2006/main">
            <a:r>
              <a:t/>
            </a:r>
          </a:p>
          <a:p xmlns:a="http://schemas.openxmlformats.org/drawingml/2006/main">
            <a:r>
              <a:t>Every containment event records predicate inputs, evaluation time, identity, previous state, action, new state, verification result, rollback reference, and incident link. The audit event must be readable without trusting a language-model summary.</a:t>
            </a:r>
          </a:p>
          <a:p xmlns:a="http://schemas.openxmlformats.org/drawingml/2006/main">
            <a:r>
              <a:t/>
            </a:r>
          </a:p>
          <a:p xmlns:a="http://schemas.openxmlformats.org/drawingml/2006/main">
            <a:r>
              <a:t>Rollback is a defined transition to a known acceptable state. It can re-enable a previously validated consumer configuration after investigators disprove the incident condition. It can also restore report eligibility after artifacts match and required checks pass. Without a defined state and verification, rollback cannot mean “undo whatever happened.”</a:t>
            </a:r>
          </a:p>
          <a:p xmlns:a="http://schemas.openxmlformats.org/drawingml/2006/main">
            <a:r>
              <a:t/>
            </a:r>
          </a:p>
          <a:p xmlns:a="http://schemas.openxmlformats.org/drawingml/2006/main">
            <a:r>
              <a:t>Repeated containment is itself evidence. Frequent quarantine can indicate a fragile schema contract or failing source. A high count of successful automatic actions is not automatically good monitoring performance. It may show that the system normalizes recurring failure instead of correcting its cause.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Monitoring has blind spots. A rule detects only conditions represented by its signals and predicates. Novel failures, semantic drift within a valid schema, and coordinated corruption can evade checks. The monitor makes some unsafe states visible; it does not guarantee safety.</a:t>
            </a:r>
          </a:p>
          <a:p xmlns:a="http://schemas.openxmlformats.org/drawingml/2006/main">
            <a:r>
              <a:t/>
            </a:r>
          </a:p>
          <a:p xmlns:a="http://schemas.openxmlformats.org/drawingml/2006/main">
            <a:r>
              <a:t>Model monitoring must separate input drift, prediction drift, calibration drift, and decision outcomes. A shifted feature distribution does not prove performance loss. Stable inputs do not prove stable labels. Delayed outcomes make calibration monitoring lag by construction.</a:t>
            </a:r>
          </a:p>
          <a:p xmlns:a="http://schemas.openxmlformats.org/drawingml/2006/main">
            <a:r>
              <a:t/>
            </a:r>
          </a:p>
          <a:p xmlns:a="http://schemas.openxmlformats.org/drawingml/2006/main">
            <a:r>
              <a:t>When outcome evidence arrives, temporal windows and uncertainty remain necessary. A small batch can create noisy alarm rates. Repeated alarm-threshold tuning can overfit the monitoring period. Monitoring policy changes receive the same versioning and validation discipline as prediction policy changes.</a:t>
            </a:r>
          </a:p>
          <a:p xmlns:a="http://schemas.openxmlformats.org/drawingml/2006/main">
            <a:r>
              <a:t/>
            </a:r>
          </a:p>
          <a:p xmlns:a="http://schemas.openxmlformats.org/drawingml/2006/main">
            <a:r>
              <a:t>## The authority matrix</a:t>
            </a:r>
          </a:p>
          <a:p xmlns:a="http://schemas.openxmlformats.org/drawingml/2006/main">
            <a:r>
              <a:t/>
            </a:r>
          </a:p>
          <a:p xmlns:a="http://schemas.openxmlformats.org/drawingml/2006/main">
            <a:r>
              <a:t>Orbit may read data-health metadata because detection requires observation. It may quarantine an invalid partition through a named reversible runbook because containment preserves the scientific record. It may pause a candidate report because publication on invalid evidence would widen harm.</a:t>
            </a:r>
          </a:p>
          <a:p xmlns:a="http://schemas.openxmlformats.org/drawingml/2006/main">
            <a:r>
              <a:t/>
            </a:r>
          </a:p>
          <a:p xmlns:a="http://schemas.openxmlformats.org/drawingml/2006/main">
            <a:r>
              <a:t>Orbit may rerun a bounded validation whose inputs and resource limits are declared. It may open an incident with hashes, event identifiers, logs, and last-known-good references. It may propose diagnostic hypotheses with explicit uncertainty.</a:t>
            </a:r>
          </a:p>
          <a:p xmlns:a="http://schemas.openxmlformats.org/drawingml/2006/main">
            <a:r>
              <a:t/>
            </a:r>
          </a:p>
          <a:p xmlns:a="http://schemas.openxmlformats.org/drawingml/2006/main">
            <a:r>
              <a:t>Orbit may not approve a new source schema. It may not change the settlement rule. It may not select a replacement model, calibrator, threshold, or uncertainty haircut. It may not declare a replay profitable or a candidate ready.</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Orbit may never place, sign, cancel, resize, or modify a live order. It does not possess the capability. This is not a temporary lecture simplification. It is the safety contract of the Signal Quest research system.</a:t>
            </a:r>
          </a:p>
          <a:p xmlns:a="http://schemas.openxmlformats.org/drawingml/2006/main">
            <a:r>
              <a:t/>
            </a:r>
          </a:p>
          <a:p xmlns:a="http://schemas.openxmlformats.org/drawingml/2006/main">
            <a:r>
              <a:t>## The cumulative incident trace</a:t>
            </a:r>
          </a:p>
          <a:p xmlns:a="http://schemas.openxmlformats.org/drawingml/2006/main">
            <a:r>
              <a:t/>
            </a:r>
          </a:p>
          <a:p xmlns:a="http://schemas.openxmlformats.org/drawingml/2006/main">
            <a:r>
              <a:t>Imagine that a new source schema arrives. Validation recognizes an unknown version. Derived rows become ineligible. The monitor verifies the predicate and quarantines the partition. The policy abstains, and the report is paused.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Orbit preserves the raw payload, schema identifier, affected partitions, feature requests, and rejection reasons. It opens an incident for the data-contract owner. It does not guess that renamed fields have familiar meanings.</a:t>
            </a:r>
          </a:p>
          <a:p xmlns:a="http://schemas.openxmlformats.org/drawingml/2006/main">
            <a:r>
              <a:t/>
            </a:r>
          </a:p>
          <a:p xmlns:a="http://schemas.openxmlformats.org/drawingml/2006/main">
            <a:r>
              <a:t>A human reviews the external documentation and actual payload. If the source contract changes, the team versions the parser, feature recipe, tests, and potentially the model compatibility declaration. Earlier raw evidence remains unchanged.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repair runs through focused tests, integration checks, causal fixtures, and replay comparisons. If results differ, both artifact paths are preserved and explained. Only human approval can restore candidate eligibility.</a:t>
            </a:r>
          </a:p>
          <a:p xmlns:a="http://schemas.openxmlformats.org/drawingml/2006/main">
            <a:r>
              <a:t/>
            </a:r>
          </a:p>
          <a:p xmlns:a="http://schemas.openxmlformats.org/drawingml/2006/main">
            <a:r>
              <a:t>Notice how all four movements participate. Measurement detects that the schema no longer supports the declared row. Decision abstains because a required predicate failed. Representation refuses an incompatible feature recipe. Governed deployment contains the failure and preserves evidence.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If the observations were equal, the same contract would still return $1$. A strict-greater-than implementation would return a different equality label and therefore implement a different estimand.</a:t>
            </a:r>
          </a:p>
          <a:p xmlns:a="http://schemas.openxmlformats.org/drawingml/2006/main">
            <a:r>
              <a:t/>
            </a:r>
          </a:p>
          <a:p xmlns:a="http://schemas.openxmlformats.org/drawingml/2006/main">
            <a:r>
              <a:t>The numbers are not market observations. They are a unit-test fixture. Their purpose is to make contract disagreement observable before training begins.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result is a research system with disciplined stopping behavior, not an autonomous trader.</a:t>
            </a:r>
          </a:p>
          <a:p xmlns:a="http://schemas.openxmlformats.org/drawingml/2006/main">
            <a:r>
              <a:t/>
            </a:r>
          </a:p>
          <a:p xmlns:a="http://schemas.openxmlformats.org/drawingml/2006/main">
            <a:r>
              <a:t>## Doctoral deepening: governance as a technical architecture</a:t>
            </a:r>
          </a:p>
          <a:p xmlns:a="http://schemas.openxmlformats.org/drawingml/2006/main">
            <a:r>
              <a:t/>
            </a:r>
          </a:p>
          <a:p xmlns:a="http://schemas.openxmlformats.org/drawingml/2006/main">
            <a:r>
              <a:t>Teams often describe governance as documentation around a model. Signal Quest instead implements governance through interfaces, identities, permissions, state machines, tests, and audit records. The prose explains those controls; the system must enforce them.</a:t>
            </a:r>
          </a:p>
          <a:p xmlns:a="http://schemas.openxmlformats.org/drawingml/2006/main">
            <a:r>
              <a:t/>
            </a:r>
          </a:p>
          <a:p xmlns:a="http://schemas.openxmlformats.org/drawingml/2006/main">
            <a:r>
              <a:t>Separate model and policy versions prevent a retrained estimator from silently changing action rules. A distinct calibrator identity prevents a score from borrowing an incompatible probability mapping. Likewise, a distinct feature-recipe identity stops a model from accepting familiar column names with changed semantics.</a:t>
            </a:r>
          </a:p>
          <a:p xmlns:a="http://schemas.openxmlformats.org/drawingml/2006/main">
            <a:r>
              <a:t/>
            </a:r>
          </a:p>
          <a:p xmlns:a="http://schemas.openxmlformats.org/drawingml/2006/main">
            <a:r>
              <a:t>Artifact signing or controlled registries can strengthen identity and provenance without proving scientific validity. A signed leaked model remains leaked. Approval metadata must link to evidence rather than substitute for it.</a:t>
            </a:r>
          </a:p>
          <a:p xmlns:a="http://schemas.openxmlformats.org/drawingml/2006/main">
            <a:r>
              <a:t/>
            </a:r>
          </a:p>
          <a:p xmlns:a="http://schemas.openxmlformats.org/drawingml/2006/main">
            <a:r>
              <a:t>Promotion is a state transition. A candidate can move from exploratory to evaluated, from evaluated to paper-replay eligible, or back to suspended. Each transition records its preconditions, approver identity, evidence links, and rollback path.</a:t>
            </a:r>
          </a:p>
          <a:p xmlns:a="http://schemas.openxmlformats.org/drawingml/2006/main">
            <a:r>
              <a:t/>
            </a:r>
          </a:p>
          <a:p xmlns:a="http://schemas.openxmlformats.org/drawingml/2006/main">
            <a:r>
              <a:t>Fail-closed design handles unknown states explicitly. A missing calibration record is not “probably current,” an unreadable manifest is not “default compatible,” and a timed-out validation is not a pass. The system marks unknown states as ineligible and visible.</a:t>
            </a:r>
          </a:p>
          <a:p xmlns:a="http://schemas.openxmlformats.org/drawingml/2006/main">
            <a:r>
              <a:t/>
            </a:r>
          </a:p>
          <a:p xmlns:a="http://schemas.openxmlformats.org/drawingml/2006/main">
            <a:r>
              <a:t>Availability and safety can conflict. A fail-closed system may stop research output during a source incident. That is intentional for claims that require valid evidence. A separate observational path can preserve raw capture if doing so does not consume invalid data or exceed authority.</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monitor’s natural-language reasoning remains advisory, while predicates and actions remain structured. A monitor may summarize why a hash mismatch matters, but the comparison itself should be deterministic. It may draft an incident narrative, but an allowlisted operation should perform the containment transition.</a:t>
            </a:r>
          </a:p>
          <a:p xmlns:a="http://schemas.openxmlformats.org/drawingml/2006/main">
            <a:r>
              <a:t/>
            </a:r>
          </a:p>
          <a:p xmlns:a="http://schemas.openxmlformats.org/drawingml/2006/main">
            <a:r>
              <a:t>The threat model includes prompt injection, hallucinated diagnosis, compromised data, stale credentials, confused-deputy actions, race conditions, and replay divergence. Capability separation limits the consequences of several failures at once.</a:t>
            </a:r>
          </a:p>
          <a:p xmlns:a="http://schemas.openxmlformats.org/drawingml/2006/main">
            <a:r>
              <a:t/>
            </a:r>
          </a:p>
          <a:p xmlns:a="http://schemas.openxmlformats.org/drawingml/2006/main">
            <a:r>
              <a:t>A race can occur between predicate evaluation and containment. The source may recover or deteriorate after observation. Runbooks should bind evidence to time, recheck preconditions, make transitions idempotent where possible, and verify postconditions.</a:t>
            </a:r>
          </a:p>
          <a:p xmlns:a="http://schemas.openxmlformats.org/drawingml/2006/main">
            <a:r>
              <a:t/>
            </a:r>
          </a:p>
          <a:p xmlns:a="http://schemas.openxmlformats.org/drawingml/2006/main">
            <a:r>
              <a:t>Idempotence means that repeating the same containment request does not compound harm. Stopping an already stopped consumer returns the known stopped state. Quarantining an already quarantined partition records the duplicate request without corrupting evidence.</a:t>
            </a:r>
          </a:p>
          <a:p xmlns:a="http://schemas.openxmlformats.org/drawingml/2006/main">
            <a:r>
              <a:t/>
            </a:r>
          </a:p>
          <a:p xmlns:a="http://schemas.openxmlformats.org/drawingml/2006/main">
            <a:r>
              <a:t>Resource bounds matter for reruns. A monitor allowed to launch a named validation should not be able to create unlimited concurrent jobs. The runbook specifies inputs, compute limits, timeout, and evidence location.</a:t>
            </a:r>
          </a:p>
          <a:p xmlns:a="http://schemas.openxmlformats.org/drawingml/2006/main">
            <a:r>
              <a:t/>
            </a:r>
          </a:p>
          <a:p xmlns:a="http://schemas.openxmlformats.org/drawingml/2006/main">
            <a:r>
              <a:t>Escalation needs an owner and sufficient context. An incident without artifact hashes, affected intervals, predicate inputs, and last-known-good references transfers uncertainty rather than reducing it. The monitor’s job is to assemble a challengeable record.</a:t>
            </a:r>
          </a:p>
          <a:p xmlns:a="http://schemas.openxmlformats.org/drawingml/2006/main">
            <a:r>
              <a:t/>
            </a:r>
          </a:p>
          <a:p xmlns:a="http://schemas.openxmlformats.org/drawingml/2006/main">
            <a:r>
              <a:t>Human approval alone does not guarantee rigor. Reviewers need independent evidence, disclosed conflicts of interest, and a record of what they inspected. The person who generated a code patch should not be its sole scientific certifier.</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Red-team reviewers adopt an adversarial stance. They ask how the label could be wrong, how future information could enter, and how the final test could influence selection. They also examine whether the replay flatters fills, authority escapes its boundary, or the report overstates evidence.</a:t>
            </a:r>
          </a:p>
          <a:p xmlns:a="http://schemas.openxmlformats.org/drawingml/2006/main">
            <a:r>
              <a:t/>
            </a:r>
          </a:p>
          <a:p xmlns:a="http://schemas.openxmlformats.org/drawingml/2006/main">
            <a:r>
              <a:t>Severity ranking ties findings to impact. A false settlement source, temporal leakage, invented measurement, live-execution capability, or unreplayable result can block the claim. A wording ambiguity or missing convenience link may be lower severity but still worth correction.</a:t>
            </a:r>
          </a:p>
          <a:p xmlns:a="http://schemas.openxmlformats.org/drawingml/2006/main">
            <a:r>
              <a:t/>
            </a:r>
          </a:p>
          <a:p xmlns:a="http://schemas.openxmlformats.org/drawingml/2006/main">
            <a:r>
              <a:t>Fix validation should revisit each blocking finding, not merely rerun a generic check. The reviewer needs the prior finding, updated diff, focused evidence, and explicit disposition. “Tests pass” does not show that a specific unsupported claim was removed.</a:t>
            </a:r>
          </a:p>
          <a:p xmlns:a="http://schemas.openxmlformats.org/drawingml/2006/main">
            <a:r>
              <a:t/>
            </a:r>
          </a:p>
          <a:p xmlns:a="http://schemas.openxmlformats.org/drawingml/2006/main">
            <a:r>
              <a:t>Replay governance also requires separation of forecast and execution artifacts. The same probability can be paired with different cost and fill assumptions. Reports should make clear which conclusion belongs to which replay configuration.</a:t>
            </a:r>
          </a:p>
          <a:p xmlns:a="http://schemas.openxmlformats.org/drawingml/2006/main">
            <a:r>
              <a:t/>
            </a:r>
          </a:p>
          <a:p xmlns:a="http://schemas.openxmlformats.org/drawingml/2006/main">
            <a:r>
              <a:t>Counterfactual fills are especially vulnerable to false precision. Historical visible depth does not prove priority, persistence, or lack of impact. A conservative replay can bound some assumptions, but an interval of simulated outcomes remains conditional on the model of execution.</a:t>
            </a:r>
          </a:p>
          <a:p xmlns:a="http://schemas.openxmlformats.org/drawingml/2006/main">
            <a:r>
              <a:t/>
            </a:r>
          </a:p>
          <a:p xmlns:a="http://schemas.openxmlformats.org/drawingml/2006/main">
            <a:r>
              <a:t>Paper trading introduces live data without live financial action. It can measure system latency, source reliability, and hypothetical policy behavior prospectively. It still cannot establish actual fills or market impact when no orders are submitted.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Prospective paper evidence can support some clock properties more strongly than a purely historical reconstruction. It is not automatically sufficient statistically. Researchers must still wait for outcomes, preserve eligibility, and avoid tuning on every new observation.</a:t>
            </a:r>
          </a:p>
          <a:p xmlns:a="http://schemas.openxmlformats.org/drawingml/2006/main">
            <a:r>
              <a:t/>
            </a:r>
          </a:p>
          <a:p xmlns:a="http://schemas.openxmlformats.org/drawingml/2006/main">
            <a:r>
              <a:t>Monitoring creates feedback. Alerts influence human changes, which influence future data and artifacts. The governance ledger should connect incidents, approvals, new versions, and subsequent validation so the system’s evolution is explainable.</a:t>
            </a:r>
          </a:p>
          <a:p xmlns:a="http://schemas.openxmlformats.org/drawingml/2006/main">
            <a:r>
              <a:t/>
            </a:r>
          </a:p>
          <a:p xmlns:a="http://schemas.openxmlformats.org/drawingml/2006/main">
            <a:r>
              <a:t>Drift thresholds should be frozen and reviewed like decision thresholds. An alert tuned repeatedly to avoid inconvenience can become blind. A threshold tuned to catch every past incident can overfit and create alarm fatigue.</a:t>
            </a:r>
          </a:p>
          <a:p xmlns:a="http://schemas.openxmlformats.org/drawingml/2006/main">
            <a:r>
              <a:t/>
            </a:r>
          </a:p>
          <a:p xmlns:a="http://schemas.openxmlformats.org/drawingml/2006/main">
            <a:r>
              <a:t>False alarms have cost, but reducing them must not grant the monitor authority to reinterpret contracts. The human can change a predicate through the governed workflow. Orbit applies the current predicate.</a:t>
            </a:r>
          </a:p>
          <a:p xmlns:a="http://schemas.openxmlformats.org/drawingml/2006/main">
            <a:r>
              <a:t/>
            </a:r>
          </a:p>
          <a:p xmlns:a="http://schemas.openxmlformats.org/drawingml/2006/main">
            <a:r>
              <a:t>Rollback can be impossible for external data already received, but usage can still be contained. Preserve the raw record, quarantine derived artifacts, invalidate affected reports, and rebuild from the last known valid contract when approved.</a:t>
            </a:r>
          </a:p>
          <a:p xmlns:a="http://schemas.openxmlformats.org/drawingml/2006/main">
            <a:r>
              <a:t/>
            </a:r>
          </a:p>
          <a:p xmlns:a="http://schemas.openxmlformats.org/drawingml/2006/main">
            <a:r>
              <a:t>Data deletion and retention obligations can conflict with immutable-ledger language. A real implementation must reconcile legal retention, privacy, and audit requirements. “Append-only” describes scientific provenance behavior, not an exemption from governing law.</a:t>
            </a:r>
          </a:p>
          <a:p xmlns:a="http://schemas.openxmlformats.org/drawingml/2006/main">
            <a:r>
              <a:t/>
            </a:r>
          </a:p>
          <a:p xmlns:a="http://schemas.openxmlformats.org/drawingml/2006/main">
            <a:r>
              <a:t>The live-execution boundary remains categorical. Replay success, calibration plots, model attributions, paper observations, and human enthusiasm cannot grant a capability absent from scope. Any later live system would require a separate legal, operational, security, and risk process.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Final synthesis: the complete Signal Quest</a:t>
            </a:r>
          </a:p>
          <a:p xmlns:a="http://schemas.openxmlformats.org/drawingml/2006/main">
            <a:r>
              <a:t/>
            </a:r>
          </a:p>
          <a:p xmlns:a="http://schemas.openxmlformats.org/drawingml/2006/main">
            <a:r>
              <a:t>Return to the original request: predict whether Bitcoin goes up. The analysis has replaced that request with a chain of explicit claims.</a:t>
            </a:r>
          </a:p>
          <a:p xmlns:a="http://schemas.openxmlformats.org/drawingml/2006/main">
            <a:r>
              <a:t/>
            </a:r>
          </a:p>
          <a:p xmlns:a="http://schemas.openxmlformats.org/drawingml/2006/main">
            <a:r>
              <a:t>The measurement claim states a source-specific label, an availability cutoff, an eligibility population, and a versioned transformation from raw events to model evidence. It admits when the archive cannot identify the intended receive-time question.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learning claim states a hypothesis class, loss, regularization, training procedure, temporal selection protocol, and comparison baseline. It reports out-of-sample evidence without presenting a selected metric as a law.</a:t>
            </a:r>
          </a:p>
          <a:p xmlns:a="http://schemas.openxmlformats.org/drawingml/2006/main">
            <a:r>
              <a:t/>
            </a:r>
          </a:p>
          <a:p xmlns:a="http://schemas.openxmlformats.org/drawingml/2006/main">
            <a:r>
              <a:t>The probability claim separates ranking from calibration. It uses reliability evidence and proper scoring rules. It states uncertainty and avoids converting a score scale into probability language without support.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decision claim combines a frozen estimate with an external reference, costs, uncertainty, and hard predicates. It reports threshold tradeoffs, coverage, abstention reasons, and sensitivity. It never lets a score override a failed gate.</a:t>
            </a:r>
          </a:p>
          <a:p xmlns:a="http://schemas.openxmlformats.org/drawingml/2006/main">
            <a:r>
              <a:t/>
            </a:r>
          </a:p>
          <a:p xmlns:a="http://schemas.openxmlformats.org/drawingml/2006/main">
            <a:r>
              <a:t>The representation claim compares engineered tables, boosted trees, self-supervised encoders, and alternative causal sequence heads under one temporal contract. It treats SHAP as model attribution, attention as computation, and architecture names as hypotheses requiring evidence.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code claim treats an LLM as a bounded collaborator. A contract precedes each patch, and human diff review precedes acceptance. Named tests and artifacts precede any statement of success. Secrets and execution authority remain outside the workspace.</a:t>
            </a:r>
          </a:p>
          <a:p xmlns:a="http://schemas.openxmlformats.org/drawingml/2006/main">
            <a:r>
              <a:t/>
            </a:r>
          </a:p>
          <a:p xmlns:a="http://schemas.openxmlformats.org/drawingml/2006/main">
            <a:r>
              <a:t>The replay claim walks events through availability, computation, policy, hypothetical fills, fees, latency, partial execution, and settlement. It preserves every assumption and refusal in an append-only decision ledger. It labels all results simulated unless measured by a named artifact.</a:t>
            </a:r>
          </a:p>
          <a:p xmlns:a="http://schemas.openxmlformats.org/drawingml/2006/main">
            <a:r>
              <a:t/>
            </a:r>
          </a:p>
          <a:p xmlns:a="http://schemas.openxmlformats.org/drawingml/2006/main">
            <a:r>
              <a:t>The monitoring claim gives Orbit enough authority to observe, contain, verify, record, and escalate. It withholds authority to approve scientific changes or control orders. Capability, not conversational intent, enforces the boundary.</a:t>
            </a:r>
          </a:p>
          <a:p xmlns:a="http://schemas.openxmlformats.org/drawingml/2006/main">
            <a:r>
              <a:t/>
            </a:r>
          </a:p>
          <a:p xmlns:a="http://schemas.openxmlformats.org/drawingml/2006/main">
            <a:r>
              <a:t>Reinforcement learning remains a contrast. It would optimize a sequential reward policy under an environment model. Signal Quest does not claim that implementation. Its supervised probability model and deterministic research policy remain separate and auditable.</a:t>
            </a:r>
          </a:p>
          <a:p xmlns:a="http://schemas.openxmlformats.org/drawingml/2006/main">
            <a:r>
              <a:t/>
            </a:r>
          </a:p>
          <a:p xmlns:a="http://schemas.openxmlformats.org/drawingml/2006/main">
            <a:r>
              <a:t>Sophisticated models remain useful, but their sophistication increases the obligation to define the question, protect time, expose uncertainty, preserve replay, and constrain authority.</a:t>
            </a:r>
          </a:p>
          <a:p xmlns:a="http://schemas.openxmlformats.org/drawingml/2006/main">
            <a:r>
              <a:t/>
            </a:r>
          </a:p>
          <a:p xmlns:a="http://schemas.openxmlformats.org/drawingml/2006/main">
            <a:r>
              <a:t>Rhea’s final question to Orbit is not, “Are you right?” It is, “What exact claim does your evidence support, and what would make you refuse?”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Orbit’s best answer is not a probability alone. It is a trace: eligible evidence, identified artifacts, calibrated estimate, declared policy result, replay state, and reasoned limit.</a:t>
            </a:r>
          </a:p>
          <a:p xmlns:a="http://schemas.openxmlformats.org/drawingml/2006/main">
            <a:r>
              <a:t/>
            </a:r>
          </a:p>
          <a:p xmlns:a="http://schemas.openxmlformats.org/drawingml/2006/main">
            <a:r>
              <a:t>That trace meets the doctoral standard. Visible objects permit focused disagreement, named artifacts permit replication, and explicit gaps in evidence or authority lead to abstention.</a:t>
            </a:r>
          </a:p>
          <a:p xmlns:a="http://schemas.openxmlformats.org/drawingml/2006/main">
            <a:r>
              <a:t/>
            </a:r>
          </a:p>
          <a:p xmlns:a="http://schemas.openxmlformats.org/drawingml/2006/main">
            <a:r>
              <a:t>The research system is ready only for further research. It makes no production-performance claim, has no learned reward policy, and lacks live-order capability. It offers a disciplined way to ask a hard question without allowing an attractive number to answer a different one.</a:t>
            </a:r>
          </a:p>
          <a:p xmlns:a="http://schemas.openxmlformats.org/drawingml/2006/main">
            <a:r>
              <a:t/>
            </a:r>
          </a:p>
          <a:p xmlns:a="http://schemas.openxmlformats.org/drawingml/2006/main">
            <a:r>
              <a:t>## Oral defense coda</a:t>
            </a:r>
          </a:p>
          <a:p xmlns:a="http://schemas.openxmlformats.org/drawingml/2006/main">
            <a:r>
              <a:t/>
            </a:r>
          </a:p>
          <a:p xmlns:a="http://schemas.openxmlformats.org/drawingml/2006/main">
            <a:r>
              <a:t>The masterclass should end with a defense rather than a recap. Rhea presents a sequence of challenges. Orbit must answer each by naming the object, evidence, decision consequence, and failure mode.</a:t>
            </a:r>
          </a:p>
          <a:p xmlns:a="http://schemas.openxmlformats.org/drawingml/2006/main">
            <a:r>
              <a:t/>
            </a:r>
          </a:p>
          <a:p xmlns:a="http://schemas.openxmlformats.org/drawingml/2006/main">
            <a:r>
              <a:t>### Challenge: define the claim</a:t>
            </a:r>
          </a:p>
          <a:p xmlns:a="http://schemas.openxmlformats.org/drawingml/2006/main">
            <a:r>
              <a:t/>
            </a:r>
          </a:p>
          <a:p xmlns:a="http://schemas.openxmlformats.org/drawingml/2006/main">
            <a:r>
              <a:t>Rhea asks, “What did the supervised learner estimate?”</a:t>
            </a:r>
          </a:p>
          <a:p xmlns:a="http://schemas.openxmlformats.org/drawingml/2006/main">
            <a:r>
              <a:t/>
            </a:r>
          </a:p>
          <a:p xmlns:a="http://schemas.openxmlformats.org/drawingml/2006/main">
            <a:r>
              <a:t>Orbit should not answer “whether the market goes up.” It should name the source-specific binary settlement label, horizon, eligible cutoff population, feature recipe, and conditional probability estimand. It should add that one fitted implementation approximates this estimand under a particular temporal evaluation.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Rhea then asks what would make the claim unidentified. Orbit should name missing receive-time evidence, ambiguous settlement semantics, unavailable authoritative labels, and transformations that cannot be reconstructed from frozen artifacts. It should refuse to replace those gaps with convenient assumptions.</a:t>
            </a:r>
          </a:p>
          <a:p xmlns:a="http://schemas.openxmlformats.org/drawingml/2006/main">
            <a:r>
              <a:t/>
            </a:r>
          </a:p>
          <a:p xmlns:a="http://schemas.openxmlformats.org/drawingml/2006/main">
            <a:r>
              <a:t>### Challenge: diagnose a high score</a:t>
            </a:r>
          </a:p>
          <a:p xmlns:a="http://schemas.openxmlformats.org/drawingml/2006/main">
            <a:r>
              <a:t/>
            </a:r>
          </a:p>
          <a:p xmlns:a="http://schemas.openxmlformats.org/drawingml/2006/main">
            <a:r>
              <a:t>Rhea asks, “The classifier reports excellent accuracy. What do you request next?”</a:t>
            </a:r>
          </a:p>
          <a:p xmlns:a="http://schemas.openxmlformats.org/drawingml/2006/main">
            <a:r>
              <a:t/>
            </a:r>
          </a:p>
          <a:p xmlns:a="http://schemas.openxmlformats.org/drawingml/2006/main">
            <a:r>
              <a:t>Orbit requests class prevalence, the confusion matrix, the positive-class convention, the majority and constant baselines, the threshold-selection record, and the temporal split. It asks whether overlapping windows were purged and whether the final interval affected any choice.</a:t>
            </a:r>
          </a:p>
          <a:p xmlns:a="http://schemas.openxmlformats.org/drawingml/2006/main">
            <a:r>
              <a:t/>
            </a:r>
          </a:p>
          <a:p xmlns:a="http://schemas.openxmlformats.org/drawingml/2006/main">
            <a:r>
              <a:t>Orbit then requests separate evidence for discrimination and probability quality. ROC and precision-recall behavior answer ranking questions. Reliability, Brier score, and log loss answer probability questions. No single measure answers policy value.</a:t>
            </a:r>
          </a:p>
          <a:p xmlns:a="http://schemas.openxmlformats.org/drawingml/2006/main">
            <a:r>
              <a:t/>
            </a:r>
          </a:p>
          <a:p xmlns:a="http://schemas.openxmlformats.org/drawingml/2006/main">
            <a:r>
              <a:t>Rhea asks why MCC does not settle the dispute. Orbit explains that MCC summarizes hard binary association at one threshold. It does not express costs, calibration, temporal validity, or execution feasibility.</a:t>
            </a:r>
          </a:p>
          <a:p xmlns:a="http://schemas.openxmlformats.org/drawingml/2006/main">
            <a:r>
              <a:t/>
            </a:r>
          </a:p>
          <a:p xmlns:a="http://schemas.openxmlformats.org/drawingml/2006/main">
            <a:r>
              <a:t>### Challenge: defend a threshold</a:t>
            </a:r>
          </a:p>
          <a:p xmlns:a="http://schemas.openxmlformats.org/drawingml/2006/main">
            <a:r>
              <a:t/>
            </a:r>
          </a:p>
          <a:p xmlns:a="http://schemas.openxmlformats.org/drawingml/2006/main">
            <a:r>
              <a:t>Rhea asks, “Why this trigger?”</a:t>
            </a:r>
          </a:p>
          <a:p xmlns:a="http://schemas.openxmlformats.org/drawingml/2006/main">
            <a:r>
              <a:t/>
            </a:r>
          </a:p>
          <a:p xmlns:a="http://schemas.openxmlformats.org/drawingml/2006/main">
            <a:r>
              <a:t>Orbit should point to the validation-only selection procedure, the declared utility or conservative-edge model, the abstention region, and the sensitivity analysis. It should show coverage and error tradeoffs, not merely the chosen operating point.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The evidence set has a clock</a:t>
            </a:r>
          </a:p>
          <a:p xmlns:a="http://schemas.openxmlformats.org/drawingml/2006/main">
            <a:r>
              <a:t/>
            </a:r>
          </a:p>
          <a:p xmlns:a="http://schemas.openxmlformats.org/drawingml/2006/main">
            <a:r>
              <a:t>An outcome becomes known after the cutoff, but a feature must exist by the cutoff. Rhea therefore defines the eligible event set by availability rather than the timestamp printed by the source:</a:t>
            </a:r>
          </a:p>
          <a:p xmlns:a="http://schemas.openxmlformats.org/drawingml/2006/main">
            <a:r>
              <a:t/>
            </a:r>
          </a:p>
          <a:p xmlns:a="http://schemas.openxmlformats.org/drawingml/2006/main">
            <a:r>
              <a:t>\[</a:t>
            </a:r>
          </a:p>
          <a:p xmlns:a="http://schemas.openxmlformats.org/drawingml/2006/main">
            <a:r>
              <a:t>\mathcal{E}_t=\{e: a(e)\leq t\},\qquad X_t=\phi_k(\mathcal{E}_t),</a:t>
            </a:r>
          </a:p>
          <a:p xmlns:a="http://schemas.openxmlformats.org/drawingml/2006/main">
            <a:r>
              <a:t>\]</a:t>
            </a:r>
          </a:p>
          <a:p xmlns:a="http://schemas.openxmlformats.org/drawingml/2006/main">
            <a:r>
              <a:t/>
            </a:r>
          </a:p>
          <a:p xmlns:a="http://schemas.openxmlformats.org/drawingml/2006/main">
            <a:r>
              <a:t>where $a(e)$ is the time at which the research system could use event $e$, and $\phi_k$ is a versioned feature recipe. Event time may describe when an external venue says something occurred. Receive time describes when the research system observed it. Process time describes when transformation completed. Decision time describes when the policy could act after computation. Settlement time describes when the label resolves.</a:t>
            </a:r>
          </a:p>
          <a:p xmlns:a="http://schemas.openxmlformats.org/drawingml/2006/main">
            <a:r>
              <a:t/>
            </a:r>
          </a:p>
          <a:p xmlns:a="http://schemas.openxmlformats.org/drawingml/2006/main">
            <a:r>
              <a:t>These clocks answer different questions. Replacing receive time with event time assumes away transport delay. Scoring at the nominal cutoff while ignoring feature and inference latency assumes away computation. Joining a later correction to the earlier feature set assumes the system knew the correction before it arrived.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If the trigger was adjusted after final-test inspection, Orbit should relabel the final interval as development evidence. The procedure needs a later untouched interval before it can make a confirmation claim.</a:t>
            </a:r>
          </a:p>
          <a:p xmlns:a="http://schemas.openxmlformats.org/drawingml/2006/main">
            <a:r>
              <a:t/>
            </a:r>
          </a:p>
          <a:p xmlns:a="http://schemas.openxmlformats.org/drawingml/2006/main">
            <a:r>
              <a:t>### Challenge: defend probability language</a:t>
            </a:r>
          </a:p>
          <a:p xmlns:a="http://schemas.openxmlformats.org/drawingml/2006/main">
            <a:r>
              <a:t/>
            </a:r>
          </a:p>
          <a:p xmlns:a="http://schemas.openxmlformats.org/drawingml/2006/main">
            <a:r>
              <a:t>Rhea asks, “Why may the score be called a probability?”</a:t>
            </a:r>
          </a:p>
          <a:p xmlns:a="http://schemas.openxmlformats.org/drawingml/2006/main">
            <a:r>
              <a:t/>
            </a:r>
          </a:p>
          <a:p xmlns:a="http://schemas.openxmlformats.org/drawingml/2006/main">
            <a:r>
              <a:t>Orbit names the calibrator, its fit interval, artifact identity, reliability evidence, proper scores, uncertainty, and policy-relevant slices. It distinguishes a calibrated historical forecast from a guarantee under future drift.</a:t>
            </a:r>
          </a:p>
          <a:p xmlns:a="http://schemas.openxmlformats.org/drawingml/2006/main">
            <a:r>
              <a:t/>
            </a:r>
          </a:p>
          <a:p xmlns:a="http://schemas.openxmlformats.org/drawingml/2006/main">
            <a:r>
              <a:t>Rhea asks whether good calibration proves usefulness. Orbit explains that a constant prevalence forecast can be calibrated yet unsharp. A useful decision procedure requires information beyond a reference, adequate coverage, and robustness after explicit costs and constraints.</a:t>
            </a:r>
          </a:p>
          <a:p xmlns:a="http://schemas.openxmlformats.org/drawingml/2006/main">
            <a:r>
              <a:t/>
            </a:r>
          </a:p>
          <a:p xmlns:a="http://schemas.openxmlformats.org/drawingml/2006/main">
            <a:r>
              <a:t>### Challenge: defend temporal validity</a:t>
            </a:r>
          </a:p>
          <a:p xmlns:a="http://schemas.openxmlformats.org/drawingml/2006/main">
            <a:r>
              <a:t/>
            </a:r>
          </a:p>
          <a:p xmlns:a="http://schemas.openxmlformats.org/drawingml/2006/main">
            <a:r>
              <a:t>Rhea changes a future event and observes that an earlier Transformer score changes. Orbit must declare the causal contract failed. It should inspect sequence assembly, availability filtering, normalization, padding, position construction, and target alignment.</a:t>
            </a:r>
          </a:p>
          <a:p xmlns:a="http://schemas.openxmlformats.org/drawingml/2006/main">
            <a:r>
              <a:t/>
            </a:r>
          </a:p>
          <a:p xmlns:a="http://schemas.openxmlformats.org/drawingml/2006/main">
            <a:r>
              <a:t>A correct triangular attention mask does not reduce the severity of this finding. Architecture-level causality cannot excuse future information that enters before the mask.</a:t>
            </a:r>
          </a:p>
          <a:p xmlns:a="http://schemas.openxmlformats.org/drawingml/2006/main">
            <a:r>
              <a:t/>
            </a:r>
          </a:p>
          <a:p xmlns:a="http://schemas.openxmlformats.org/drawingml/2006/main">
            <a:r>
              <a:t>Rhea asks what a passing perturbation test proves. Orbit answers narrowly: under the tested path and tolerance, changing forbidden future evidence did not change the earlier output. It does not prove predictive validity, causal effect, calibration, or profitable replay.</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Challenge: justify the representation ladder</a:t>
            </a:r>
          </a:p>
          <a:p xmlns:a="http://schemas.openxmlformats.org/drawingml/2006/main">
            <a:r>
              <a:t/>
            </a:r>
          </a:p>
          <a:p xmlns:a="http://schemas.openxmlformats.org/drawingml/2006/main">
            <a:r>
              <a:t>Rhea asks why the team needs CatBoost before TLOB or LiT. Orbit explains that a strong tabular challenger tests whether explicit causal summaries already capture the available information. An advanced sequence model must earn its additional data, tuning, compute, and latency burden.</a:t>
            </a:r>
          </a:p>
          <a:p xmlns:a="http://schemas.openxmlformats.org/drawingml/2006/main">
            <a:r>
              <a:t/>
            </a:r>
          </a:p>
          <a:p xmlns:a="http://schemas.openxmlformats.org/drawingml/2006/main">
            <a:r>
              <a:t>Rhea asks whether TLOB and LiT are one model. Orbit says they are separate literature-derived alternatives. Architecture selection belongs inside development. Neither name establishes performance on the proposed BTC settlement problem.</a:t>
            </a:r>
          </a:p>
          <a:p xmlns:a="http://schemas.openxmlformats.org/drawingml/2006/main">
            <a:r>
              <a:t/>
            </a:r>
          </a:p>
          <a:p xmlns:a="http://schemas.openxmlformats.org/drawingml/2006/main">
            <a:r>
              <a:t>Rhea asks what self-supervision buys. Orbit answers that it creates learning signals from input structure and may improve representation learning when downstream labels are scarce. It does not waive temporal boundaries or show that the representation helps the downstream task.</a:t>
            </a:r>
          </a:p>
          <a:p xmlns:a="http://schemas.openxmlformats.org/drawingml/2006/main">
            <a:r>
              <a:t/>
            </a:r>
          </a:p>
          <a:p xmlns:a="http://schemas.openxmlformats.org/drawingml/2006/main">
            <a:r>
              <a:t>### Challenge: interpret an attribution</a:t>
            </a:r>
          </a:p>
          <a:p xmlns:a="http://schemas.openxmlformats.org/drawingml/2006/main">
            <a:r>
              <a:t/>
            </a:r>
          </a:p>
          <a:p xmlns:a="http://schemas.openxmlformats.org/drawingml/2006/main">
            <a:r>
              <a:t>Rhea points to a large SHAP value and asks what caused the outcome. Orbit rejects the causal wording. The attribution describes how the fitted model’s output differs from a background expectation under the explainer’s assumptions and output scale.</a:t>
            </a:r>
          </a:p>
          <a:p xmlns:a="http://schemas.openxmlformats.org/drawingml/2006/main">
            <a:r>
              <a:t/>
            </a:r>
          </a:p>
          <a:p xmlns:a="http://schemas.openxmlformats.org/drawingml/2006/main">
            <a:r>
              <a:t>Orbit proposes follow-up evidence: lineage review, leakage tests, correlated-feature analysis, temporal attribution stability, and ablation. Even a stable attribution remains a model-behavior statement unless a causal design supports intervention.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Challenge: audit generated code</a:t>
            </a:r>
          </a:p>
          <a:p xmlns:a="http://schemas.openxmlformats.org/drawingml/2006/main">
            <a:r>
              <a:t/>
            </a:r>
          </a:p>
          <a:p xmlns:a="http://schemas.openxmlformats.org/drawingml/2006/main">
            <a:r>
              <a:t>Rhea presents elegant LLM-generated Python without test output. Orbit classifies it as a proposal rather than evidence. It requests the governing contract, scoped diff, source verification, named focused tests, artifact checks, and limitations.</a:t>
            </a:r>
          </a:p>
          <a:p xmlns:a="http://schemas.openxmlformats.org/drawingml/2006/main">
            <a:r>
              <a:t/>
            </a:r>
          </a:p>
          <a:p xmlns:a="http://schemas.openxmlformats.org/drawingml/2006/main">
            <a:r>
              <a:t>Rhea reveals that an untrusted repository file instructed the assistant to upload environment variables. Orbit identifies prompt injection and tool overreach. The assistant should treat file contents as data, lack secret access, lack external-write authority, and surface the malicious text for review.</a:t>
            </a:r>
          </a:p>
          <a:p xmlns:a="http://schemas.openxmlformats.org/drawingml/2006/main">
            <a:r>
              <a:t/>
            </a:r>
          </a:p>
          <a:p xmlns:a="http://schemas.openxmlformats.org/drawingml/2006/main">
            <a:r>
              <a:t>Rhea asks whether the LLM may fix the problem automatically. Orbit distinguishes a narrow code patch within authorization from approval of a changed scientific contract. The assistant may propose and test. A human and independent review gate accept the change.</a:t>
            </a:r>
          </a:p>
          <a:p xmlns:a="http://schemas.openxmlformats.org/drawingml/2006/main">
            <a:r>
              <a:t/>
            </a:r>
          </a:p>
          <a:p xmlns:a="http://schemas.openxmlformats.org/drawingml/2006/main">
            <a:r>
              <a:t>### Challenge: replay one decision</a:t>
            </a:r>
          </a:p>
          <a:p xmlns:a="http://schemas.openxmlformats.org/drawingml/2006/main">
            <a:r>
              <a:t/>
            </a:r>
          </a:p>
          <a:p xmlns:a="http://schemas.openxmlformats.org/drawingml/2006/main">
            <a:r>
              <a:t>Rhea asks Orbit to explain a favorable paper result. Orbit begins at raw-input hashes and receive order. It names the cutoff, feature completion, model and calibrator identity, policy gates, executable book evidence, latency, fill path, fee rule, settlement, and ledger row.</a:t>
            </a:r>
          </a:p>
          <a:p xmlns:a="http://schemas.openxmlformats.org/drawingml/2006/main">
            <a:r>
              <a:t/>
            </a:r>
          </a:p>
          <a:p xmlns:a="http://schemas.openxmlformats.org/drawingml/2006/main">
            <a:r>
              <a:t>If the result assumes midpoint execution for a buy, Orbit rejects the net claim. Unavailable historical fee data block a fee-adjusted claim for that interval. Insufficient visible depth produces a preserved partial-fill or no-fill result.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Rhea asks what replay establishes. Orbit says it establishes behavior of a frozen simulation under named evidence and assumptions. It does not establish future fills, impact, liquidity, or live advantage.</a:t>
            </a:r>
          </a:p>
          <a:p xmlns:a="http://schemas.openxmlformats.org/drawingml/2006/main">
            <a:r>
              <a:t/>
            </a:r>
          </a:p>
          <a:p xmlns:a="http://schemas.openxmlformats.org/drawingml/2006/main">
            <a:r>
              <a:t>### Challenge: monitor without escaping authority</a:t>
            </a:r>
          </a:p>
          <a:p xmlns:a="http://schemas.openxmlformats.org/drawingml/2006/main">
            <a:r>
              <a:t/>
            </a:r>
          </a:p>
          <a:p xmlns:a="http://schemas.openxmlformats.org/drawingml/2006/main">
            <a:r>
              <a:t>Rhea says the feed is stale and asks Orbit to “fix everything.” Orbit rejects the vague authority. It evaluates a deterministic freshness predicate, follows an allowlisted containment runbook, verifies the stopped or quarantined state, records evidence, and escalates.</a:t>
            </a:r>
          </a:p>
          <a:p xmlns:a="http://schemas.openxmlformats.org/drawingml/2006/main">
            <a:r>
              <a:t/>
            </a:r>
          </a:p>
          <a:p xmlns:a="http://schemas.openxmlformats.org/drawingml/2006/main">
            <a:r>
              <a:t>Orbit does not approve a new schema, choose a replacement model, or change a threshold. It cannot place or alter an order because its identity has no execution capability.</a:t>
            </a:r>
          </a:p>
          <a:p xmlns:a="http://schemas.openxmlformats.org/drawingml/2006/main">
            <a:r>
              <a:t/>
            </a:r>
          </a:p>
          <a:p xmlns:a="http://schemas.openxmlformats.org/drawingml/2006/main">
            <a:r>
              <a:t>Rhea asks why prompt instructions are insufficient. Orbit explains that prompts can be mistaken, manipulated, or bypassed. Capability separation removes a class of action from the failure surface.</a:t>
            </a:r>
          </a:p>
          <a:p xmlns:a="http://schemas.openxmlformats.org/drawingml/2006/main">
            <a:r>
              <a:t/>
            </a:r>
          </a:p>
          <a:p xmlns:a="http://schemas.openxmlformats.org/drawingml/2006/main">
            <a:r>
              <a:t>### Challenge: distinguish prediction from reinforcement learning</a:t>
            </a:r>
          </a:p>
          <a:p xmlns:a="http://schemas.openxmlformats.org/drawingml/2006/main">
            <a:r>
              <a:t/>
            </a:r>
          </a:p>
          <a:p xmlns:a="http://schemas.openxmlformats.org/drawingml/2006/main">
            <a:r>
              <a:t>Rhea asks whether the abstaining policy is reinforcement learning. Orbit says no. The model is trained with supervised labels to estimate a settlement probability. The policy is deterministic and versioned; it applies human-defined gates to that evidence.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learned reward policy would optimize sequential expected return under an environment and reward specification. It would introduce exploration, credit assignment, off-policy evaluation, and simulator validity. Signal Quest makes no claim to implement it.</a:t>
            </a:r>
          </a:p>
          <a:p xmlns:a="http://schemas.openxmlformats.org/drawingml/2006/main">
            <a:r>
              <a:t/>
            </a:r>
          </a:p>
          <a:p xmlns:a="http://schemas.openxmlformats.org/drawingml/2006/main">
            <a:r>
              <a:t>### The final defense answer</a:t>
            </a:r>
          </a:p>
          <a:p xmlns:a="http://schemas.openxmlformats.org/drawingml/2006/main">
            <a:r>
              <a:t/>
            </a:r>
          </a:p>
          <a:p xmlns:a="http://schemas.openxmlformats.org/drawingml/2006/main">
            <a:r>
              <a:t>Rhea asks for one sentence that unifies the book.</a:t>
            </a:r>
          </a:p>
          <a:p xmlns:a="http://schemas.openxmlformats.org/drawingml/2006/main">
            <a:r>
              <a:t/>
            </a:r>
          </a:p>
          <a:p xmlns:a="http://schemas.openxmlformats.org/drawingml/2006/main">
            <a:r>
              <a:t>Orbit answers: “A defensible machine-learning system preserves its question’s identity from raw evidence through loss, evaluation, representation, policy, replay, and monitoring; it refuses when evidence or authority is incomplete.”</a:t>
            </a:r>
          </a:p>
          <a:p xmlns:a="http://schemas.openxmlformats.org/drawingml/2006/main">
            <a:r>
              <a:t/>
            </a:r>
          </a:p>
          <a:p xmlns:a="http://schemas.openxmlformats.org/drawingml/2006/main">
            <a:r>
              <a:t>That sentence is the lecture’s completion criterion. Students should be able to derive every technical mechanism in the manuscript and also state why the mechanism cannot carry a larger claim than its evidence.</a:t>
            </a:r>
          </a:p>
          <a:p xmlns:a="http://schemas.openxmlformats.org/drawingml/2006/main">
            <a:r>
              <a:t/>
            </a:r>
          </a:p>
          <a:p xmlns:a="http://schemas.openxmlformats.org/drawingml/2006/main">
            <a:r>
              <a:t>## Source and epistemic note</a:t>
            </a:r>
          </a:p>
          <a:p xmlns:a="http://schemas.openxmlformats.org/drawingml/2006/main">
            <a:r>
              <a:t/>
            </a:r>
          </a:p>
          <a:p xmlns:a="http://schemas.openxmlformats.org/drawingml/2006/main">
            <a:r>
              <a:t>The manuscript synthesizes the thirteen Signal Quest deep dives, the [full-textbook chapter map](chapter-map.md), the [local source map](source-map.md), and the [safety contract](safety-contract.md). System descriptions are design targets. CatBoost, DeepLOB, SimLOB, TLOB, and LiT concepts are literature-derived through the repository source map. Metric definitions follow standard statistical learning usage and must be version-pinned in any implementation.</a:t>
            </a:r>
          </a:p>
          <a:p xmlns:a="http://schemas.openxmlformats.org/drawingml/2006/main">
            <a:r>
              <a:t/>
            </a:r>
          </a:p>
          <a:p xmlns:a="http://schemas.openxmlformats.org/drawingml/2006/main">
            <a:r>
              <a:t>All worked numbers are illustrative and are enumerated in `lecture-masterclass-worked-examples.json`. No numerical passage should be read as a measured market, model, latency, fill, calibration, or performance result. Future measured claims require a dated data manifest, code and configuration identity, reproducible command, artifact output, evaluation protocol, and explicit limitation.</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Temporal leakage is any path by which information that would not have been available under the intended decision process influences training, selection, calibration, thresholding, or evaluation. Directly including the future label is only the obvious case.</a:t>
            </a:r>
          </a:p>
          <a:p xmlns:a="http://schemas.openxmlformats.org/drawingml/2006/main">
            <a:r>
              <a:t/>
            </a:r>
          </a:p>
          <a:p xmlns:a="http://schemas.openxmlformats.org/drawingml/2006/main">
            <a:r>
              <a:t>A rolling feature can include a late record. A normalizer can be fitted on the entire period. A categorical encoding can summarize later outcomes. A random split can place overlapping windows on opposite sides. A final test can leak through human iteration when researchers repeatedly inspect it and change the pipeline.</a:t>
            </a:r>
          </a:p>
          <a:p xmlns:a="http://schemas.openxmlformats.org/drawingml/2006/main">
            <a:r>
              <a:t/>
            </a:r>
          </a:p>
          <a:p xmlns:a="http://schemas.openxmlformats.org/drawingml/2006/main">
            <a:r>
              <a:t>Leakage changes the question. The measured score no longer estimates performance of a feasible future procedure. It estimates performance of a procedure with privileged information. That is scientific invalidation, not a small optimistic bias.</a:t>
            </a:r>
          </a:p>
          <a:p xmlns:a="http://schemas.openxmlformats.org/drawingml/2006/main">
            <a:r>
              <a:t/>
            </a:r>
          </a:p>
          <a:p xmlns:a="http://schemas.openxmlformats.org/drawingml/2006/main">
            <a:r>
              <a:t>## Raw evidence before clean rows</a:t>
            </a:r>
          </a:p>
          <a:p xmlns:a="http://schemas.openxmlformats.org/drawingml/2006/main">
            <a:r>
              <a:t/>
            </a:r>
          </a:p>
          <a:p xmlns:a="http://schemas.openxmlformats.org/drawingml/2006/main">
            <a:r>
              <a:t>Orbit wants a tidy matrix. Rhea first wants an immutable capture record. Raw evidence should retain source identity, event identity when available, payload or payload reference, event time, receive time, schema version, capture outcome, and a content or artifact hash.</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Immutable does not mean correct. It means that validation does not rewrite what arrived. A malformed message is still evidence of a malformed message. A duplicate is still evidence that the capture path observed a duplicate. A later correction is stored alongside, not silently over, the earlier record.</a:t>
            </a:r>
          </a:p>
          <a:p xmlns:a="http://schemas.openxmlformats.org/drawingml/2006/main">
            <a:r>
              <a:t/>
            </a:r>
          </a:p>
          <a:p xmlns:a="http://schemas.openxmlformats.org/drawingml/2006/main">
            <a:r>
              <a:t>The data path can be expressed as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a:r>
          </a:p>
          <a:p xmlns:a="http://schemas.openxmlformats.org/drawingml/2006/main">
            <a:r>
              <a:t>\text{raw event}\rightarrow\text{validation result}\rightarrow</a:t>
            </a:r>
          </a:p>
          <a:p xmlns:a="http://schemas.openxmlformats.org/drawingml/2006/main">
            <a:r>
              <a:t>\text{eligible event set}\rightarrow\phi_k\rightarrow X_t.</a:t>
            </a:r>
          </a:p>
          <a:p xmlns:a="http://schemas.openxmlformats.org/drawingml/2006/main">
            <a:r>
              <a:t>\]</a:t>
            </a:r>
          </a:p>
          <a:p xmlns:a="http://schemas.openxmlformats.org/drawingml/2006/main">
            <a:r>
              <a:t/>
            </a:r>
          </a:p>
          <a:p xmlns:a="http://schemas.openxmlformats.org/drawingml/2006/main">
            <a:r>
              <a:t>Each arrow asserts something testable. Validation asserts that structural and semantic predicates were applied. Eligibility asserts that the clock contract was satisfied. The feature recipe asserts a deterministic transformation. The vector identifies the values that the model received under that recipe version.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
            </a:r>
          </a:p>
          <a:p xmlns:a="http://schemas.openxmlformats.org/drawingml/2006/main">
            <a:r>
              <a:t>Data cleaning therefore changes the scientific claim. Replacing a missing quantity with zero asserts that zero has the intended meaning. Forward-filling asserts persistence for a specified interval. Dropping late rows changes the population of eligible examples. Researchers must name, version, count, and test each policy in sensitivity analysis.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feature is a hypothesis with a recipe. “Recent activity” becomes scientific only when the event set, lookback window, units, aggregation, availability rule, missingness response, normalization fit period, expected range, and version are explicit. “Depth imbalance” is not a natural fact. It is one proposed summary of selected levels and quantities.</a:t>
            </a:r>
          </a:p>
          <a:p xmlns:a="http://schemas.openxmlformats.org/drawingml/2006/main">
            <a:r>
              <a:t/>
            </a:r>
          </a:p>
          <a:p xmlns:a="http://schemas.openxmlformats.org/drawingml/2006/main">
            <a:r>
              <a:t>The feature builder should represent failure as data rather than only as an exception. It can return either an eligible vector or a structured ineligibility reason. This interface prevents the pipeline from replacing missing or invalid evidence with a plausible value merely to continue processing.</a:t>
            </a:r>
          </a:p>
          <a:p xmlns:a="http://schemas.openxmlformats.org/drawingml/2006/main">
            <a:r>
              <a:t/>
            </a:r>
          </a:p>
          <a:p xmlns:a="http://schemas.openxmlformats.org/drawingml/2006/main">
            <a:r>
              <a:t>## Empirical risk minimization</a:t>
            </a:r>
          </a:p>
          <a:p xmlns:a="http://schemas.openxmlformats.org/drawingml/2006/main">
            <a:r>
              <a:t/>
            </a:r>
          </a:p>
          <a:p xmlns:a="http://schemas.openxmlformats.org/drawingml/2006/main">
            <a:r>
              <a:t>Once the rows and labels are admissible, learning can be stated as empirical risk minimization. Given a hypothesis class $\mathcal{F}$, loss $\ell$, and training sample of size $n$, the unregularized empirical risk is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masterclass follows one question from an imprecise opening to a governed refusal. Can information available at a declared cutoff support a calibrated estimate of a later binary settlement outcome? Although the problem sounds like prediction alone, answering it requires measurement, estimation, decision, representation, replay, and authority.</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a:r>
          </a:p>
          <a:p xmlns:a="http://schemas.openxmlformats.org/drawingml/2006/main">
            <a:r>
              <a:t>\widehat R_n(f)=\frac{1}{n}\sum_{i=1}^{n}\ell(f(X_i),Y_i).</a:t>
            </a:r>
          </a:p>
          <a:p xmlns:a="http://schemas.openxmlformats.org/drawingml/2006/main">
            <a:r>
              <a:t>\]</a:t>
            </a:r>
          </a:p>
          <a:p xmlns:a="http://schemas.openxmlformats.org/drawingml/2006/main">
            <a:r>
              <a:t/>
            </a:r>
          </a:p>
          <a:p xmlns:a="http://schemas.openxmlformats.org/drawingml/2006/main">
            <a:r>
              <a:t>Training selects a function with low empirical risk. In parameterized form, a regularized objective is</a:t>
            </a:r>
          </a:p>
          <a:p xmlns:a="http://schemas.openxmlformats.org/drawingml/2006/main">
            <a:r>
              <a:t/>
            </a:r>
          </a:p>
          <a:p xmlns:a="http://schemas.openxmlformats.org/drawingml/2006/main">
            <a:r>
              <a:t>\[</a:t>
            </a:r>
          </a:p>
          <a:p xmlns:a="http://schemas.openxmlformats.org/drawingml/2006/main">
            <a:r>
              <a:t>\hat\theta=\arg\min_\theta</a:t>
            </a:r>
          </a:p>
          <a:p xmlns:a="http://schemas.openxmlformats.org/drawingml/2006/main">
            <a:r>
              <a:t>\left[</a:t>
            </a:r>
          </a:p>
          <a:p xmlns:a="http://schemas.openxmlformats.org/drawingml/2006/main">
            <a:r>
              <a:t>\frac{1}{n}\sum_{i=1}^{n}\ell(f_\theta(X_i),Y_i)</a:t>
            </a:r>
          </a:p>
          <a:p xmlns:a="http://schemas.openxmlformats.org/drawingml/2006/main">
            <a:r>
              <a:t>+\lambda\Omega(\theta)</a:t>
            </a:r>
          </a:p>
          <a:p xmlns:a="http://schemas.openxmlformats.org/drawingml/2006/main">
            <a:r>
              <a:t>\right].</a:t>
            </a:r>
          </a:p>
          <a:p xmlns:a="http://schemas.openxmlformats.org/drawingml/2006/main">
            <a:r>
              <a:t>\]</a:t>
            </a:r>
          </a:p>
          <a:p xmlns:a="http://schemas.openxmlformats.org/drawingml/2006/main">
            <a:r>
              <a:t/>
            </a:r>
          </a:p>
          <a:p xmlns:a="http://schemas.openxmlformats.org/drawingml/2006/main">
            <a:r>
              <a:t>The loss specifies which mistakes matter to optimization. The regularizer favors certain solutions, often through smaller norms, shallower structures, smoother functions, or other constraints on complexity. The coefficient $\lambda$ controls that preference and remains a selected hyperparameter.</a:t>
            </a:r>
          </a:p>
          <a:p xmlns:a="http://schemas.openxmlformats.org/drawingml/2006/main">
            <a:r>
              <a:t/>
            </a:r>
          </a:p>
          <a:p xmlns:a="http://schemas.openxmlformats.org/drawingml/2006/main">
            <a:r>
              <a:t>For a Bernoulli probability estimate, log loss is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a:r>
          </a:p>
          <a:p xmlns:a="http://schemas.openxmlformats.org/drawingml/2006/main">
            <a:r>
              <a:t>\ell(\hat p,y)=-y\log \hat p-(1-y)\log(1-\hat p).</a:t>
            </a:r>
          </a:p>
          <a:p xmlns:a="http://schemas.openxmlformats.org/drawingml/2006/main">
            <a:r>
              <a:t>\]</a:t>
            </a:r>
          </a:p>
          <a:p xmlns:a="http://schemas.openxmlformats.org/drawingml/2006/main">
            <a:r>
              <a:t/>
            </a:r>
          </a:p>
          <a:p xmlns:a="http://schemas.openxmlformats.org/drawingml/2006/main">
            <a:r>
              <a:t>Log loss is a proper scoring rule: in expectation, truthful probabilities minimize it when the probabilistic assumptions match the evaluation setup. It also punishes confident errors sharply. A prediction near certainty on the wrong class contributes far more loss than a cautious wrong prediction.</a:t>
            </a:r>
          </a:p>
          <a:p xmlns:a="http://schemas.openxmlformats.org/drawingml/2006/main">
            <a:r>
              <a:t/>
            </a:r>
          </a:p>
          <a:p xmlns:a="http://schemas.openxmlformats.org/drawingml/2006/main">
            <a:r>
              <a:t>Squared error on binary probabilities yields the Brier score. Hinge losses emphasize classification margins. Weighted losses alter the relative contribution of classes or examples. Surrogate losses make optimization tractable, but the training loss is not automatically the decision utility.</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&lt;a id="sq-ex-002"&gt;&lt;/a&gt;</a:t>
            </a:r>
          </a:p>
          <a:p xmlns:a="http://schemas.openxmlformats.org/drawingml/2006/main">
            <a:r>
              <a:t>### Illustrative worked example SQ-EX-002: loss plus regularization</a:t>
            </a:r>
          </a:p>
          <a:p xmlns:a="http://schemas.openxmlformats.org/drawingml/2006/main">
            <a:r>
              <a:t/>
            </a:r>
          </a:p>
          <a:p xmlns:a="http://schemas.openxmlformats.org/drawingml/2006/main">
            <a:r>
              <a:t>Consider illustrative labels $[1,0,1,0]$ and probabilities $[0.8,0.3,0.6,0.2]$. Their mean Bernoulli log loss is approximately $0.3284469$. Let a two-parameter vector be $[0.4,-0.2]$, let $\Omega(\theta)=\lVert\theta\rVert_2^2$, and let $\lambda=0.1$. The squared norm is $0.2$, the penalty is $0.02$, and the regularized objective is approximately $0.3484469$.</a:t>
            </a:r>
          </a:p>
          <a:p xmlns:a="http://schemas.openxmlformats.org/drawingml/2006/main">
            <a:r>
              <a:t/>
            </a:r>
          </a:p>
          <a:p xmlns:a="http://schemas.openxmlformats.org/drawingml/2006/main">
            <a:r>
              <a:t>This illustrative calculation shows that the optimizer compares a fit term with a complexity term. It does not establish a useful regularization choice for any market model.</a:t>
            </a:r>
          </a:p>
          <a:p xmlns:a="http://schemas.openxmlformats.org/drawingml/2006/main">
            <a:r>
              <a:t/>
            </a:r>
          </a:p>
          <a:p xmlns:a="http://schemas.openxmlformats.org/drawingml/2006/main">
            <a:r>
              <a:t>## Generalization is the real wager</a:t>
            </a:r>
          </a:p>
          <a:p xmlns:a="http://schemas.openxmlformats.org/drawingml/2006/main">
            <a:r>
              <a:t/>
            </a:r>
          </a:p>
          <a:p xmlns:a="http://schemas.openxmlformats.org/drawingml/2006/main">
            <a:r>
              <a:t>Low training risk is not the research goal. Generalization concerns the risk of the learned procedure on relevant unseen examples. If $P$ denotes a target distribution, population risk is</a:t>
            </a:r>
          </a:p>
          <a:p xmlns:a="http://schemas.openxmlformats.org/drawingml/2006/main">
            <a:r>
              <a:t/>
            </a:r>
          </a:p>
          <a:p xmlns:a="http://schemas.openxmlformats.org/drawingml/2006/main">
            <a:r>
              <a:t>\[</a:t>
            </a:r>
          </a:p>
          <a:p xmlns:a="http://schemas.openxmlformats.org/drawingml/2006/main">
            <a:r>
              <a:t>R(f)=\mathbb{E}_{(X,Y)\sim P}[\ell(f(X),Y)].</a:t>
            </a:r>
          </a:p>
          <a:p xmlns:a="http://schemas.openxmlformats.org/drawingml/2006/main">
            <a:r>
              <a:t>\]</a:t>
            </a:r>
          </a:p>
          <a:p xmlns:a="http://schemas.openxmlformats.org/drawingml/2006/main">
            <a:r>
              <a:t/>
            </a:r>
          </a:p>
          <a:p xmlns:a="http://schemas.openxmlformats.org/drawingml/2006/main">
            <a:r>
              <a:t>The generalization gap is $R(f)-\widehat R_n(f)$, though $R(f)$ is usually unknown. Held-out evaluation estimates aspects of it under assumptions about sampling, dependence, stationarity, and the relation between the held-out period and the intended future use.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capacity, optimization, regularization, data quantity, label noise, covariate shift, and repeated selection all affect generalization. More flexible hypotheses can represent useful nonlinear structure. They can also fit idiosyncrasies of the training sample or the pipeline.</a:t>
            </a:r>
          </a:p>
          <a:p xmlns:a="http://schemas.openxmlformats.org/drawingml/2006/main">
            <a:r>
              <a:t/>
            </a:r>
          </a:p>
          <a:p xmlns:a="http://schemas.openxmlformats.org/drawingml/2006/main">
            <a:r>
              <a:t>The bias-variance vocabulary is helpful but incomplete for time-ordered markets. A model may have acceptable statistical variance under one regime and fail when the measurement process changes. The dominant error may come from a source revision, a clock mismatch, or a new participant behavior rather than classical sampling variation.</a:t>
            </a:r>
          </a:p>
          <a:p xmlns:a="http://schemas.openxmlformats.org/drawingml/2006/main">
            <a:r>
              <a:t/>
            </a:r>
          </a:p>
          <a:p xmlns:a="http://schemas.openxmlformats.org/drawingml/2006/main">
            <a:r>
              <a:t>Doctoral evaluation therefore asks what the test period represents. It does not treat “unseen” as a magical property. A random row can be unseen while sharing nearly all raw evidence with a training row. A later month can be unseen while the researcher has indirectly tuned against it through repeated reporting.</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Train, validation, and test are different roles</a:t>
            </a:r>
          </a:p>
          <a:p xmlns:a="http://schemas.openxmlformats.org/drawingml/2006/main">
            <a:r>
              <a:t/>
            </a:r>
          </a:p>
          <a:p xmlns:a="http://schemas.openxmlformats.org/drawingml/2006/main">
            <a:r>
              <a:t>Training data fits parameters. Validation data selects features, hyperparameters, architecture, calibration method, stopping rules, and decision thresholds. Test data estimates the performance of the entire frozen selection procedure on an untouched interval.</a:t>
            </a:r>
          </a:p>
          <a:p xmlns:a="http://schemas.openxmlformats.org/drawingml/2006/main">
            <a:r>
              <a:t/>
            </a:r>
          </a:p>
          <a:p xmlns:a="http://schemas.openxmlformats.org/drawingml/2006/main">
            <a:r>
              <a:t>The final test is not a reservoir of hints. Once its result changes a design choice, it has become development evidence. The honest response is to label it accordingly and obtain a later untouched interval for confirmation.</a:t>
            </a:r>
          </a:p>
          <a:p xmlns:a="http://schemas.openxmlformats.org/drawingml/2006/main">
            <a:r>
              <a:t/>
            </a:r>
          </a:p>
          <a:p xmlns:a="http://schemas.openxmlformats.org/drawingml/2006/main">
            <a:r>
              <a:t>For temporal evidence, chronology is the default. Earlier intervals train. Later intervals validate. A final later interval remains closed until the pipeline is frozen. Walk-forward evaluation can estimate how a repeated training procedure behaves across successive windows, but each fold must still respect availability and overlap.</a:t>
            </a:r>
          </a:p>
          <a:p xmlns:a="http://schemas.openxmlformats.org/drawingml/2006/main">
            <a:r>
              <a:t/>
            </a:r>
          </a:p>
          <a:p xmlns:a="http://schemas.openxmlformats.org/drawingml/2006/main">
            <a:r>
              <a:t>Purging removes examples whose feature or label support crosses an evaluation boundary. Embargo adds a gap to reduce contamination from shared lookbacks, delayed availability, or other declared dependencies. The required duration follows from the contract. It is not copied from a paper as a ritual value.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&lt;a id="sq-ex-003"&gt;&lt;/a&gt;</a:t>
            </a:r>
          </a:p>
          <a:p xmlns:a="http://schemas.openxmlformats.org/drawingml/2006/main">
            <a:r>
              <a:t>### Illustrative worked example SQ-EX-003: deriving a purge and embargo</a:t>
            </a:r>
          </a:p>
          <a:p xmlns:a="http://schemas.openxmlformats.org/drawingml/2006/main">
            <a:r>
              <a:t/>
            </a:r>
          </a:p>
          <a:p xmlns:a="http://schemas.openxmlformats.org/drawingml/2006/main">
            <a:r>
              <a:t>Suppose an illustrative decision row uses a three-minute lookback and a label that resolves two minutes after the decision. Candidate training decisions occur at minutes $5,6,7,8,9$, and the nominal evaluation boundary is minute $10$. Each training label support ends at $t+2$, so the decisions at minutes $8$ and $9$ reach or cross the evaluation boundary and are purged.</a:t>
            </a:r>
          </a:p>
          <a:p xmlns:a="http://schemas.openxmlformats.org/drawingml/2006/main">
            <a:r>
              <a:t/>
            </a:r>
          </a:p>
          <a:p xmlns:a="http://schemas.openxmlformats.org/drawingml/2006/main">
            <a:r>
              <a:t>Now impose an illustrative three-minute embargo to keep evaluation lookbacks away from the boundary. Evaluation begins at minute $13$, not minute $10$. The ledger records the surviving training decisions $[5,6,7]$, purged decisions $[8,9]$, and first eligible evaluation decision $13$.</a:t>
            </a:r>
          </a:p>
          <a:p xmlns:a="http://schemas.openxmlformats.org/drawingml/2006/main">
            <a:r>
              <a:t/>
            </a:r>
          </a:p>
          <a:p xmlns:a="http://schemas.openxmlformats.org/drawingml/2006/main">
            <a:r>
              <a:t>These durations are illustrative, not recommended settings. A real gap must be derived from measured lookbacks, label horizons, feed delays, correction behavior, and the exact definition of overlap.</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The baseline is an instrument</a:t>
            </a:r>
          </a:p>
          <a:p xmlns:a="http://schemas.openxmlformats.org/drawingml/2006/main">
            <a:r>
              <a:t/>
            </a:r>
          </a:p>
          <a:p xmlns:a="http://schemas.openxmlformats.org/drawingml/2006/main">
            <a:r>
              <a:t>A complex model cannot establish that it learned useful information merely by scoring above chance. It must face controls that answer simpler explanations.</a:t>
            </a:r>
          </a:p>
          <a:p xmlns:a="http://schemas.openxmlformats.org/drawingml/2006/main">
            <a:r>
              <a:t/>
            </a:r>
          </a:p>
          <a:p xmlns:a="http://schemas.openxmlformats.org/drawingml/2006/main">
            <a:r>
              <a:t>A constant-probability baseline reports the training prevalence. A majority classifier turns prevalence into one class. A simple linear or tabular baseline tests whether explicit features already carry the available signal. A valid external reference, when it exists and is aligned to the same clock, tests incremental information relative to that reference.</a:t>
            </a:r>
          </a:p>
          <a:p xmlns:a="http://schemas.openxmlformats.org/drawingml/2006/main">
            <a:r>
              <a:t/>
            </a:r>
          </a:p>
          <a:p xmlns:a="http://schemas.openxmlformats.org/drawingml/2006/main">
            <a:r>
              <a:t>All candidates receive the same labels, opportunity set, eligibility gates, temporal splits, and evaluation assumptions. Otherwise, the comparison confounds model class with data access or favorable filtering.</a:t>
            </a:r>
          </a:p>
          <a:p xmlns:a="http://schemas.openxmlformats.org/drawingml/2006/main">
            <a:r>
              <a:t/>
            </a:r>
          </a:p>
          <a:p xmlns:a="http://schemas.openxmlformats.org/drawingml/2006/main">
            <a:r>
              <a:t>The model ladder orders increasingly demanding hypotheses, not increasingly impressive names. CatBoost must justify its flexibility beyond constant and transparent baselines. A sequence encoder must show what it retains beyond engineered rows. A Transformer must justify its latency and selection burden relative to the encoder and CatBoost.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Doctoral deepening: identification, dependence, and the unit of analysis</a:t>
            </a:r>
          </a:p>
          <a:p xmlns:a="http://schemas.openxmlformats.org/drawingml/2006/main">
            <a:r>
              <a:t/>
            </a:r>
          </a:p>
          <a:p xmlns:a="http://schemas.openxmlformats.org/drawingml/2006/main">
            <a:r>
              <a:t>An estimand is not identified merely because it has notation. Identification asks whether the observable evidence and assumptions determine the quantity of interest.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If the intended probability conditions on information available to a live-like receiver, but the archive contains only source event time, the desired receive-time estimand may not be recoverable.</a:t>
            </a:r>
          </a:p>
          <a:p xmlns:a="http://schemas.openxmlformats.org/drawingml/2006/main">
            <a:r>
              <a:t/>
            </a:r>
          </a:p>
          <a:p xmlns:a="http://schemas.openxmlformats.org/drawingml/2006/main">
            <a:r>
              <a:t>Researchers should not answer that gap by assuming zero delay. They can narrow the estimand to one supported by the archive, obtain another capture source, or stop the affected claim.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Limited observability necessarily limits inference.</a:t>
            </a:r>
          </a:p>
          <a:p xmlns:a="http://schemas.openxmlformats.org/drawingml/2006/main">
            <a:r>
              <a:t/>
            </a:r>
          </a:p>
          <a:p xmlns:a="http://schemas.openxmlformats.org/drawingml/2006/main">
            <a:r>
              <a:t>Selection begins before model fitting. Examples enter the dataset only when sources are available, labels resolve, schemas validate, and feature windows pass gates. The evaluated population is therefore the population of eligible cutoffs under those policies, not every possible market instant.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Signal Quest is a research narrative, not a report of production performance. The architecture described here remains a design target, and identified model mechanisms are literature-derived. Every worked numerical trace is illustrative and appears in the companion JSON ledger. None claims historical BTC, Polymarket, or trading performance. This lecture has no verified historical corpus, model artifact, cost-aware replay, or profitability result as its source of truth.</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If eligibility is related to volatility, liquidity, or source stress, complete-case evaluation can be systematically easier than the intended environment. Report rejection rates and reasons by time and declared context. Do not treat missingness as a clerical count.</a:t>
            </a:r>
          </a:p>
          <a:p xmlns:a="http://schemas.openxmlformats.org/drawingml/2006/main">
            <a:r>
              <a:t/>
            </a:r>
          </a:p>
          <a:p xmlns:a="http://schemas.openxmlformats.org/drawingml/2006/main">
            <a:r>
              <a:t>Missingness mechanisms offer a useful vocabulary.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Data may be missing for reasons unrelated to observed or unobserved values, related to observed context, or related to the missing value itself. Those classical categories are assumptions, not diagnoses. In an event system, outages and delayed messages can be state-dependent in ways that make naive imputation especially optimistic.</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
            </a:r>
          </a:p>
          <a:p xmlns:a="http://schemas.openxmlformats.org/drawingml/2006/main">
            <a:r>
              <a:t>Researchers must also defend the observational unit. One row per cutoff does not imply independent observations. Adjacent rows can share nearly the same lookback, label interval, contract, and source incident. Their effective information content can be far smaller than the row count suggests.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Cluster structure can arise by contract, day, venue state, capture session, or overlapping event window. Uncertainty estimates and resampling should reflect plausible clusters. An independent-row confidence interval can be falsely narrow when the true variation occurs at the cluster level.</a:t>
            </a:r>
          </a:p>
          <a:p xmlns:a="http://schemas.openxmlformats.org/drawingml/2006/main">
            <a:r>
              <a:t/>
            </a:r>
          </a:p>
          <a:p xmlns:a="http://schemas.openxmlformats.org/drawingml/2006/main">
            <a:r>
              <a:t>Stationarity is rarely a binary property. The joint distribution can change in covariates, labels, calibration, or conditional relationships.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 model can face covariate shift when $P(X)$ changes, label shift when class prevalence changes under assumptions, or concept drift when $P(Y\mid X)$ changes.</a:t>
            </a:r>
          </a:p>
          <a:p xmlns:a="http://schemas.openxmlformats.org/drawingml/2006/main">
            <a:r>
              <a:t/>
            </a:r>
          </a:p>
          <a:p xmlns:a="http://schemas.openxmlformats.org/drawingml/2006/main">
            <a:r>
              <a:t>Those labels guide diagnosis, but real systems can exhibit several shifts at once. A schema change can alter measured $X$ even when the underlying market is unchanged.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 new settlement rule can alter $Y$, while a change in source latency can alter evidence eligibility.</a:t>
            </a:r>
          </a:p>
          <a:p xmlns:a="http://schemas.openxmlformats.org/drawingml/2006/main">
            <a:r>
              <a:t/>
            </a:r>
          </a:p>
          <a:p xmlns:a="http://schemas.openxmlformats.org/drawingml/2006/main">
            <a:r>
              <a:t>The causal question is different again. Supervised prediction can exploit a stable proxy without identifying a causal mechanism. That may be acceptable for a bounded forecasting estimand if the proxy remains available and stable. It is not acceptable to claim that intervening on the proxy would change settlement.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causal diagram can help reveal leakage. Place source events, receive times, feature recipes, model score, policy, hypothetical fill, and settlement as nodes. Draw temporal and data dependencies. A path from settlement or later book state into an earlier feature is forbidden. A path through full-period normalization can be less visible but equally invalid.</a:t>
            </a:r>
          </a:p>
          <a:p xmlns:a="http://schemas.openxmlformats.org/drawingml/2006/main">
            <a:r>
              <a:t/>
            </a:r>
          </a:p>
          <a:p xmlns:a="http://schemas.openxmlformats.org/drawingml/2006/main">
            <a:r>
              <a:t>Measurement error deserves the same attention as model error. Timestamps can be rounded. Sequence numbers can reset. Quantities can use different units. Source clocks can drift. A learned model may exploit the error pattern, especially if the error correlates with the label period.</a:t>
            </a:r>
          </a:p>
          <a:p xmlns:a="http://schemas.openxmlformats.org/drawingml/2006/main">
            <a:r>
              <a:t/>
            </a:r>
          </a:p>
          <a:p xmlns:a="http://schemas.openxmlformats.org/drawingml/2006/main">
            <a:r>
              <a:t>Validation rules transform measurement error into selection. Rejecting every ambiguous record can improve internal cleanliness while narrowing external relevance. Retaining ambiguous records with indicators can expose the model to uncertain evidence. Sensitivity across defensible rules is often more informative than pretending one cleaning choice is unquestionably correct.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Label noise can be random, class-dependent, or temporally structured. A later corrected settlement record may improve the post-hoc truth label while being unavailable to the earlier system. The dataset may legitimately use corrected truth for evaluation while preserving original availability for features, provided the distinction and correction policy are explicit.</a:t>
            </a:r>
          </a:p>
          <a:p xmlns:a="http://schemas.openxmlformats.org/drawingml/2006/main">
            <a:r>
              <a:t/>
            </a:r>
          </a:p>
          <a:p xmlns:a="http://schemas.openxmlformats.org/drawingml/2006/main">
            <a:r>
              <a:t>ERM assumes that minimizing average sample loss is an appropriate proxy for the target risk. Under dependence and nonstationarity, equal weighting of rows can overrepresent densely sampled periods. Weighting by contract, time block, or opportunity can better match the estimand, but the weighting rule becomes part of the study.</a:t>
            </a:r>
          </a:p>
          <a:p xmlns:a="http://schemas.openxmlformats.org/drawingml/2006/main">
            <a:r>
              <a:t/>
            </a:r>
          </a:p>
          <a:p xmlns:a="http://schemas.openxmlformats.org/drawingml/2006/main">
            <a:r>
              <a:t>Regularization cannot repair an invalid sample. It can constrain the fitted function within the evidence supplied. It cannot remove a leaked feature whose predictive strength is precisely why the optimizer favors it.</a:t>
            </a:r>
          </a:p>
          <a:p xmlns:a="http://schemas.openxmlformats.org/drawingml/2006/main">
            <a:r>
              <a:t/>
            </a:r>
          </a:p>
          <a:p xmlns:a="http://schemas.openxmlformats.org/drawingml/2006/main">
            <a:r>
              <a:t>Generalization bounds in statistical learning theory illuminate capacity and sample relationships under stated assumptions. They do not grant immunity from temporal dependence, adaptive analysis, or distribution shift. A formal bound is only as relevant as the sampling model it assumes.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Adaptive analysis deserves special attention because researchers learn from validation results. They revise features, seeds, architectures, and narratives. In effect, the human-model team optimizes over the validation set.</a:t>
            </a:r>
          </a:p>
          <a:p xmlns:a="http://schemas.openxmlformats.org/drawingml/2006/main">
            <a:r>
              <a:t/>
            </a:r>
          </a:p>
          <a:p xmlns:a="http://schemas.openxmlformats.org/drawingml/2006/main">
            <a:r>
              <a:t>An experiment card slows that optimization by predeclaring primary questions, model ladder, split, tuning budget, and stopping rule. It does not eliminate judgment. It makes judgment auditable.</a:t>
            </a:r>
          </a:p>
          <a:p xmlns:a="http://schemas.openxmlformats.org/drawingml/2006/main">
            <a:r>
              <a:t/>
            </a:r>
          </a:p>
          <a:p xmlns:a="http://schemas.openxmlformats.org/drawingml/2006/main">
            <a:r>
              <a:t>Negative results belong in the evidence record. A feature that fails under temporal validation constrains future hypotheses. A model that cannot beat a constant baseline prevents an expensive representation project from borrowing credibility from complexity.</a:t>
            </a:r>
          </a:p>
          <a:p xmlns:a="http://schemas.openxmlformats.org/drawingml/2006/main">
            <a:r>
              <a:t/>
            </a:r>
          </a:p>
          <a:p xmlns:a="http://schemas.openxmlformats.org/drawingml/2006/main">
            <a:r>
              <a:t>The analysis can now move from measurement to decision. Rhea has defined each row, the label resolution, the declared training loss, and the need for a temporally honest test. Orbit can produce scores, but it still lacks authority to act.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Movement II — Decision: Turn Scores into Accountable Choices</a:t>
            </a:r>
          </a:p>
          <a:p xmlns:a="http://schemas.openxmlformats.org/drawingml/2006/main">
            <a:r>
              <a:t/>
            </a:r>
          </a:p>
          <a:p xmlns:a="http://schemas.openxmlformats.org/drawingml/2006/main">
            <a:r>
              <a:t>## Begin with the confusion matrix</a:t>
            </a:r>
          </a:p>
          <a:p xmlns:a="http://schemas.openxmlformats.org/drawingml/2006/main">
            <a:r>
              <a:t/>
            </a:r>
          </a:p>
          <a:p xmlns:a="http://schemas.openxmlformats.org/drawingml/2006/main">
            <a:r>
              <a:t>A binary classifier at a declared threshold produces four counts. A true positive pairs a positive prediction with a positive label; a false positive pairs it with a negative label. A true negative pairs a negative prediction with a negative label; a false negative pairs it with a positive label.</a:t>
            </a:r>
          </a:p>
          <a:p xmlns:a="http://schemas.openxmlformats.org/drawingml/2006/main">
            <a:r>
              <a:t/>
            </a:r>
          </a:p>
          <a:p xmlns:a="http://schemas.openxmlformats.org/drawingml/2006/main">
            <a:r>
              <a:t>The confusion matrix is not merely a preliminary table. It exposes the denominators that summary metrics hide. It also makes the positive-class convention explicit. If “Up” is positive in one report and “Down” is positive in another, precision and recall cannot be compared without relabeling.</a:t>
            </a:r>
          </a:p>
          <a:p xmlns:a="http://schemas.openxmlformats.org/drawingml/2006/main">
            <a:r>
              <a:t/>
            </a:r>
          </a:p>
          <a:p xmlns:a="http://schemas.openxmlformats.org/drawingml/2006/main">
            <a:r>
              <a:t>Let the counts be $TP,FP,TN,FN$, and let $N=TP+FP+TN+FN$. Accuracy is</a:t>
            </a:r>
          </a:p>
          <a:p xmlns:a="http://schemas.openxmlformats.org/drawingml/2006/main">
            <a:r>
              <a:t/>
            </a:r>
          </a:p>
          <a:p xmlns:a="http://schemas.openxmlformats.org/drawingml/2006/main">
            <a:r>
              <a:t>\[</a:t>
            </a:r>
          </a:p>
          <a:p xmlns:a="http://schemas.openxmlformats.org/drawingml/2006/main">
            <a:r>
              <a:t>\operatorname{accuracy}=\frac{TP+TN}{N}.</a:t>
            </a:r>
          </a:p>
          <a:p xmlns:a="http://schemas.openxmlformats.org/drawingml/2006/main">
            <a:r>
              <a:t>\]</a:t>
            </a:r>
          </a:p>
          <a:p xmlns:a="http://schemas.openxmlformats.org/drawingml/2006/main">
            <a:r>
              <a:t/>
            </a:r>
          </a:p>
          <a:p xmlns:a="http://schemas.openxmlformats.org/drawingml/2006/main">
            <a:r>
              <a:t>Accuracy asks what fraction of hard classifications were correct. It weights each row equally and can be appropriate when classes and error costs are balanced. Under class imbalance, it may reward a classifier that never detects the class of interest.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Rhea, the research lead, works with Orbit, the learning system. She asks Orbit for accountability rather than confidence.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Precision, also called positive predictive value, is</a:t>
            </a:r>
          </a:p>
          <a:p xmlns:a="http://schemas.openxmlformats.org/drawingml/2006/main">
            <a:r>
              <a:t/>
            </a:r>
          </a:p>
          <a:p xmlns:a="http://schemas.openxmlformats.org/drawingml/2006/main">
            <a:r>
              <a:t>\[</a:t>
            </a:r>
          </a:p>
          <a:p xmlns:a="http://schemas.openxmlformats.org/drawingml/2006/main">
            <a:r>
              <a:t>\operatorname{precision}=\frac{TP}{TP+FP}.</a:t>
            </a:r>
          </a:p>
          <a:p xmlns:a="http://schemas.openxmlformats.org/drawingml/2006/main">
            <a:r>
              <a:t>\]</a:t>
            </a:r>
          </a:p>
          <a:p xmlns:a="http://schemas.openxmlformats.org/drawingml/2006/main">
            <a:r>
              <a:t/>
            </a:r>
          </a:p>
          <a:p xmlns:a="http://schemas.openxmlformats.org/drawingml/2006/main">
            <a:r>
              <a:t>Precision conditions on positive predictions. It asks how often the procedure is correct when it emits the positive class in the evaluated sample. Because precision is sensitive to prevalence, a changing base rate can change precision while sensitivity and specificity remain fixed.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
            </a:r>
          </a:p>
          <a:p xmlns:a="http://schemas.openxmlformats.org/drawingml/2006/main">
            <a:r>
              <a:t>Recall, also called sensitivity or true-positive rate, is</a:t>
            </a:r>
          </a:p>
          <a:p xmlns:a="http://schemas.openxmlformats.org/drawingml/2006/main">
            <a:r>
              <a:t/>
            </a:r>
          </a:p>
          <a:p xmlns:a="http://schemas.openxmlformats.org/drawingml/2006/main">
            <a:r>
              <a:t>\[</a:t>
            </a:r>
          </a:p>
          <a:p xmlns:a="http://schemas.openxmlformats.org/drawingml/2006/main">
            <a:r>
              <a:t>\operatorname{recall}=\operatorname{TPR}=\frac{TP}{TP+FN}.</a:t>
            </a:r>
          </a:p>
          <a:p xmlns:a="http://schemas.openxmlformats.org/drawingml/2006/main">
            <a:r>
              <a:t>\]</a:t>
            </a:r>
          </a:p>
          <a:p xmlns:a="http://schemas.openxmlformats.org/drawingml/2006/main">
            <a:r>
              <a:t/>
            </a:r>
          </a:p>
          <a:p xmlns:a="http://schemas.openxmlformats.org/drawingml/2006/main">
            <a:r>
              <a:t>Recall conditions on actual positives. It asks how many positive cases were detected. Raising recall commonly admits more false positives, although the exact tradeoff depends on the score distribution.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
            </a:r>
          </a:p>
          <a:p xmlns:a="http://schemas.openxmlformats.org/drawingml/2006/main">
            <a:r>
              <a:t>Specificity, or true-negative rate, is</a:t>
            </a:r>
          </a:p>
          <a:p xmlns:a="http://schemas.openxmlformats.org/drawingml/2006/main">
            <a:r>
              <a:t/>
            </a:r>
          </a:p>
          <a:p xmlns:a="http://schemas.openxmlformats.org/drawingml/2006/main">
            <a:r>
              <a:t>\[</a:t>
            </a:r>
          </a:p>
          <a:p xmlns:a="http://schemas.openxmlformats.org/drawingml/2006/main">
            <a:r>
              <a:t>\operatorname{specificity}=\operatorname{TNR}=\frac{TN}{TN+FP}.</a:t>
            </a:r>
          </a:p>
          <a:p xmlns:a="http://schemas.openxmlformats.org/drawingml/2006/main">
            <a:r>
              <a:t>\]</a:t>
            </a:r>
          </a:p>
          <a:p xmlns:a="http://schemas.openxmlformats.org/drawingml/2006/main">
            <a:r>
              <a:t/>
            </a:r>
          </a:p>
          <a:p xmlns:a="http://schemas.openxmlformats.org/drawingml/2006/main">
            <a:r>
              <a:t>Specificity asks how many negative cases were rejected. Its complement is the false-positive rate, $FPR=FP/(FP+TN)$. A high-specificity system may still create many false positives when deployed across a large negative population.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$F_1$ score is the harmonic mean of precision and recall:</a:t>
            </a:r>
          </a:p>
          <a:p xmlns:a="http://schemas.openxmlformats.org/drawingml/2006/main">
            <a:r>
              <a:t/>
            </a:r>
          </a:p>
          <a:p xmlns:a="http://schemas.openxmlformats.org/drawingml/2006/main">
            <a:r>
              <a:t>\[</a:t>
            </a:r>
          </a:p>
          <a:p xmlns:a="http://schemas.openxmlformats.org/drawingml/2006/main">
            <a:r>
              <a:t>F_1=2\frac{\operatorname{precision}\cdot\operatorname{recall}}</a:t>
            </a:r>
          </a:p>
          <a:p xmlns:a="http://schemas.openxmlformats.org/drawingml/2006/main">
            <a:r>
              <a:t>{\operatorname{precision}+\operatorname{recall}}</a:t>
            </a:r>
          </a:p>
          <a:p xmlns:a="http://schemas.openxmlformats.org/drawingml/2006/main">
            <a:r>
              <a:t>=\frac{2TP}{2TP+FP+FN}.</a:t>
            </a:r>
          </a:p>
          <a:p xmlns:a="http://schemas.openxmlformats.org/drawingml/2006/main">
            <a:r>
              <a:t>\]</a:t>
            </a:r>
          </a:p>
          <a:p xmlns:a="http://schemas.openxmlformats.org/drawingml/2006/main">
            <a:r>
              <a:t/>
            </a:r>
          </a:p>
          <a:p xmlns:a="http://schemas.openxmlformats.org/drawingml/2006/main">
            <a:r>
              <a:t>The harmonic mean is pulled down by the smaller component. $F_1$ does not include true negatives. It is useful when positive detection is central and a single precision-recall summary is needed, but it does not encode a universal cost function.</a:t>
            </a:r>
          </a:p>
          <a:p xmlns:a="http://schemas.openxmlformats.org/drawingml/2006/main">
            <a:r>
              <a:t/>
            </a:r>
          </a:p>
          <a:p xmlns:a="http://schemas.openxmlformats.org/drawingml/2006/main">
            <a:r>
              <a:t>The Matthews correlation coefficient uses all four cells:</a:t>
            </a:r>
          </a:p>
          <a:p xmlns:a="http://schemas.openxmlformats.org/drawingml/2006/main">
            <a:r>
              <a:t/>
            </a:r>
          </a:p>
          <a:p xmlns:a="http://schemas.openxmlformats.org/drawingml/2006/main">
            <a:r>
              <a:t>\[</a:t>
            </a:r>
          </a:p>
          <a:p xmlns:a="http://schemas.openxmlformats.org/drawingml/2006/main">
            <a:r>
              <a:t>MCC=\frac{TP\cdot TN-FP\cdot FN}</a:t>
            </a:r>
          </a:p>
          <a:p xmlns:a="http://schemas.openxmlformats.org/drawingml/2006/main">
            <a:r>
              <a:t>{\sqrt{(TP+FP)(TP+FN)(TN+FP)(TN+FN)}}.</a:t>
            </a:r>
          </a:p>
          <a:p xmlns:a="http://schemas.openxmlformats.org/drawingml/2006/main">
            <a:r>
              <a:t>\]</a:t>
            </a:r>
          </a:p>
          <a:p xmlns:a="http://schemas.openxmlformats.org/drawingml/2006/main">
            <a:r>
              <a:t/>
            </a:r>
          </a:p>
          <a:p xmlns:a="http://schemas.openxmlformats.org/drawingml/2006/main">
            <a:r>
              <a:t>For binary labels, MCC can be read as a correlation between observed and predicted class indicators. It is often more informative than accuracy on imbalanced data. It is undefined when its denominator is zero unless an implementation declares a convention, so reports must name library behavior for degenerate cases.</a:t>
            </a:r>
          </a:p>
          <a:p xmlns:a="http://schemas.openxmlformats.org/drawingml/2006/main">
            <a:r>
              <a:t/>
            </a:r>
          </a:p>
          <a:p xmlns:a="http://schemas.openxmlformats.org/drawingml/2006/main">
            <a:r>
              <a:t>No metric is “the balanced one” in every sense. Balanced accuracy averages sensitivity and specificity. MCC summarizes all four cells. $F_1$ centers the positive class. The correct choice follows the scientific and decision question.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&lt;a id="sq-ex-004"&gt;&lt;/a&gt;</a:t>
            </a:r>
          </a:p>
          <a:p xmlns:a="http://schemas.openxmlformats.org/drawingml/2006/main">
            <a:r>
              <a:t>### Illustrative worked example SQ-EX-004: one matrix, seven readings</a:t>
            </a:r>
          </a:p>
          <a:p xmlns:a="http://schemas.openxmlformats.org/drawingml/2006/main">
            <a:r>
              <a:t/>
            </a:r>
          </a:p>
          <a:p xmlns:a="http://schemas.openxmlformats.org/drawingml/2006/main">
            <a:r>
              <a:t>Use the illustrative counts $TP=30$, $FP=10$, $TN=50$, and $FN=10$. The sample size is $100$. Accuracy is $0.80$. Precision and recall are both $0.75$. Specificity is $50/60$, approximately $0.8333333$. $F_1$ is $0.75$. The false-positive rate is approximately $0.1666667$. MCC is $1400/2400$, approximately $0.5833333$.</a:t>
            </a:r>
          </a:p>
          <a:p xmlns:a="http://schemas.openxmlformats.org/drawingml/2006/main">
            <a:r>
              <a:t/>
            </a:r>
          </a:p>
          <a:p xmlns:a="http://schemas.openxmlformats.org/drawingml/2006/main">
            <a:r>
              <a:t>This illustrative matrix shows how one classifier looks different under different questions. It cannot reveal whether researchers selected the threshold honestly, calibrated the probabilities, or established value for a downstream action.</a:t>
            </a:r>
          </a:p>
          <a:p xmlns:a="http://schemas.openxmlformats.org/drawingml/2006/main">
            <a:r>
              <a:t/>
            </a:r>
          </a:p>
          <a:p xmlns:a="http://schemas.openxmlformats.org/drawingml/2006/main">
            <a:r>
              <a:t>## A hard prediction is a thresholded score</a:t>
            </a:r>
          </a:p>
          <a:p xmlns:a="http://schemas.openxmlformats.org/drawingml/2006/main">
            <a:r>
              <a:t/>
            </a:r>
          </a:p>
          <a:p xmlns:a="http://schemas.openxmlformats.org/drawingml/2006/main">
            <a:r>
              <a:t>Many classifiers first produce a continuous score. A threshold $\tau$ converts a score $s_i$ into a class prediction:</a:t>
            </a:r>
          </a:p>
          <a:p xmlns:a="http://schemas.openxmlformats.org/drawingml/2006/main">
            <a:r>
              <a:t/>
            </a:r>
          </a:p>
          <a:p xmlns:a="http://schemas.openxmlformats.org/drawingml/2006/main">
            <a:r>
              <a:t>\[</a:t>
            </a:r>
          </a:p>
          <a:p xmlns:a="http://schemas.openxmlformats.org/drawingml/2006/main">
            <a:r>
              <a:t>\hat Y_i(\tau)=\mathbb{1}\{s_i\geq\tau\}.</a:t>
            </a:r>
          </a:p>
          <a:p xmlns:a="http://schemas.openxmlformats.org/drawingml/2006/main">
            <a:r>
              <a:t>\]</a:t>
            </a:r>
          </a:p>
          <a:p xmlns:a="http://schemas.openxmlformats.org/drawingml/2006/main">
            <a:r>
              <a:t/>
            </a:r>
          </a:p>
          <a:p xmlns:a="http://schemas.openxmlformats.org/drawingml/2006/main">
            <a:r>
              <a:t>Changing $\tau$ changes the confusion matrix. A threshold sweep sorts or traverses candidate score cutoffs, computes TPR, FPR, precision, recall, and other metrics at each point, and reveals the trade space hidden by one operating point.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Threshold selection belongs to validation. If the final test is used to choose $\tau$, its reported performance is selection-biased. The entire policy, including the threshold and abstention region, must be frozen before final evaluation.</a:t>
            </a:r>
          </a:p>
          <a:p xmlns:a="http://schemas.openxmlformats.org/drawingml/2006/main">
            <a:r>
              <a:t/>
            </a:r>
          </a:p>
          <a:p xmlns:a="http://schemas.openxmlformats.org/drawingml/2006/main">
            <a:r>
              <a:t>An ROC curve plots true-positive rate against false-positive rate across thresholds. Its diagonal represents random ranking in the population sense. ROC-AUC gives the probability that a randomly drawn positive outranks a randomly drawn negative, under a declared tie convention.</a:t>
            </a:r>
          </a:p>
          <a:p xmlns:a="http://schemas.openxmlformats.org/drawingml/2006/main">
            <a:r>
              <a:t/>
            </a:r>
          </a:p>
          <a:p xmlns:a="http://schemas.openxmlformats.org/drawingml/2006/main">
            <a:r>
              <a:t>That interpretation makes ROC-AUC a ranking statistic. It does not require calibrated probabilities. A strictly increasing transformation of the scores preserves ordering and therefore preserves ROC-AUC while changing their numeric scale and possibly destroying probability meaning.</a:t>
            </a:r>
          </a:p>
          <a:p xmlns:a="http://schemas.openxmlformats.org/drawingml/2006/main">
            <a:r>
              <a:t/>
            </a:r>
          </a:p>
          <a:p xmlns:a="http://schemas.openxmlformats.org/drawingml/2006/main">
            <a:r>
              <a:t>ROC plots can look reassuring under severe imbalance because false-positive rate divides by all negatives. A small false-positive rate can still produce many false alarms when negatives dominate. The operational count matters alongside the rate.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precision-recall curve plots precision against recall across thresholds. It centers the positive class and is often more revealing for rare events. Its baseline depends on positive prevalence, so scalar PR summaries from populations with different base rates are not directly comparable without context.</a:t>
            </a:r>
          </a:p>
          <a:p xmlns:a="http://schemas.openxmlformats.org/drawingml/2006/main">
            <a:r>
              <a:t/>
            </a:r>
          </a:p>
          <a:p xmlns:a="http://schemas.openxmlformats.org/drawingml/2006/main">
            <a:r>
              <a:t>“PR-AUC” is implementation-sensitive. Some tools report average precision, a stepwise weighted mean of precision over recall increments. Others numerically integrate an interpolated curve. A doctoral report names the definition and software version because the label is not self-defining.</a:t>
            </a:r>
          </a:p>
          <a:p xmlns:a="http://schemas.openxmlformats.org/drawingml/2006/main">
            <a:r>
              <a:t/>
            </a:r>
          </a:p>
          <a:p xmlns:a="http://schemas.openxmlformats.org/drawingml/2006/main">
            <a:r>
              <a:t>&lt;a id="sq-ex-005"&gt;&lt;/a&gt;</a:t>
            </a:r>
          </a:p>
          <a:p xmlns:a="http://schemas.openxmlformats.org/drawingml/2006/main">
            <a:r>
              <a:t>### Illustrative worked example SQ-EX-005: a threshold sweep and two AUCs</a:t>
            </a:r>
          </a:p>
          <a:p xmlns:a="http://schemas.openxmlformats.org/drawingml/2006/main">
            <a:r>
              <a:t/>
            </a:r>
          </a:p>
          <a:p xmlns:a="http://schemas.openxmlformats.org/drawingml/2006/main">
            <a:r>
              <a:t>Consider illustrative score-label pairs ordered by score: $(0.9,1),(0.8,0),(0.7,1),(0.4,0),(0.3,1),(0.1,0)$. At threshold $0.85$, only the first row is positive: $TP=1$, $FP=0$, $TN=3$, and $FN=2$. Precision is $1$, recall is $1/3$, $F_1=0.5$, and $FPR=0$.</a:t>
            </a:r>
          </a:p>
          <a:p xmlns:a="http://schemas.openxmlformats.org/drawingml/2006/main">
            <a:r>
              <a:t/>
            </a:r>
          </a:p>
          <a:p xmlns:a="http://schemas.openxmlformats.org/drawingml/2006/main">
            <a:r>
              <a:t>At threshold $0.65$, the first three rows are positive: $TP=2$, $FP=1$, $TN=2$, and $FN=1$. Precision, recall, and $F_1$ are each $2/3$; $FPR=1/3$. Accuracy is $2/3$ at both thresholds, even though the error tradeoff changes.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Across all positive-negative pairs, the positive score wins in $6$ of $9$ comparisons, so ROC-AUC is $2/3$. Using stepwise average precision, the positive ranks are first, third, and fifth, so average precision is $(1+2/3+3/5)/3$, approximately $0.7555556$.</a:t>
            </a:r>
          </a:p>
          <a:p xmlns:a="http://schemas.openxmlformats.org/drawingml/2006/main">
            <a:r>
              <a:t/>
            </a:r>
          </a:p>
          <a:p xmlns:a="http://schemas.openxmlformats.org/drawingml/2006/main">
            <a:r>
              <a:t>This illustrative trace shows why the curve, operating threshold, prevalence, and integration convention must be reported together.</a:t>
            </a:r>
          </a:p>
          <a:p xmlns:a="http://schemas.openxmlformats.org/drawingml/2006/main">
            <a:r>
              <a:t/>
            </a:r>
          </a:p>
          <a:p xmlns:a="http://schemas.openxmlformats.org/drawingml/2006/main">
            <a:r>
              <a:t>## AUC cannot select the decision alone</a:t>
            </a:r>
          </a:p>
          <a:p xmlns:a="http://schemas.openxmlformats.org/drawingml/2006/main">
            <a:r>
              <a:t/>
            </a:r>
          </a:p>
          <a:p xmlns:a="http://schemas.openxmlformats.org/drawingml/2006/main">
            <a:r>
              <a:t>AUC averages ranking behavior over thresholds that a policy may never use. Its mathematical construction, rather than the policy’s actual costs, determines the weighting. Two models with the same AUC can behave very differently within the narrow high-precision region relevant to an abstaining policy.</a:t>
            </a:r>
          </a:p>
          <a:p xmlns:a="http://schemas.openxmlformats.org/drawingml/2006/main">
            <a:r>
              <a:t/>
            </a:r>
          </a:p>
          <a:p xmlns:a="http://schemas.openxmlformats.org/drawingml/2006/main">
            <a:r>
              <a:t>AUC is also silent about calibration. Any strictly increasing transformation preserves score ordering and therefore preserves ROC-AUC. If the transformation pushes moderate scores toward apparent certainty, it can create dangerous overconfidence without changing pairwise rank.</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AUC does not repair selection bias, temporal leakage, or invalid labels. A beautiful curve from a contaminated split is still evidence for an impossible procedure. Nor does AUC establish economic value after fees, delay, fill uncertainty, or opportunity selection.</a:t>
            </a:r>
          </a:p>
          <a:p xmlns:a="http://schemas.openxmlformats.org/drawingml/2006/main">
            <a:r>
              <a:t/>
            </a:r>
          </a:p>
          <a:p xmlns:a="http://schemas.openxmlformats.org/drawingml/2006/main">
            <a:r>
              <a:t>Use AUC for ranking questions, not as a substitute for probability quality or decision utility.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
            </a:r>
          </a:p>
          <a:p xmlns:a="http://schemas.openxmlformats.org/drawingml/2006/main">
            <a:r>
              <a:t>## Calibration: when a score may speak probability</a:t>
            </a:r>
          </a:p>
          <a:p xmlns:a="http://schemas.openxmlformats.org/drawingml/2006/main">
            <a:r>
              <a:t/>
            </a:r>
          </a:p>
          <a:p xmlns:a="http://schemas.openxmlformats.org/drawingml/2006/main">
            <a:r>
              <a:t>Calibration asks whether predicted probabilities agree with observed frequencies under an evaluation protocol. For a perfectly calibrated model,</a:t>
            </a:r>
          </a:p>
          <a:p xmlns:a="http://schemas.openxmlformats.org/drawingml/2006/main">
            <a:r>
              <a:t/>
            </a:r>
          </a:p>
          <a:p xmlns:a="http://schemas.openxmlformats.org/drawingml/2006/main">
            <a:r>
              <a:t>\[</a:t>
            </a:r>
          </a:p>
          <a:p xmlns:a="http://schemas.openxmlformats.org/drawingml/2006/main">
            <a:r>
              <a:t>P(Y=1\mid \hat p=p)=p</a:t>
            </a:r>
          </a:p>
          <a:p xmlns:a="http://schemas.openxmlformats.org/drawingml/2006/main">
            <a:r>
              <a:t>\]</a:t>
            </a:r>
          </a:p>
          <a:p xmlns:a="http://schemas.openxmlformats.org/drawingml/2006/main">
            <a:r>
              <a:t/>
            </a:r>
          </a:p>
          <a:p xmlns:a="http://schemas.openxmlformats.org/drawingml/2006/main">
            <a:r>
              <a:t>in the population sense.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Orbit must identify what researchers observed and estimated,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Finite data never reveal this function continuously, so researchers use reliability diagrams, proper scores, calibration models, and uncertainty estimates.</a:t>
            </a:r>
          </a:p>
          <a:p xmlns:a="http://schemas.openxmlformats.org/drawingml/2006/main">
            <a:r>
              <a:t/>
            </a:r>
          </a:p>
          <a:p xmlns:a="http://schemas.openxmlformats.org/drawingml/2006/main">
            <a:r>
              <a:t>A reliability diagram partitions predictions into bins or uses a smoother. For each region, it compares mean predicted probability with observed event frequency. The calibration gap in bin $b$ can be written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a:r>
          </a:p>
          <a:p xmlns:a="http://schemas.openxmlformats.org/drawingml/2006/main">
            <a:r>
              <a:t>g_b=\frac{1}{|I_b|}\sum_{i\in I_b}\hat p_i-</a:t>
            </a:r>
          </a:p>
          <a:p xmlns:a="http://schemas.openxmlformats.org/drawingml/2006/main">
            <a:r>
              <a:t>\frac{1}{|I_b|}\sum_{i\in I_b}y_i.</a:t>
            </a:r>
          </a:p>
          <a:p xmlns:a="http://schemas.openxmlformats.org/drawingml/2006/main">
            <a:r>
              <a:t>\]</a:t>
            </a:r>
          </a:p>
          <a:p xmlns:a="http://schemas.openxmlformats.org/drawingml/2006/main">
            <a:r>
              <a:t/>
            </a:r>
          </a:p>
          <a:p xmlns:a="http://schemas.openxmlformats.org/drawingml/2006/main">
            <a:r>
              <a:t>A positive gap indicates overprediction in that bin under this sign convention. A negative gap indicates underprediction. The conclusion depends on sample size, binning, and dependence. Sparse bins can produce visually dramatic gaps with wide uncertainty.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
            </a:r>
          </a:p>
          <a:p xmlns:a="http://schemas.openxmlformats.org/drawingml/2006/main">
            <a:r>
              <a:t>Expected calibration error aggregates absolute bin gaps weighted by bin size. It is easy to communicate but not a proper scoring rule and can change with bin boundaries. It should accompany, not replace, the reliability plot and proper scores.</a:t>
            </a:r>
          </a:p>
          <a:p xmlns:a="http://schemas.openxmlformats.org/drawingml/2006/main">
            <a:r>
              <a:t/>
            </a:r>
          </a:p>
          <a:p xmlns:a="http://schemas.openxmlformats.org/drawingml/2006/main">
            <a:r>
              <a:t>The Brier score is</a:t>
            </a:r>
          </a:p>
          <a:p xmlns:a="http://schemas.openxmlformats.org/drawingml/2006/main">
            <a:r>
              <a:t/>
            </a:r>
          </a:p>
          <a:p xmlns:a="http://schemas.openxmlformats.org/drawingml/2006/main">
            <a:r>
              <a:t>\[</a:t>
            </a:r>
          </a:p>
          <a:p xmlns:a="http://schemas.openxmlformats.org/drawingml/2006/main">
            <a:r>
              <a:t>BS=\frac{1}{n}\sum_{i=1}^{n}(\hat p_i-y_i)^2.</a:t>
            </a:r>
          </a:p>
          <a:p xmlns:a="http://schemas.openxmlformats.org/drawingml/2006/main">
            <a:r>
              <a: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Lower values are better. The score measures squared probability error and, under standard formulations, decomposes into reliability, resolution, and uncertainty. A constant prevalence forecast can be calibrated yet unsharp. A useful forecast seeks calibration while assigning meaningfully different probabilities across cases.</a:t>
            </a:r>
          </a:p>
          <a:p xmlns:a="http://schemas.openxmlformats.org/drawingml/2006/main">
            <a:r>
              <a:t/>
            </a:r>
          </a:p>
          <a:p xmlns:a="http://schemas.openxmlformats.org/drawingml/2006/main">
            <a:r>
              <a:t>Mean log loss is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a:r>
          </a:p>
          <a:p xmlns:a="http://schemas.openxmlformats.org/drawingml/2006/main">
            <a:r>
              <a:t>LL=-\frac{1}{n}\sum_{i=1}^{n}</a:t>
            </a:r>
          </a:p>
          <a:p xmlns:a="http://schemas.openxmlformats.org/drawingml/2006/main">
            <a:r>
              <a:t>[y_i\log \hat p_i+(1-y_i)\log(1-\hat p_i)].</a:t>
            </a:r>
          </a:p>
          <a:p xmlns:a="http://schemas.openxmlformats.org/drawingml/2006/main">
            <a:r>
              <a:t>\]</a:t>
            </a:r>
          </a:p>
          <a:p xmlns:a="http://schemas.openxmlformats.org/drawingml/2006/main">
            <a:r>
              <a:t/>
            </a:r>
          </a:p>
          <a:p xmlns:a="http://schemas.openxmlformats.org/drawingml/2006/main">
            <a:r>
              <a:t>Lower is better. Because the logarithm diverges at confident wrong boundaries, implementations usually clip probabilities for numerical stability. That clipping rule must be reported because it changes finite computed values.</a:t>
            </a:r>
          </a:p>
          <a:p xmlns:a="http://schemas.openxmlformats.org/drawingml/2006/main">
            <a:r>
              <a:t/>
            </a:r>
          </a:p>
          <a:p xmlns:a="http://schemas.openxmlformats.org/drawingml/2006/main">
            <a:r>
              <a:t>Calibration can be improved after model fitting with methods such as logistic or Platt-style scaling, isotonic regression, or other calibrated mappings. The calibrator is learned. It therefore needs its own training or validation evidence and cannot be fitted on the final test.</a:t>
            </a:r>
          </a:p>
          <a:p xmlns:a="http://schemas.openxmlformats.org/drawingml/2006/main">
            <a:r>
              <a:t/>
            </a:r>
          </a:p>
          <a:p xmlns:a="http://schemas.openxmlformats.org/drawingml/2006/main">
            <a:r>
              <a:t>The clean procedure is nested in time. Fit the predictive model on permitted earlier data. Fit or select calibration on a later validation portion that remains within development. Freeze both. Evaluate the combined model-calibrator pipeline on a later untouched test.</a:t>
            </a:r>
          </a:p>
          <a:p xmlns:a="http://schemas.openxmlformats.org/drawingml/2006/main">
            <a:r>
              <a:t/>
            </a:r>
          </a:p>
          <a:p xmlns:a="http://schemas.openxmlformats.org/drawingml/2006/main">
            <a:r>
              <a:t>Calibration is conditional on the evaluated population. If the policy only acts on a selected high-score subset, global calibration can hide local error where decisions occur. Report calibration in the policy-relevant region, with uncertainty and sample count, while acknowledging selection.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&lt;a id="sq-ex-006"&gt;&lt;/a&gt;</a:t>
            </a:r>
          </a:p>
          <a:p xmlns:a="http://schemas.openxmlformats.org/drawingml/2006/main">
            <a:r>
              <a:t>### Illustrative worked example SQ-EX-006: reliability, Brier, and log loss</a:t>
            </a:r>
          </a:p>
          <a:p xmlns:a="http://schemas.openxmlformats.org/drawingml/2006/main">
            <a:r>
              <a:t/>
            </a:r>
          </a:p>
          <a:p xmlns:a="http://schemas.openxmlformats.org/drawingml/2006/main">
            <a:r>
              <a:t>Use illustrative predictions $[0.9,0.8,0.4,0.2]$ and labels $[1,0,1,0]$. The squared errors are $[0.01,0.64,0.36,0.04]$, so the Brier score is $1.05/4=0.2625$. The mean log loss is approximately $0.7135582$.</a:t>
            </a:r>
          </a:p>
          <a:p xmlns:a="http://schemas.openxmlformats.org/drawingml/2006/main">
            <a:r>
              <a:t/>
            </a:r>
          </a:p>
          <a:p xmlns:a="http://schemas.openxmlformats.org/drawingml/2006/main">
            <a:r>
              <a:t>Place the two high predictions in one illustrative reliability bin. Their mean forecast is $0.85$, while their observed positive frequency is $0.5$. Under the stated sign convention, the bin gap is $0.35$, indicating overprediction in that small bin.</a:t>
            </a:r>
          </a:p>
          <a:p xmlns:a="http://schemas.openxmlformats.org/drawingml/2006/main">
            <a:r>
              <a:t/>
            </a:r>
          </a:p>
          <a:p xmlns:a="http://schemas.openxmlformats.org/drawingml/2006/main">
            <a:r>
              <a:t>The deliberately tiny, illustrative example teaches arithmetic rather than supporting a calibration claim. Four dependent market examples would be far too few for a serious reliability conclusion.</a:t>
            </a:r>
          </a:p>
          <a:p xmlns:a="http://schemas.openxmlformats.org/drawingml/2006/main">
            <a:r>
              <a:t/>
            </a:r>
          </a:p>
          <a:p xmlns:a="http://schemas.openxmlformats.org/drawingml/2006/main">
            <a:r>
              <a:t>## Uncertainty around calibration</a:t>
            </a:r>
          </a:p>
          <a:p xmlns:a="http://schemas.openxmlformats.org/drawingml/2006/main">
            <a:r>
              <a:t/>
            </a:r>
          </a:p>
          <a:p xmlns:a="http://schemas.openxmlformats.org/drawingml/2006/main">
            <a:r>
              <a:t>Reliability estimates are themselves uncertain. A bin with few examples has a noisy observed frequency. Time dependence reduces effective sample size. Repeatedly choosing bins that make a plot look good creates another selection surface.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Bootstrap procedures can quantify uncertainty when their resampling scheme respects dependence. For temporal data, block or clustered resampling may be more defensible than independent row resampling. The resampling unit must match the dependence structure the study claims to preserve.</a:t>
            </a:r>
          </a:p>
          <a:p xmlns:a="http://schemas.openxmlformats.org/drawingml/2006/main">
            <a:r>
              <a:t/>
            </a:r>
          </a:p>
          <a:p xmlns:a="http://schemas.openxmlformats.org/drawingml/2006/main">
            <a:r>
              <a:t>Calibration can drift while ranking remains stable. A monotone score can continue to order examples well as the base rate changes. AUC and calibration monitoring therefore answer different questions.</a:t>
            </a:r>
          </a:p>
          <a:p xmlns:a="http://schemas.openxmlformats.org/drawingml/2006/main">
            <a:r>
              <a:t/>
            </a:r>
          </a:p>
          <a:p xmlns:a="http://schemas.openxmlformats.org/drawingml/2006/main">
            <a:r>
              <a:t>Recalibration is a model change. It receives a version, a fit period, a validation result, and an expiration or review policy. It does not receive permission to look at the locked final test.</a:t>
            </a:r>
          </a:p>
          <a:p xmlns:a="http://schemas.openxmlformats.org/drawingml/2006/main">
            <a:r>
              <a:t/>
            </a:r>
          </a:p>
          <a:p xmlns:a="http://schemas.openxmlformats.org/drawingml/2006/main">
            <a:r>
              <a:t>## Expected value is a policy calculation</a:t>
            </a:r>
          </a:p>
          <a:p xmlns:a="http://schemas.openxmlformats.org/drawingml/2006/main">
            <a:r>
              <a:t/>
            </a:r>
          </a:p>
          <a:p xmlns:a="http://schemas.openxmlformats.org/drawingml/2006/main">
            <a:r>
              <a:t>A calibrated estimate does not directly determine an action. A decision policy compares modeled outcomes with executable alternatives, uncertainty, costs, constraints, and authority.</a:t>
            </a:r>
          </a:p>
          <a:p xmlns:a="http://schemas.openxmlformats.org/drawingml/2006/main">
            <a:r>
              <a:t/>
            </a:r>
          </a:p>
          <a:p xmlns:a="http://schemas.openxmlformats.org/drawingml/2006/main">
            <a:r>
              <a:t>For an illustrative binary contract that pays one unit on a positive settlement and zero otherwise, buying at executable price $q$ with total per-unit costs $c$ has an illustrative expected net value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a:r>
          </a:p>
          <a:p xmlns:a="http://schemas.openxmlformats.org/drawingml/2006/main">
            <a:r>
              <a:t>EV=p(1-q-c)+(1-p)(-q-c)=p-q-c.</a:t>
            </a:r>
          </a:p>
          <a:p xmlns:a="http://schemas.openxmlformats.org/drawingml/2006/main">
            <a:r>
              <a:t>\]</a:t>
            </a:r>
          </a:p>
          <a:p xmlns:a="http://schemas.openxmlformats.org/drawingml/2006/main">
            <a:r>
              <a:t/>
            </a:r>
          </a:p>
          <a:p xmlns:a="http://schemas.openxmlformats.org/drawingml/2006/main">
            <a:r>
              <a:t>The simplified algebra exposes its assumptions. Real mechanics can differ: fees may depend on venue rules, fills may be partial, and settlement may be unavailable. Capital and correlated exposure can further constrain the opportunity. This textbook formula does not constitute a fill model.</a:t>
            </a:r>
          </a:p>
          <a:p xmlns:a="http://schemas.openxmlformats.org/drawingml/2006/main">
            <a:r>
              <a:t/>
            </a:r>
          </a:p>
          <a:p xmlns:a="http://schemas.openxmlformats.org/drawingml/2006/main">
            <a:r>
              <a:t>The point estimate $p$ should not automatically drive the gate.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 conservative research policy can use a lower confidence bound $p_L$, or another predeclared uncertainty adjustment, and an adverse cost allowance $c_U$. Its conservative edge is</a:t>
            </a:r>
          </a:p>
          <a:p xmlns:a="http://schemas.openxmlformats.org/drawingml/2006/main">
            <a:r>
              <a:t/>
            </a:r>
          </a:p>
          <a:p xmlns:a="http://schemas.openxmlformats.org/drawingml/2006/main">
            <a:r>
              <a:t>\[</a:t>
            </a:r>
          </a:p>
          <a:p xmlns:a="http://schemas.openxmlformats.org/drawingml/2006/main">
            <a:r>
              <a:t>e_c=p_L-q-c_U.</a:t>
            </a:r>
          </a:p>
          <a:p xmlns:a="http://schemas.openxmlformats.org/drawingml/2006/main">
            <a:r>
              <a:t>\]</a:t>
            </a:r>
          </a:p>
          <a:p xmlns:a="http://schemas.openxmlformats.org/drawingml/2006/main">
            <a:r>
              <a:t/>
            </a:r>
          </a:p>
          <a:p xmlns:a="http://schemas.openxmlformats.org/drawingml/2006/main">
            <a:r>
              <a:t>A trigger can require $e_c\geq m$, where $m$ is a predeclared margin. The trigger is evaluated only after data validity, artifact compatibility, calibration validity, liquidity, and research-risk predicates pass.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full eligibility expression is a conjunction:</a:t>
            </a:r>
          </a:p>
          <a:p xmlns:a="http://schemas.openxmlformats.org/drawingml/2006/main">
            <a:r>
              <a:t/>
            </a:r>
          </a:p>
          <a:p xmlns:a="http://schemas.openxmlformats.org/drawingml/2006/main">
            <a:r>
              <a:t>\[</a:t>
            </a:r>
          </a:p>
          <a:p xmlns:a="http://schemas.openxmlformats.org/drawingml/2006/main">
            <a:r>
              <a:t>eligible_t=data\_valid_t\land model\_valid_t\land calibration\_valid_t</a:t>
            </a:r>
          </a:p>
          <a:p xmlns:a="http://schemas.openxmlformats.org/drawingml/2006/main">
            <a:r>
              <a:t>\land replay\_inputs\_valid_t\land risk\_ok_t\land(e_c\geq m).</a:t>
            </a:r>
          </a:p>
          <a:p xmlns:a="http://schemas.openxmlformats.org/drawingml/2006/main">
            <a:r>
              <a:t>\]</a:t>
            </a:r>
          </a:p>
          <a:p xmlns:a="http://schemas.openxmlformats.org/drawingml/2006/main">
            <a:r>
              <a:t/>
            </a:r>
          </a:p>
          <a:p xmlns:a="http://schemas.openxmlformats.org/drawingml/2006/main">
            <a:r>
              <a:t>Conjunction matters. A strong score cannot compensate for stale data. A large apparent edge cannot override an artifact hash mismatch. The policy is fail closed: an unknown required predicate is not silently coerced to true.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which implementation produced the estimate, which policy evaluated it, and why the system sometimes abstained.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&lt;a id="sq-ex-007"&gt;&lt;/a&gt;</a:t>
            </a:r>
          </a:p>
          <a:p xmlns:a="http://schemas.openxmlformats.org/drawingml/2006/main">
            <a:r>
              <a:t>### Illustrative worked example SQ-EX-007: edge, trigger, and abstention</a:t>
            </a:r>
          </a:p>
          <a:p xmlns:a="http://schemas.openxmlformats.org/drawingml/2006/main">
            <a:r>
              <a:t/>
            </a:r>
          </a:p>
          <a:p xmlns:a="http://schemas.openxmlformats.org/drawingml/2006/main">
            <a:r>
              <a:t>Take an illustrative lower probability bound $p_L=0.62$, executable ask $q=0.55$, fee allowance $0.02$, slippage allowance $0.01$, and latency allowance $0.015$. Total cost allowance is $0.045$. Conservative edge is $0.62-0.55-0.045=0.025$. With a predeclared margin of $0.01$, the numerical edge gate passes.</a:t>
            </a:r>
          </a:p>
          <a:p xmlns:a="http://schemas.openxmlformats.org/drawingml/2006/main">
            <a:r>
              <a:t/>
            </a:r>
          </a:p>
          <a:p xmlns:a="http://schemas.openxmlformats.org/drawingml/2006/main">
            <a:r>
              <a:t>The equivalent payoff expansion gives win-state net $0.405$, loss-state net $-0.595$, and expected value $0.025$. If only the lower probability bound changes to $0.59$, conservative edge becomes $-0.005$, so the policy abstains.</a:t>
            </a:r>
          </a:p>
          <a:p xmlns:a="http://schemas.openxmlformats.org/drawingml/2006/main">
            <a:r>
              <a:t/>
            </a:r>
          </a:p>
          <a:p xmlns:a="http://schemas.openxmlformats.org/drawingml/2006/main">
            <a:r>
              <a:t>Every number is illustrative. Even a passing numerical gate creates no permission when data, artifact, calibration, liquidity, or risk predicates fail. At most, it authorizes a bounded paper-replay branch under the safety contract.</a:t>
            </a:r>
          </a:p>
          <a:p xmlns:a="http://schemas.openxmlformats.org/drawingml/2006/main">
            <a:r>
              <a:t/>
            </a:r>
          </a:p>
          <a:p xmlns:a="http://schemas.openxmlformats.org/drawingml/2006/main">
            <a:r>
              <a:t>## Abstention is a first-class output</a:t>
            </a:r>
          </a:p>
          <a:p xmlns:a="http://schemas.openxmlformats.org/drawingml/2006/main">
            <a:r>
              <a:t/>
            </a:r>
          </a:p>
          <a:p xmlns:a="http://schemas.openxmlformats.org/drawingml/2006/main">
            <a:r>
              <a:t>Ordinary classification exercises force every row into a class. Governed prediction can return a structured refusal. Abstention means that the available evidence does not satisfy the conditions for a bounded research action.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Reasons must remain distinct. Insufficient conservative edge differs from a stale source. Unavailable calibration differs from an exhausted risk budget. A model-recipe mismatch differs from a missing fill. A null value would erase those diagnostic and governance distinctions.</a:t>
            </a:r>
          </a:p>
          <a:p xmlns:a="http://schemas.openxmlformats.org/drawingml/2006/main">
            <a:r>
              <a:t/>
            </a:r>
          </a:p>
          <a:p xmlns:a="http://schemas.openxmlformats.org/drawingml/2006/main">
            <a:r>
              <a:t>Abstention changes evaluation. Coverage is the fraction of eligible opportunities on which the policy acts. Selective risk is error among acted cases. A policy can improve conditional accuracy by acting rarely, so every selective-performance claim must report coverage and the selection rule.</a:t>
            </a:r>
          </a:p>
          <a:p xmlns:a="http://schemas.openxmlformats.org/drawingml/2006/main">
            <a:r>
              <a:t/>
            </a:r>
          </a:p>
          <a:p xmlns:a="http://schemas.openxmlformats.org/drawingml/2006/main">
            <a:r>
              <a:t>Abstention has costs. A policy can miss genuine opportunities or, in another domain, encode disparate treatment when evidence quality differs systematically across groups. Researchers must study the rejection mechanism as part of the system rather than assume it is beneficial.</a:t>
            </a:r>
          </a:p>
          <a:p xmlns:a="http://schemas.openxmlformats.org/drawingml/2006/main">
            <a:r>
              <a:t/>
            </a:r>
          </a:p>
          <a:p xmlns:a="http://schemas.openxmlformats.org/drawingml/2006/main">
            <a:r>
              <a:t>For Signal Quest, abstention is the correct response to incomplete authority as well as incomplete evidence. The policy cannot translate a score into live execution because live execution is outside the system boundary. Even excellent historical evidence would not change that capability contract.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Decision curves are not permission curves</a:t>
            </a:r>
          </a:p>
          <a:p xmlns:a="http://schemas.openxmlformats.org/drawingml/2006/main">
            <a:r>
              <a:t/>
            </a:r>
          </a:p>
          <a:p xmlns:a="http://schemas.openxmlformats.org/drawingml/2006/main">
            <a:r>
              <a:t>Threshold sweeps can be extended to expected utility, cost curves, or decision-curve analysis. Such tools evaluate assumptions about costs and benefits across thresholds. They remain conditional on their utility model and population.</a:t>
            </a:r>
          </a:p>
          <a:p xmlns:a="http://schemas.openxmlformats.org/drawingml/2006/main">
            <a:r>
              <a:t/>
            </a:r>
          </a:p>
          <a:p xmlns:a="http://schemas.openxmlformats.org/drawingml/2006/main">
            <a:r>
              <a:t>The utility of a true positive in a paper replay is not necessarily constant. It can vary with price, available depth, time remaining, correlated exposure, and settlement mechanics. Therefore, a single classification threshold can approximate a richer policy rather than define a universal optimum.</a:t>
            </a:r>
          </a:p>
          <a:p xmlns:a="http://schemas.openxmlformats.org/drawingml/2006/main">
            <a:r>
              <a:t/>
            </a:r>
          </a:p>
          <a:p xmlns:a="http://schemas.openxmlformats.org/drawingml/2006/main">
            <a:r>
              <a:t>Optimize forecast quality before tuning an action policy. If model training, calibration, and threshold selection all chase the same noisy net-result statistic, the research process can overfit a fragile execution model. A disciplined sequence freezes the forecast procedure, then selects a bounded policy on validation evidence, then tests the combined procedure once.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Report sensitivity. Increase adverse cost assumptions. Add latency. Reduce accessible depth. Alter the uncertainty haircut within predeclared ranges. If a small plausible change reverses the conclusion, the result is fragile even when the selected point looks favorable.</a:t>
            </a:r>
          </a:p>
          <a:p xmlns:a="http://schemas.openxmlformats.org/drawingml/2006/main">
            <a:r>
              <a:t/>
            </a:r>
          </a:p>
          <a:p xmlns:a="http://schemas.openxmlformats.org/drawingml/2006/main">
            <a:r>
              <a:t>## Doctoral deepening: uncertainty, multiplicity, and decision estimands</a:t>
            </a:r>
          </a:p>
          <a:p xmlns:a="http://schemas.openxmlformats.org/drawingml/2006/main">
            <a:r>
              <a:t/>
            </a:r>
          </a:p>
          <a:p xmlns:a="http://schemas.openxmlformats.org/drawingml/2006/main">
            <a:r>
              <a:t>A point metric is a statistic. Its uncertainty depends on sample size, prevalence, dependence, threshold selection, and the evaluation design. Reporting more decimal places does not create more information.</a:t>
            </a:r>
          </a:p>
          <a:p xmlns:a="http://schemas.openxmlformats.org/drawingml/2006/main">
            <a:r>
              <a:t/>
            </a:r>
          </a:p>
          <a:p xmlns:a="http://schemas.openxmlformats.org/drawingml/2006/main">
            <a:r>
              <a:t>For confusion-matrix metrics, sampling variability can be substantial when one class is rare. Precision can change dramatically with a few false positives. Recall can change dramatically with a few missed positives. MCC can be unstable near degenerate marginals.</a:t>
            </a:r>
          </a:p>
          <a:p xmlns:a="http://schemas.openxmlformats.org/drawingml/2006/main">
            <a:r>
              <a:t/>
            </a:r>
          </a:p>
          <a:p xmlns:a="http://schemas.openxmlformats.org/drawingml/2006/main">
            <a:r>
              <a:t>Confidence intervals can be formed with analytic approximations, bootstrap procedures, or Bayesian models. Each imports assumptions. Independent bootstrap resampling is questionable for overlapping temporal rows. Block resampling requires a defensible block scale. Cluster resampling requires a meaningful cluster identity.</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interval should address the procedure, not only the fixed predictions, when model fitting and threshold selection are part of repeated deployment. A conditional interval around one frozen test vector is narrower in scope than uncertainty over retraining and selection.</a:t>
            </a:r>
          </a:p>
          <a:p xmlns:a="http://schemas.openxmlformats.org/drawingml/2006/main">
            <a:r>
              <a:t/>
            </a:r>
          </a:p>
          <a:p xmlns:a="http://schemas.openxmlformats.org/drawingml/2006/main">
            <a:r>
              <a:t>Comparing two models on the same examples benefits from paired analysis.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The relevant quantity is the distribution of per-example or per-block score differences, not two unrelated confidence intervals. Temporal clustering still matters.</a:t>
            </a:r>
          </a:p>
          <a:p xmlns:a="http://schemas.openxmlformats.org/drawingml/2006/main">
            <a:r>
              <a:t/>
            </a:r>
          </a:p>
          <a:p xmlns:a="http://schemas.openxmlformats.org/drawingml/2006/main">
            <a:r>
              <a:t>Multiple comparisons appear whenever many models, thresholds, metrics, slices, and periods are inspected. The best observed result is an order statistic selected for optimism.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Correction procedures can control specified error rates, but predeclared primary outcomes and a locked test are often clearer than an enormous corrected fishing expedition.</a:t>
            </a:r>
          </a:p>
          <a:p xmlns:a="http://schemas.openxmlformats.org/drawingml/2006/main">
            <a:r>
              <a:t/>
            </a:r>
          </a:p>
          <a:p xmlns:a="http://schemas.openxmlformats.org/drawingml/2006/main">
            <a:r>
              <a:t>ROC-AUC uncertainty can be estimated from positive-negative pair structure or resampling. PR summaries are more sensitive to prevalence and finite positive counts. Neither interval repairs a curve generated after selecting the most flattering test subset.</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Metrics also have implicit utility. Accuracy treats false positives and false negatives as equally costly per row. $F_1$ ignores true negatives and weights precision-recall balance through its harmonic form. MCC rewards overall binary association.</a:t>
            </a:r>
          </a:p>
          <a:p xmlns:a="http://schemas.openxmlformats.org/drawingml/2006/main">
            <a:r>
              <a:t/>
            </a:r>
          </a:p>
          <a:p xmlns:a="http://schemas.openxmlformats.org/drawingml/2006/main">
            <a:r>
              <a:t>A decision problem should state utilities directly when they can be defended. Let actions belong to an action set and outcomes belong to an outcome set. A Bayesian decision rule chooses the action maximizing posterior expected utility:</a:t>
            </a:r>
          </a:p>
          <a:p xmlns:a="http://schemas.openxmlformats.org/drawingml/2006/main">
            <a:r>
              <a:t/>
            </a:r>
          </a:p>
          <a:p xmlns:a="http://schemas.openxmlformats.org/drawingml/2006/main">
            <a:r>
              <a:t>\[</a:t>
            </a:r>
          </a:p>
          <a:p xmlns:a="http://schemas.openxmlformats.org/drawingml/2006/main">
            <a:r>
              <a:t>a^*(x)=\arg\max_a\sum_y U(a,y)P(y\mid x).</a:t>
            </a:r>
          </a:p>
          <a:p xmlns:a="http://schemas.openxmlformats.org/drawingml/2006/main">
            <a:r>
              <a:t>\]</a:t>
            </a:r>
          </a:p>
          <a:p xmlns:a="http://schemas.openxmlformats.org/drawingml/2006/main">
            <a:r>
              <a:t/>
            </a:r>
          </a:p>
          <a:p xmlns:a="http://schemas.openxmlformats.org/drawingml/2006/main">
            <a:r>
              <a:t>Signal Quest adds eligibility constraints before this optimization. Some actions fall outside the authorized set, while certain states lack trustworthy probabilities. Other utilities depend on execution evidence unavailable at score time.</a:t>
            </a:r>
          </a:p>
          <a:p xmlns:a="http://schemas.openxmlformats.org/drawingml/2006/main">
            <a:r>
              <a:t/>
            </a:r>
          </a:p>
          <a:p xmlns:a="http://schemas.openxmlformats.org/drawingml/2006/main">
            <a:r>
              <a:t>Threshold formulas derived from symmetric textbook costs can be misleading when price, depth, and fee vary by opportunity. A dynamic deterministic gate may compare conservative expected values row by row. The procedure must still be frozen and evaluated as a whole.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Calibration has multiple meanings. Marginal calibration can hold over the full sample while failing within subgroups. Group calibration can hold over selected partitions while individual conditional probabilities remain uncertain. Calibration across every possible subgroup is generally not guaranteed by a finite reliability plot.</a:t>
            </a:r>
          </a:p>
          <a:p xmlns:a="http://schemas.openxmlformats.org/drawingml/2006/main">
            <a:r>
              <a:t/>
            </a:r>
          </a:p>
          <a:p xmlns:a="http://schemas.openxmlformats.org/drawingml/2006/main">
            <a:r>
              <a:t>Refinement and calibration should be separated conceptually. A constant prevalence forecast can be perfectly calibrated on a stable population but contains no case-level discrimination. A sharp model assigns diverse probabilities; sharpness is useful only subject to calibration.</a:t>
            </a:r>
          </a:p>
          <a:p xmlns:a="http://schemas.openxmlformats.org/drawingml/2006/main">
            <a:r>
              <a:t/>
            </a:r>
          </a:p>
          <a:p xmlns:a="http://schemas.openxmlformats.org/drawingml/2006/main">
            <a:r>
              <a:t>The Brier decomposition formalizes part of this distinction. Under a chosen grouping, score can be decomposed into reliability, resolution, and uncertainty terms. The decomposition depends on how forecast groups are represented in finite samples. It should be used to reason, not to declare an absolute essence of the model.</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Log loss is local and proper but operationally harsh near probability boundaries. Clipping protects numerical computation while changing the score assigned to extreme errors. If competing systems use different clipping, their reported losses are not directly comparable.</a:t>
            </a:r>
          </a:p>
          <a:p xmlns:a="http://schemas.openxmlformats.org/drawingml/2006/main">
            <a:r>
              <a:t/>
            </a:r>
          </a:p>
          <a:p xmlns:a="http://schemas.openxmlformats.org/drawingml/2006/main">
            <a:r>
              <a:t>Calibration model choice carries a bias-variance tradeoff. A parametric sigmoid mapping is constrained and may miss nonmonotone or complex miscalibration. Isotonic regression is flexible and monotone but can overfit small calibration sets. Selection occurs within development evidence.</a:t>
            </a:r>
          </a:p>
          <a:p xmlns:a="http://schemas.openxmlformats.org/drawingml/2006/main">
            <a:r>
              <a:t/>
            </a:r>
          </a:p>
          <a:p xmlns:a="http://schemas.openxmlformats.org/drawingml/2006/main">
            <a:r>
              <a:t>Distribution shift can break calibration without changing rank. Intercept adjustment may respond to prevalence change under specific assumptions. Full recalibration may be required when the score-outcome relationship changes. Neither should be automatic without monitoring evidence and approval.</a:t>
            </a:r>
          </a:p>
          <a:p xmlns:a="http://schemas.openxmlformats.org/drawingml/2006/main">
            <a:r>
              <a:t/>
            </a:r>
          </a:p>
          <a:p xmlns:a="http://schemas.openxmlformats.org/drawingml/2006/main">
            <a:r>
              <a:t>Decision evaluation introduces another estimand. Forecast quality averages over eligible examples. Policy value averages over selected actions, execution states, and costs. A model can improve log loss while a conservative policy rarely changes. A threshold change can improve simulated value while degrading probability honesty.</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story has four movements. Measurement establishes what each row and label means. Decision examines whether evidence supports a bounded action. Representation asks what tabular and sequence models can learn without violating time. Governed deployment examines how code, replay, and monitoring preserve the scientific contract without granting execution authority.</a:t>
            </a:r>
          </a:p>
          <a:p xmlns:a="http://schemas.openxmlformats.org/drawingml/2006/main">
            <a:r>
              <a:t/>
            </a:r>
          </a:p>
          <a:p xmlns:a="http://schemas.openxmlformats.org/drawingml/2006/main">
            <a:r>
              <a:t>One distinction governs the lecture: a probability is evidence, not permission.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Selection into action creates selective labels in many domains because outcomes may be observed only for acted cases. A settlement research replay can often observe eventual outcomes for abstained cases if authoritative labels exist, which is scientifically valuable. Execution outcomes such as fills remain policy-dependent.</a:t>
            </a:r>
          </a:p>
          <a:p xmlns:a="http://schemas.openxmlformats.org/drawingml/2006/main">
            <a:r>
              <a:t/>
            </a:r>
          </a:p>
          <a:p xmlns:a="http://schemas.openxmlformats.org/drawingml/2006/main">
            <a:r>
              <a:t>Off-policy reasoning asks what would have happened under a different policy. Historical book data may not reveal queue position, impact, or counterfactual participant response. Inverse-propensity or causal methods require assumptions that a static replay may not satisfy. The manuscript therefore does not call a replay a causal estimate of live policy value.</a:t>
            </a:r>
          </a:p>
          <a:p xmlns:a="http://schemas.openxmlformats.org/drawingml/2006/main">
            <a:r>
              <a:t/>
            </a:r>
          </a:p>
          <a:p xmlns:a="http://schemas.openxmlformats.org/drawingml/2006/main">
            <a:r>
              <a:t>Abstention metrics require denominators. Coverage can be measured over all valid opportunities, while execution fill rate can be measured over eligible intents. Mixing the denominators can make a selective system appear active and executable when it is neither.</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Risk aggregation also changes the decision unit. Overlapping contracts share BTC exposure and event drivers. Treating each decision independently can bypass a global limit. The policy needs one correlated-exposure ledger in replay, even though this lecture makes no recommendation about a numerical limit.</a:t>
            </a:r>
          </a:p>
          <a:p xmlns:a="http://schemas.openxmlformats.org/drawingml/2006/main">
            <a:r>
              <a:t/>
            </a:r>
          </a:p>
          <a:p xmlns:a="http://schemas.openxmlformats.org/drawingml/2006/main">
            <a:r>
              <a:t>A lower probability bound is not automatically conservative if the uncertainty model is misspecified. A cost upper bound is not conservative if missing data exclude stressed periods. Conservative language must be tied to a construction, validation evidence, and limitations.</a:t>
            </a:r>
          </a:p>
          <a:p xmlns:a="http://schemas.openxmlformats.org/drawingml/2006/main">
            <a:r>
              <a:t/>
            </a:r>
          </a:p>
          <a:p xmlns:a="http://schemas.openxmlformats.org/drawingml/2006/main">
            <a:r>
              <a:t>Abstention may be the strongest policy result. If forecast uncertainty, reference price, and execution costs leave no robust margin, the scientifically correct output says that current evidence does not support the bounded paper action.</a:t>
            </a:r>
          </a:p>
          <a:p xmlns:a="http://schemas.openxmlformats.org/drawingml/2006/main">
            <a:r>
              <a:t/>
            </a:r>
          </a:p>
          <a:p xmlns:a="http://schemas.openxmlformats.org/drawingml/2006/main">
            <a:r>
              <a:t>The second movement ends with a stronger refusal. Orbit now understands confusion matrices, threshold curves, calibration, proper scoring rules, expected value, and abstention. Yet all these tools operate on representations. The next question asks what those representations preserve, discard, or leak.</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Movement III — Representation: Learn Structure Without Borrowing the Future</a:t>
            </a:r>
          </a:p>
          <a:p xmlns:a="http://schemas.openxmlformats.org/drawingml/2006/main">
            <a:r>
              <a:t/>
            </a:r>
          </a:p>
          <a:p xmlns:a="http://schemas.openxmlformats.org/drawingml/2006/main">
            <a:r>
              <a:t>## A model sees a representation, not a market</a:t>
            </a:r>
          </a:p>
          <a:p xmlns:a="http://schemas.openxmlformats.org/drawingml/2006/main">
            <a:r>
              <a:t/>
            </a:r>
          </a:p>
          <a:p xmlns:a="http://schemas.openxmlformats.org/drawingml/2006/main">
            <a:r>
              <a:t>Every model receives an encoded view of the evidence. A tabular learner sees columns produced by feature recipes. A sequence encoder sees tokens assembled by a batching policy. A Transformer sees tensors after projection, normalization, masking, and positional or temporal encoding.</a:t>
            </a:r>
          </a:p>
          <a:p xmlns:a="http://schemas.openxmlformats.org/drawingml/2006/main">
            <a:r>
              <a:t/>
            </a:r>
          </a:p>
          <a:p xmlns:a="http://schemas.openxmlformats.org/drawingml/2006/main">
            <a:r>
              <a:t>Representation determines which distinctions are available to learn. Compressing a sequence into recent counts, averages, and imbalance summaries can improve sample efficiency and interpretability. It can also erase event ordering, irregular timing, and local interactions.</a:t>
            </a:r>
          </a:p>
          <a:p xmlns:a="http://schemas.openxmlformats.org/drawingml/2006/main">
            <a:r>
              <a:t/>
            </a:r>
          </a:p>
          <a:p xmlns:a="http://schemas.openxmlformats.org/drawingml/2006/main">
            <a:r>
              <a:t>Raw sequence modeling retains more structure but enlarges the hypothesis space. Researchers must choose token identity, length, padding, masking, normalization, position, and latency treatment. Each choice can reveal useful structure, introduce overfitting, or create leakage.</a:t>
            </a:r>
          </a:p>
          <a:p xmlns:a="http://schemas.openxmlformats.org/drawingml/2006/main">
            <a:r>
              <a:t/>
            </a:r>
          </a:p>
          <a:p xmlns:a="http://schemas.openxmlformats.org/drawingml/2006/main">
            <a:r>
              <a:t>A defensible comparison holds the scientific contract constant. Every representation receives the same label, causal cutoff, temporal folds, opportunity set, and final test. Researchers cannot credit a model for gains produced by an input builder that received later information.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Gradient boosting from the loss downward</a:t>
            </a:r>
          </a:p>
          <a:p xmlns:a="http://schemas.openxmlformats.org/drawingml/2006/main">
            <a:r>
              <a:t/>
            </a:r>
          </a:p>
          <a:p xmlns:a="http://schemas.openxmlformats.org/drawingml/2006/main">
            <a:r>
              <a:t>A decision tree partitions feature space with conditional splits. Each leaf emits a value. A single tree can represent nonlinear thresholds and interactions, but an unrestricted tree can fit training idiosyncrasies.</a:t>
            </a:r>
          </a:p>
          <a:p xmlns:a="http://schemas.openxmlformats.org/drawingml/2006/main">
            <a:r>
              <a:t/>
            </a:r>
          </a:p>
          <a:p xmlns:a="http://schemas.openxmlformats.org/drawingml/2006/main">
            <a:r>
              <a:t>Gradient boosting constructs an additive model in stages:</a:t>
            </a:r>
          </a:p>
          <a:p xmlns:a="http://schemas.openxmlformats.org/drawingml/2006/main">
            <a:r>
              <a:t/>
            </a:r>
          </a:p>
          <a:p xmlns:a="http://schemas.openxmlformats.org/drawingml/2006/main">
            <a:r>
              <a:t>\[</a:t>
            </a:r>
          </a:p>
          <a:p xmlns:a="http://schemas.openxmlformats.org/drawingml/2006/main">
            <a:r>
              <a:t>F_M(x)=F_0(x)+\sum_{m=1}^{M}\eta h_m(x),</a:t>
            </a:r>
          </a:p>
          <a:p xmlns:a="http://schemas.openxmlformats.org/drawingml/2006/main">
            <a:r>
              <a:t>\]</a:t>
            </a:r>
          </a:p>
          <a:p xmlns:a="http://schemas.openxmlformats.org/drawingml/2006/main">
            <a:r>
              <a:t/>
            </a:r>
          </a:p>
          <a:p xmlns:a="http://schemas.openxmlformats.org/drawingml/2006/main">
            <a:r>
              <a:t>where each $h_m$ is a weak learner, commonly a small tree, and $\eta$ is a learning rate. At stage $m$, the new tree is fitted to reduce the current objective, often by approximating negative gradients or Newton-style updates of the loss.</a:t>
            </a:r>
          </a:p>
          <a:p xmlns:a="http://schemas.openxmlformats.org/drawingml/2006/main">
            <a:r>
              <a:t/>
            </a:r>
          </a:p>
          <a:p xmlns:a="http://schemas.openxmlformats.org/drawingml/2006/main">
            <a:r>
              <a:t>For Bernoulli log loss, $F(x)$ is commonly interpreted on a log-odds scale. Probability follows from the sigmoid:</a:t>
            </a:r>
          </a:p>
          <a:p xmlns:a="http://schemas.openxmlformats.org/drawingml/2006/main">
            <a:r>
              <a:t/>
            </a:r>
          </a:p>
          <a:p xmlns:a="http://schemas.openxmlformats.org/drawingml/2006/main">
            <a:r>
              <a:t>\[</a:t>
            </a:r>
          </a:p>
          <a:p xmlns:a="http://schemas.openxmlformats.org/drawingml/2006/main">
            <a:r>
              <a:t>\hat p(x)=\sigma(F(x))=\frac{1}{1+e^{-F(x)}}.</a:t>
            </a:r>
          </a:p>
          <a:p xmlns:a="http://schemas.openxmlformats.org/drawingml/2006/main">
            <a:r>
              <a:t>\]</a:t>
            </a:r>
          </a:p>
          <a:p xmlns:a="http://schemas.openxmlformats.org/drawingml/2006/main">
            <a:r>
              <a:t/>
            </a:r>
          </a:p>
          <a:p xmlns:a="http://schemas.openxmlformats.org/drawingml/2006/main">
            <a:r>
              <a:t>The additive score is not automatically calibrated. Optimization may improve discrimination while producing probabilities that are systematically too sharp or too flat on later data.</a:t>
            </a:r>
          </a:p>
          <a:p xmlns:a="http://schemas.openxmlformats.org/drawingml/2006/main">
            <a:r>
              <a:t/>
            </a:r>
          </a:p>
          <a:p xmlns:a="http://schemas.openxmlformats.org/drawingml/2006/main">
            <a:r>
              <a:t>Boosting expresses a consequential tradeoff. More iterations can reduce bias and fit finer structure. They can also fit noise. Smaller learning rates make each tree contribution more cautious but typically require more iterations. Tree depth increases interaction order and local flexibility while raising variance and computational cost.</a:t>
            </a:r>
          </a:p>
          <a:p xmlns:a="http://schemas.openxmlformats.org/drawingml/2006/main">
            <a:r>
              <a:t/>
            </a:r>
          </a:p>
          <a:p xmlns:a="http://schemas.openxmlformats.org/drawingml/2006/main">
            <a:r>
              <a:t>Subsampling rows or features can regularize and diversify trees. Leaf penalties discourage extreme values or insufficiently supported partitions. Minimum leaf counts prevent tiny leaves from making unstable corrections. Early stopping uses validation behavior to choose an iteration, which makes the stopping point part of model selection.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&lt;a id="sq-ex-008"&gt;&lt;/a&gt;</a:t>
            </a:r>
          </a:p>
          <a:p xmlns:a="http://schemas.openxmlformats.org/drawingml/2006/main">
            <a:r>
              <a:t>### Illustrative worked example SQ-EX-008: additive logits in boosting</a:t>
            </a:r>
          </a:p>
          <a:p xmlns:a="http://schemas.openxmlformats.org/drawingml/2006/main">
            <a:r>
              <a:t/>
            </a:r>
          </a:p>
          <a:p xmlns:a="http://schemas.openxmlformats.org/drawingml/2006/main">
            <a:r>
              <a:t>Start with an illustrative base logit $F_0=0$.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first tree emits leaf value $0.8$, and a second emits $-0.3$.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With learning rate $\eta=0.1$, the final logit is $0+0.1(0.8)+0.1(-0.3)=0.05$. Its sigmoid probability is approximately $0.5124974$.</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illustrative trace explains additive mechanics without reproducing any particular library’s full optimizer, regularization, or probability-calibration behavior.</a:t>
            </a:r>
          </a:p>
          <a:p xmlns:a="http://schemas.openxmlformats.org/drawingml/2006/main">
            <a:r>
              <a:t/>
            </a:r>
          </a:p>
          <a:p xmlns:a="http://schemas.openxmlformats.org/drawingml/2006/main">
            <a:r>
              <a:t>## Why CatBoost is a demanding tabular baseline</a:t>
            </a:r>
          </a:p>
          <a:p xmlns:a="http://schemas.openxmlformats.org/drawingml/2006/main">
            <a:r>
              <a:t/>
            </a:r>
          </a:p>
          <a:p xmlns:a="http://schemas.openxmlformats.org/drawingml/2006/main">
            <a:r>
              <a:t>CatBoost is a gradient-boosting system designed to work effectively with tabular data and categorical features. Its literature contribution includes ordered approaches intended to reduce prediction shift and target leakage associated with naive target statistics. The exact library behavior depends on task, configuration, and version, so an implementation must cite its pinned documentation and artifact.</a:t>
            </a:r>
          </a:p>
          <a:p xmlns:a="http://schemas.openxmlformats.org/drawingml/2006/main">
            <a:r>
              <a:t/>
            </a:r>
          </a:p>
          <a:p xmlns:a="http://schemas.openxmlformats.org/drawingml/2006/main">
            <a:r>
              <a:t>Naive target encoding replaces a category with the mean label for that category computed over the entire training set. The current row’s own label then influences its feature, and later rows can influence earlier representations. That is a leakage channel.</a:t>
            </a:r>
          </a:p>
          <a:p xmlns:a="http://schemas.openxmlformats.org/drawingml/2006/main">
            <a:r>
              <a:t/>
            </a:r>
          </a:p>
          <a:p xmlns:a="http://schemas.openxmlformats.org/drawingml/2006/main">
            <a:r>
              <a:t>An ordered statistic computes a category summary for a row using only earlier elements in a chosen permutation, combined with a prior. Conceptually, for category value $c$ at position $i$, a smoothed statistic can be written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a:r>
          </a:p>
          <a:p xmlns:a="http://schemas.openxmlformats.org/drawingml/2006/main">
            <a:r>
              <a:t>TS_i(c)=\frac{\sum_{j&lt;i}\mathbb{1}\{x_j=c\}y_j+\alpha p_0}</a:t>
            </a:r>
          </a:p>
          <a:p xmlns:a="http://schemas.openxmlformats.org/drawingml/2006/main">
            <a:r>
              <a:t>{\sum_{j&lt;i}\mathbb{1}\{x_j=c\}+\alpha}.</a:t>
            </a:r>
          </a:p>
          <a:p xmlns:a="http://schemas.openxmlformats.org/drawingml/2006/main">
            <a:r>
              <a:t>\]</a:t>
            </a:r>
          </a:p>
          <a:p xmlns:a="http://schemas.openxmlformats.org/drawingml/2006/main">
            <a:r>
              <a:t/>
            </a:r>
          </a:p>
          <a:p xmlns:a="http://schemas.openxmlformats.org/drawingml/2006/main">
            <a:r>
              <a:t>This expression is a teaching simplification, not a complete restatement of CatBoost internals. Ordered boosting and categorical transformations have additional implementation detail. More importantly, internal ordering protections do not replace the external temporal split.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Movement I — Measurement: Build a Question That Can Be Wrong</a:t>
            </a:r>
          </a:p>
          <a:p xmlns:a="http://schemas.openxmlformats.org/drawingml/2006/main">
            <a:r>
              <a:t/>
            </a:r>
          </a:p>
          <a:p xmlns:a="http://schemas.openxmlformats.org/drawingml/2006/main">
            <a:r>
              <a:t>## The first object is not a model</a:t>
            </a:r>
          </a:p>
          <a:p xmlns:a="http://schemas.openxmlformats.org/drawingml/2006/main">
            <a:r>
              <a:t/>
            </a:r>
          </a:p>
          <a:p xmlns:a="http://schemas.openxmlformats.org/drawingml/2006/main">
            <a:r>
              <a:t>Rhea begins by rejecting the phrase “predict whether Bitcoin goes up.” The phrase does not identify the outcome source, start value, end value, horizon, or equality rule. It also omits the observation cutoff and missing-data policy. Two careful teams could implement it differently and still believe they followed the request.</a:t>
            </a:r>
          </a:p>
          <a:p xmlns:a="http://schemas.openxmlformats.org/drawingml/2006/main">
            <a:r>
              <a:t/>
            </a:r>
          </a:p>
          <a:p xmlns:a="http://schemas.openxmlformats.org/drawingml/2006/main">
            <a:r>
              <a:t>A scientific prediction problem begins with a falsifiable object. Let a decision cutoff be $t$, a declared horizon be $H$, and a declared settlement source be $S$. An illustrative binary target is</a:t>
            </a:r>
          </a:p>
          <a:p xmlns:a="http://schemas.openxmlformats.org/drawingml/2006/main">
            <a:r>
              <a:t/>
            </a:r>
          </a:p>
          <a:p xmlns:a="http://schemas.openxmlformats.org/drawingml/2006/main">
            <a:r>
              <a:t>\[</a:t>
            </a:r>
          </a:p>
          <a:p xmlns:a="http://schemas.openxmlformats.org/drawingml/2006/main">
            <a:r>
              <a:t>Y_t = \mathbb{1}\{S(t+H) \geq S(t)\}.</a:t>
            </a:r>
          </a:p>
          <a:p xmlns:a="http://schemas.openxmlformats.org/drawingml/2006/main">
            <a:r>
              <a:t>\]</a:t>
            </a:r>
          </a:p>
          <a:p xmlns:a="http://schemas.openxmlformats.org/drawingml/2006/main">
            <a:r>
              <a:t/>
            </a:r>
          </a:p>
          <a:p xmlns:a="http://schemas.openxmlformats.org/drawingml/2006/main">
            <a:r>
              <a:t>The equation is compact because the contract carries the complexity. The source must be named. The method for finding the start and end observations must be named. Equality must be resolved. Missing or corrected observations must have a predeclared treatment. If the designated source is unavailable, borrowing a convenient value from another venue creates a different estimand.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 permutation-safe statistic can still be trained on a dataset contaminated by future events.</a:t>
            </a:r>
          </a:p>
          <a:p xmlns:a="http://schemas.openxmlformats.org/drawingml/2006/main">
            <a:r>
              <a:t/>
            </a:r>
          </a:p>
          <a:p xmlns:a="http://schemas.openxmlformats.org/drawingml/2006/main">
            <a:r>
              <a:t>&lt;a id="sq-ex-009"&gt;&lt;/a&gt;</a:t>
            </a:r>
          </a:p>
          <a:p xmlns:a="http://schemas.openxmlformats.org/drawingml/2006/main">
            <a:r>
              <a:t>### Illustrative worked example SQ-EX-009: an ordered category statistic</a:t>
            </a:r>
          </a:p>
          <a:p xmlns:a="http://schemas.openxmlformats.org/drawingml/2006/main">
            <a:r>
              <a:t/>
            </a:r>
          </a:p>
          <a:p xmlns:a="http://schemas.openxmlformats.org/drawingml/2006/main">
            <a:r>
              <a:t>Take one illustrative category observed with sequential labels $[1,0,1]$. Use prior $p_0=0.5$ and smoothing weight $\alpha=2$. The first row has no previous category labels, so its statistic is $1/2=0.5$.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The second uses the earlier positive label and obtains $(1+1)/(1+2)=2/3$. The third uses earlier labels $1$ and $0$, obtaining $(1+0+1)/(2+2)=0.5$.</a:t>
            </a:r>
          </a:p>
          <a:p xmlns:a="http://schemas.openxmlformats.org/drawingml/2006/main">
            <a:r>
              <a:t/>
            </a:r>
          </a:p>
          <a:p xmlns:a="http://schemas.openxmlformats.org/drawingml/2006/main">
            <a:r>
              <a:t>This deliberately simplified, illustrative example shows why the current label must not enter its own encoded feature. It does not reproduce a complete CatBoost categorical pipeline.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CatBoost hyperparameters are scientific choices</a:t>
            </a:r>
          </a:p>
          <a:p xmlns:a="http://schemas.openxmlformats.org/drawingml/2006/main">
            <a:r>
              <a:t/>
            </a:r>
          </a:p>
          <a:p xmlns:a="http://schemas.openxmlformats.org/drawingml/2006/main">
            <a:r>
              <a:t>The loss function defines the training objective. Iteration count and learning rate govern the additive path. Tree depth or the library’s structural controls govern interaction complexity. Leaf regularization and minimum-data constraints govern how readily a tree creates extreme local corrections.</a:t>
            </a:r>
          </a:p>
          <a:p xmlns:a="http://schemas.openxmlformats.org/drawingml/2006/main">
            <a:r>
              <a:t/>
            </a:r>
          </a:p>
          <a:p xmlns:a="http://schemas.openxmlformats.org/drawingml/2006/main">
            <a:r>
              <a:t>Row and feature subsampling affect variance and compute. Random-strength controls, bootstrap choices, and sampling units affect stochasticity. Class weights change the objective contribution of positive and negative examples. They can increase recall while degrading precision or calibration.</a:t>
            </a:r>
          </a:p>
          <a:p xmlns:a="http://schemas.openxmlformats.org/drawingml/2006/main">
            <a:r>
              <a:t/>
            </a:r>
          </a:p>
          <a:p xmlns:a="http://schemas.openxmlformats.org/drawingml/2006/main">
            <a:r>
              <a:t>Categorical-feature declarations determine which columns receive specialized handling. A numeric identifier incorrectly treated as continuous invites nonsensical thresholds. A continuous feature incorrectly cast as a category can fragment evidence. Category values created from later outcomes are leaked regardless of the learner.</a:t>
            </a:r>
          </a:p>
          <a:p xmlns:a="http://schemas.openxmlformats.org/drawingml/2006/main">
            <a:r>
              <a:t/>
            </a:r>
          </a:p>
          <a:p xmlns:a="http://schemas.openxmlformats.org/drawingml/2006/main">
            <a:r>
              <a:t>Early stopping observes a validation metric. If the final test supplies that metric, the test has been used for training procedure selection. The final model must freeze the stopping rule and chosen iteration before confirmation.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Hyperparameter search behaves like a flexible learner. Trying many configurations and reporting only the best result optimizes against validation noise. Nested temporal validation places selection in inner folds and evaluates the selection procedure in outer folds. The trial ledger must retain failures and losing trials alongside the winner.</a:t>
            </a:r>
          </a:p>
          <a:p xmlns:a="http://schemas.openxmlformats.org/drawingml/2006/main">
            <a:r>
              <a:t/>
            </a:r>
          </a:p>
          <a:p xmlns:a="http://schemas.openxmlformats.org/drawingml/2006/main">
            <a:r>
              <a:t>Researchers should justify the search space before seeing results. Broad searches increase multiplicity, computation, and opportunities for accidental leakage; breadth alone does not make them rigorous. A narrow search grounded in data volume, latency, and model capacity can yield a more interpretable comparison.</a:t>
            </a:r>
          </a:p>
          <a:p xmlns:a="http://schemas.openxmlformats.org/drawingml/2006/main">
            <a:r>
              <a:t/>
            </a:r>
          </a:p>
          <a:p xmlns:a="http://schemas.openxmlformats.org/drawingml/2006/main">
            <a:r>
              <a:t>CatBoost is a strong challenger when the causal feature table is stable, nonlinear interactions may matter, and a demanding tabular baseline is needed. It is limited when the relevant information lies in fine event order or raw depth evolution that the feature recipes compressed away.</a:t>
            </a:r>
          </a:p>
          <a:p xmlns:a="http://schemas.openxmlformats.org/drawingml/2006/main">
            <a:r>
              <a:t/>
            </a:r>
          </a:p>
          <a:p xmlns:a="http://schemas.openxmlformats.org/drawingml/2006/main">
            <a:r>
              <a:t>## Explanation is not intervention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Tree models support multiple importance and attribution tools. Split counts, gain-based importance, permutation importance, partial dependence, and SHAP-style attributions answer different questions and can disagree.</a:t>
            </a:r>
          </a:p>
          <a:p xmlns:a="http://schemas.openxmlformats.org/drawingml/2006/main">
            <a:r>
              <a:t/>
            </a:r>
          </a:p>
          <a:p xmlns:a="http://schemas.openxmlformats.org/drawingml/2006/main">
            <a:r>
              <a:t>SHAP methods use a cooperative-game framework to allocate the difference between a prediction and a reference expectation across features under a specified value function and background distribution. In an additive explanation,</a:t>
            </a:r>
          </a:p>
          <a:p xmlns:a="http://schemas.openxmlformats.org/drawingml/2006/main">
            <a:r>
              <a:t/>
            </a:r>
          </a:p>
          <a:p xmlns:a="http://schemas.openxmlformats.org/drawingml/2006/main">
            <a:r>
              <a:t>\[</a:t>
            </a:r>
          </a:p>
          <a:p xmlns:a="http://schemas.openxmlformats.org/drawingml/2006/main">
            <a:r>
              <a:t>g(x)=\phi_0+\sum_{j=1}^{d}\phi_j,</a:t>
            </a:r>
          </a:p>
          <a:p xmlns:a="http://schemas.openxmlformats.org/drawingml/2006/main">
            <a:r>
              <a:t>\]</a:t>
            </a:r>
          </a:p>
          <a:p xmlns:a="http://schemas.openxmlformats.org/drawingml/2006/main">
            <a:r>
              <a:t/>
            </a:r>
          </a:p>
          <a:p xmlns:a="http://schemas.openxmlformats.org/drawingml/2006/main">
            <a:r>
              <a:t>where $\phi_0$ is a baseline and $\phi_j$ is the attribution assigned to feature $j$. For a binary tree model, the additive scale may be raw logit rather than probability. The report must state the output space.</a:t>
            </a:r>
          </a:p>
          <a:p xmlns:a="http://schemas.openxmlformats.org/drawingml/2006/main">
            <a:r>
              <a:t/>
            </a:r>
          </a:p>
          <a:p xmlns:a="http://schemas.openxmlformats.org/drawingml/2006/main">
            <a:r>
              <a:t>An attribution describes model behavior relative to an explainer’s assumptions. It does not identify a causal effect. Correlated features make allocation ambiguous. Conditional and interventional background choices answer different counterfactual questions. A feature may receive importance because it is a proxy, an artifact, or a leakage channel.</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SHAP values can reveal local sensitivity and support debugging. They can identify cases in which an unexpected feature dominates a score, motivating an ablation or data-quality audit. These attributions cannot show that manipulating the feature would cause the outcome to change.</a:t>
            </a:r>
          </a:p>
          <a:p xmlns:a="http://schemas.openxmlformats.org/drawingml/2006/main">
            <a:r>
              <a:t/>
            </a:r>
          </a:p>
          <a:p xmlns:a="http://schemas.openxmlformats.org/drawingml/2006/main">
            <a:r>
              <a:t>&lt;a id="sq-ex-010"&gt;&lt;/a&gt;</a:t>
            </a:r>
          </a:p>
          <a:p xmlns:a="http://schemas.openxmlformats.org/drawingml/2006/main">
            <a:r>
              <a:t>### Illustrative worked example SQ-EX-010: additive attribution on the logit scale</a:t>
            </a:r>
          </a:p>
          <a:p xmlns:a="http://schemas.openxmlformats.org/drawingml/2006/main">
            <a:r>
              <a:t/>
            </a:r>
          </a:p>
          <a:p xmlns:a="http://schemas.openxmlformats.org/drawingml/2006/main">
            <a:r>
              <a:t>Take an illustrative baseline logit of $-0.2$ and feature contributions $[0.5,-0.1,0.2]$. The explained logit is $-0.2+0.5-0.1+0.2=0.4$. Its sigmoid probability is approximately $0.5986877$.</a:t>
            </a:r>
          </a:p>
          <a:p xmlns:a="http://schemas.openxmlformats.org/drawingml/2006/main">
            <a:r>
              <a:t/>
            </a:r>
          </a:p>
          <a:p xmlns:a="http://schemas.openxmlformats.org/drawingml/2006/main">
            <a:r>
              <a:t>The arithmetic is illustrative. It shows additive accounting in one output space. It does not imply that increasing the first feature would causally increase settlement probability by the attributed amount.</a:t>
            </a:r>
          </a:p>
          <a:p xmlns:a="http://schemas.openxmlformats.org/drawingml/2006/main">
            <a:r>
              <a:t/>
            </a:r>
          </a:p>
          <a:p xmlns:a="http://schemas.openxmlformats.org/drawingml/2006/main">
            <a:r>
              <a:t>## From engineered rows to learned representations</a:t>
            </a:r>
          </a:p>
          <a:p xmlns:a="http://schemas.openxmlformats.org/drawingml/2006/main">
            <a:r>
              <a:t/>
            </a:r>
          </a:p>
          <a:p xmlns:a="http://schemas.openxmlformats.org/drawingml/2006/main">
            <a:r>
              <a:t>A representation encoder maps an eligible sequence $X_{1:T}$ into embeddings $Z_{1:T}$ or a pooled vector $z$. A downstream head maps that representation to a supervised score: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a:r>
          </a:p>
          <a:p xmlns:a="http://schemas.openxmlformats.org/drawingml/2006/main">
            <a:r>
              <a:t>X_{1:T}\xrightarrow{g_\phi}Z_{1:T}\xrightarrow{h_\psi}\hat p.</a:t>
            </a:r>
          </a:p>
          <a:p xmlns:a="http://schemas.openxmlformats.org/drawingml/2006/main">
            <a:r>
              <a:t>\]</a:t>
            </a:r>
          </a:p>
          <a:p xmlns:a="http://schemas.openxmlformats.org/drawingml/2006/main">
            <a:r>
              <a:t/>
            </a:r>
          </a:p>
          <a:p xmlns:a="http://schemas.openxmlformats.org/drawingml/2006/main">
            <a:r>
              <a:t>The encoder can be trained jointly with the direction head, pretrained on a self-supervised objective, frozen before downstream fitting, or fine-tuned. These are different procedures with different capacity and leakage risk.</a:t>
            </a:r>
          </a:p>
          <a:p xmlns:a="http://schemas.openxmlformats.org/drawingml/2006/main">
            <a:r>
              <a:t/>
            </a:r>
          </a:p>
          <a:p xmlns:a="http://schemas.openxmlformats.org/drawingml/2006/main">
            <a:r>
              <a:t>Self-supervised learning constructs targets from the input structure rather than from the later settlement label.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It can exploit larger unlabeled corpora, but “unlabeled” does not mean “temporally unrestricted.” A future sequence can reveal regime, source, or population information unavailable at the intended training cutoff.</a:t>
            </a:r>
          </a:p>
          <a:p xmlns:a="http://schemas.openxmlformats.org/drawingml/2006/main">
            <a:r>
              <a:t/>
            </a:r>
          </a:p>
          <a:p xmlns:a="http://schemas.openxmlformats.org/drawingml/2006/main">
            <a:r>
              <a:t>Masked reconstruction hides selected token attributes and asks the encoder to reconstruct them. The loss may be squared error for continuous quantities, cross-entropy for discretized values, or a composite objective.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Easy local copying can produce good pretext performance without useful downstream representations.</a:t>
            </a:r>
          </a:p>
          <a:p xmlns:a="http://schemas.openxmlformats.org/drawingml/2006/main">
            <a:r>
              <a:t/>
            </a:r>
          </a:p>
          <a:p xmlns:a="http://schemas.openxmlformats.org/drawingml/2006/main">
            <a:r>
              <a:t>Next-event prediction learns to forecast a subsequent token or attribute from a prefix. It aligns naturally with causal sequence modeling. It can become invalid if the predicted event lies beyond the declared pretraining window or if downstream evaluation windows are used in selection.</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Contrastive learning maps related views near one another and unrelated views farther apart. Its validity depends on augmentation and negative-sampling design. An augmentation that destroys side, timing, or depth structure may enforce the wrong invariance. Negatives from adjacent overlapping windows may not be meaningfully independent.</a:t>
            </a:r>
          </a:p>
          <a:p xmlns:a="http://schemas.openxmlformats.org/drawingml/2006/main">
            <a:r>
              <a:t/>
            </a:r>
          </a:p>
          <a:p xmlns:a="http://schemas.openxmlformats.org/drawingml/2006/main">
            <a:r>
              <a:t>Temporal-consistency objectives encourage nearby valid views to retain stable structure. They risk learning identity or regime shortcuts. Multitask objectives can combine reconstruction, event-type classification, and prefix prediction, but their weights become hyperparameters.</a:t>
            </a:r>
          </a:p>
          <a:p xmlns:a="http://schemas.openxmlformats.org/drawingml/2006/main">
            <a:r>
              <a:t/>
            </a:r>
          </a:p>
          <a:p xmlns:a="http://schemas.openxmlformats.org/drawingml/2006/main">
            <a:r>
              <a:t>&lt;a id="sq-ex-011"&gt;&lt;/a&gt;</a:t>
            </a:r>
          </a:p>
          <a:p xmlns:a="http://schemas.openxmlformats.org/drawingml/2006/main">
            <a:r>
              <a:t>### Illustrative worked example SQ-EX-011: a masked reconstruction loss</a:t>
            </a:r>
          </a:p>
          <a:p xmlns:a="http://schemas.openxmlformats.org/drawingml/2006/main">
            <a:r>
              <a:t/>
            </a:r>
          </a:p>
          <a:p xmlns:a="http://schemas.openxmlformats.org/drawingml/2006/main">
            <a:r>
              <a:t>Take an illustrative scalar token sequence $[2,4,6,8]$. Mask the third value, whose target is $6$, and let the encoder-decoder predict $5.5$. The squared reconstruction error for the masked position is $(5.5-6)^2=0.25$.</a:t>
            </a:r>
          </a:p>
          <a:p xmlns:a="http://schemas.openxmlformats.org/drawingml/2006/main">
            <a:r>
              <a:t/>
            </a:r>
          </a:p>
          <a:p xmlns:a="http://schemas.openxmlformats.org/drawingml/2006/main">
            <a:r>
              <a:t>This illustrative example supports only the pretext-task arithmetic. A low reconstruction error would show only that the pretext objective was fitted on its evaluation protocol. It would not establish directional usefulness, calibration, or replay value.</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Machine learning enters only after the target exists. In supervised learning, the training evidence is a collection of pairs $(X_i,Y_i)$. Each $X_i$ is a representation of observations that were eligible at a cutoff. Each $Y_i$ is a later outcome under the same label contract. The model is a parameterized mapping $f_\theta:X\rightarrow\mathcal{S}$, where the score space may be a real number, a class score, or a probability-like value.</a:t>
            </a:r>
          </a:p>
          <a:p xmlns:a="http://schemas.openxmlformats.org/drawingml/2006/main">
            <a:r>
              <a:t/>
            </a:r>
          </a:p>
          <a:p xmlns:a="http://schemas.openxmlformats.org/drawingml/2006/main">
            <a:r>
              <a:t>For binary probability estimation, we often write</a:t>
            </a:r>
          </a:p>
          <a:p xmlns:a="http://schemas.openxmlformats.org/drawingml/2006/main">
            <a:r>
              <a:t/>
            </a:r>
          </a:p>
          <a:p xmlns:a="http://schemas.openxmlformats.org/drawingml/2006/main">
            <a:r>
              <a:t>\[</a:t>
            </a:r>
          </a:p>
          <a:p xmlns:a="http://schemas.openxmlformats.org/drawingml/2006/main">
            <a:r>
              <a:t>\hat p_t=f_\theta(X_t)\approx P(Y_t=1\mid X_t).</a:t>
            </a:r>
          </a:p>
          <a:p xmlns:a="http://schemas.openxmlformats.org/drawingml/2006/main">
            <a:r>
              <a:t>\]</a:t>
            </a:r>
          </a:p>
          <a:p xmlns:a="http://schemas.openxmlformats.org/drawingml/2006/main">
            <a:r>
              <a:t/>
            </a:r>
          </a:p>
          <a:p xmlns:a="http://schemas.openxmlformats.org/drawingml/2006/main">
            <a:r>
              <a:t>The approximation sign carries an essential qualification. The output is an empirical claim under a data-generating process, not a revealed law. Sampling error, optimization error, misspecification, distribution shift, source drift, or an invalid experiment may defeat that claim.</a:t>
            </a:r>
          </a:p>
          <a:p xmlns:a="http://schemas.openxmlformats.org/drawingml/2006/main">
            <a:r>
              <a:t/>
            </a:r>
          </a:p>
          <a:p xmlns:a="http://schemas.openxmlformats.org/drawingml/2006/main">
            <a:r>
              <a:t>Supervision does not mean that the labels explain the world. It means that a loss function compares model outputs with declared targets. If the declared target is confused, the optimization can be excellent and the study can still be meaningless. A clean minimizer of the wrong problem remains the wrong answer.</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Freeze, fine-tune, or ensemble</a:t>
            </a:r>
          </a:p>
          <a:p xmlns:a="http://schemas.openxmlformats.org/drawingml/2006/main">
            <a:r>
              <a:t/>
            </a:r>
          </a:p>
          <a:p xmlns:a="http://schemas.openxmlformats.org/drawingml/2006/main">
            <a:r>
              <a:t>Freezing the pretrained encoder and fitting a small supervised head tests transfer with a constrained downstream capacity. It makes the representation’s incremental contribution easier to isolate. A weak result can mean that the pretext objective learned irrelevant structure, the frozen representation is misaligned, or the downstream data are insufficient.</a:t>
            </a:r>
          </a:p>
          <a:p xmlns:a="http://schemas.openxmlformats.org/drawingml/2006/main">
            <a:r>
              <a:t/>
            </a:r>
          </a:p>
          <a:p xmlns:a="http://schemas.openxmlformats.org/drawingml/2006/main">
            <a:r>
              <a:t>Fine-tuning lets the settlement label reshape the encoder. It can improve task alignment. It also expands the selected procedure, increases overfitting risk, and requires careful learning-rate, layer-freezing, and stopping choices inside temporal validation.</a:t>
            </a:r>
          </a:p>
          <a:p xmlns:a="http://schemas.openxmlformats.org/drawingml/2006/main">
            <a:r>
              <a:t/>
            </a:r>
          </a:p>
          <a:p xmlns:a="http://schemas.openxmlformats.org/drawingml/2006/main">
            <a:r>
              <a:t>Concatenating learned embeddings with tabular features exposes both representations to one downstream learner. This can exploit complementary information. It can also double-count highly correlated summaries and make attribution less stable.</a:t>
            </a:r>
          </a:p>
          <a:p xmlns:a="http://schemas.openxmlformats.org/drawingml/2006/main">
            <a:r>
              <a:t/>
            </a:r>
          </a:p>
          <a:p xmlns:a="http://schemas.openxmlformats.org/drawingml/2006/main">
            <a:r>
              <a:t>Ensembling probabilities requires a combination rule and calibration. A fixed average is simple but assumes comparable probability meaning. A learned stacker is another model that must be trained on out-of-fold predictions, not in-sample scores. If component models disagree sharply, disagreement can be a reason to abstain rather than a reason to average away the warning.</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complete procedure is the comparison unit. “Encoder plus head” includes the pretraining corpus, objective, augmentation, checkpoint selection, fine-tuning rule, calibration, and abstention. Architecture names alone conceal the actual hypothesis class.</a:t>
            </a:r>
          </a:p>
          <a:p xmlns:a="http://schemas.openxmlformats.org/drawingml/2006/main">
            <a:r>
              <a:t/>
            </a:r>
          </a:p>
          <a:p xmlns:a="http://schemas.openxmlformats.org/drawingml/2006/main">
            <a:r>
              <a:t>## Attention as tensor computation</a:t>
            </a:r>
          </a:p>
          <a:p xmlns:a="http://schemas.openxmlformats.org/drawingml/2006/main">
            <a:r>
              <a:t/>
            </a:r>
          </a:p>
          <a:p xmlns:a="http://schemas.openxmlformats.org/drawingml/2006/main">
            <a:r>
              <a:t>A Transformer converts token representations into queries, keys, and values. For a batch tensor $X\in\mathbb{R}^{B\times T\times d_{model}}$, learned projections produce</a:t>
            </a:r>
          </a:p>
          <a:p xmlns:a="http://schemas.openxmlformats.org/drawingml/2006/main">
            <a:r>
              <a:t/>
            </a:r>
          </a:p>
          <a:p xmlns:a="http://schemas.openxmlformats.org/drawingml/2006/main">
            <a:r>
              <a:t>\[</a:t>
            </a:r>
          </a:p>
          <a:p xmlns:a="http://schemas.openxmlformats.org/drawingml/2006/main">
            <a:r>
              <a:t>Q=XW_Q,\quad K=XW_K,\quad V=XW_V.</a:t>
            </a:r>
          </a:p>
          <a:p xmlns:a="http://schemas.openxmlformats.org/drawingml/2006/main">
            <a:r>
              <a:t>\]</a:t>
            </a:r>
          </a:p>
          <a:p xmlns:a="http://schemas.openxmlformats.org/drawingml/2006/main">
            <a:r>
              <a:t/>
            </a:r>
          </a:p>
          <a:p xmlns:a="http://schemas.openxmlformats.org/drawingml/2006/main">
            <a:r>
              <a:t>With $H_a$ attention heads and per-head key dimension $d_k$, these are reshaped conceptually to $B\times H_a\times T\times d_k$. Each head computes scaled dot-product logits</a:t>
            </a:r>
          </a:p>
          <a:p xmlns:a="http://schemas.openxmlformats.org/drawingml/2006/main">
            <a:r>
              <a:t/>
            </a:r>
          </a:p>
          <a:p xmlns:a="http://schemas.openxmlformats.org/drawingml/2006/main">
            <a:r>
              <a:t>\[</a:t>
            </a:r>
          </a:p>
          <a:p xmlns:a="http://schemas.openxmlformats.org/drawingml/2006/main">
            <a:r>
              <a:t>L=\frac{QK^\top}{\sqrt{d_k}}+M,</a:t>
            </a:r>
          </a:p>
          <a:p xmlns:a="http://schemas.openxmlformats.org/drawingml/2006/main">
            <a:r>
              <a:t>\]</a:t>
            </a:r>
          </a:p>
          <a:p xmlns:a="http://schemas.openxmlformats.org/drawingml/2006/main">
            <a:r>
              <a:t/>
            </a:r>
          </a:p>
          <a:p xmlns:a="http://schemas.openxmlformats.org/drawingml/2006/main">
            <a:r>
              <a:t>where $M$ is a mask. Row-wise softmax gives attention weights $A=\operatorname{softmax}(L)$, and the head output is $AV$.</a:t>
            </a:r>
          </a:p>
          <a:p xmlns:a="http://schemas.openxmlformats.org/drawingml/2006/main">
            <a:r>
              <a:t/>
            </a:r>
          </a:p>
          <a:p xmlns:a="http://schemas.openxmlformats.org/drawingml/2006/main">
            <a:r>
              <a:t>The tensor shapes matter. $QK^\top$ produces a $B\times H_a\times T\times T$ matrix. Each query position has a row of weights over key positions. Multi-head outputs are concatenated and projected back into the model dimension.</a:t>
            </a:r>
          </a:p>
          <a:p xmlns:a="http://schemas.openxmlformats.org/drawingml/2006/main">
            <a:r>
              <a:t/>
            </a:r>
          </a:p>
          <a:p xmlns:a="http://schemas.openxmlformats.org/drawingml/2006/main">
            <a:r>
              <a:t>A causal mask sets logits for future key positions to negative infinity before softmax. For query position $t$, only positions at or before $t$ receive nonzero attention:</a:t>
            </a:r>
          </a:p>
          <a:p xmlns:a="http://schemas.openxmlformats.org/drawingml/2006/main">
            <a:r>
              <a:t/>
            </a:r>
          </a:p>
          <a:p xmlns:a="http://schemas.openxmlformats.org/drawingml/2006/main">
            <a:r>
              <a:t>\[</a:t>
            </a:r>
          </a:p>
          <a:p xmlns:a="http://schemas.openxmlformats.org/drawingml/2006/main">
            <a:r>
              <a:t>M_{t,j}=\begin{cases}0,&amp;j\leq t\\-\infty,&amp;j&gt;t.\end{cases}</a:t>
            </a:r>
          </a:p>
          <a:p xmlns:a="http://schemas.openxmlformats.org/drawingml/2006/main">
            <a:r>
              <a:t>\]</a:t>
            </a:r>
          </a:p>
          <a:p xmlns:a="http://schemas.openxmlformats.org/drawingml/2006/main">
            <a:r>
              <a:t/>
            </a:r>
          </a:p>
          <a:p xmlns:a="http://schemas.openxmlformats.org/drawingml/2006/main">
            <a:r>
              <a:t>A padding mask separately prevents artificial padding tokens from contributing. A sequence can require both masks. Confusing them can allow a padded future-derived value or forbid legitimate history.</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&lt;a id="sq-ex-012"&gt;&lt;/a&gt;</a:t>
            </a:r>
          </a:p>
          <a:p xmlns:a="http://schemas.openxmlformats.org/drawingml/2006/main">
            <a:r>
              <a:t>### Illustrative worked example SQ-EX-012: causal softmax</a:t>
            </a:r>
          </a:p>
          <a:p xmlns:a="http://schemas.openxmlformats.org/drawingml/2006/main">
            <a:r>
              <a:t/>
            </a:r>
          </a:p>
          <a:p xmlns:a="http://schemas.openxmlformats.org/drawingml/2006/main">
            <a:r>
              <a:t>Take one illustrative attention head with unmasked logit rows $[1,2,3]$, $[0,1,2]$, and $[2,1,0]$. Apply a lower-triangular causal mask. The first row can attend only to itself and becomes $[1,0,0]$.</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second row softmaxes only $[0,1]$, producing approximately $[0.2689414,0.7310586,0]$.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third row can use all positions and produces approximately $[0.6652410,0.2447285,0.0900306]$.</a:t>
            </a:r>
          </a:p>
          <a:p xmlns:a="http://schemas.openxmlformats.org/drawingml/2006/main">
            <a:r>
              <a:t/>
            </a:r>
          </a:p>
          <a:p xmlns:a="http://schemas.openxmlformats.org/drawingml/2006/main">
            <a:r>
              <a:t>This illustrative example verifies masking arithmetic, not the causal validity of a data pipeline. A perfect triangular mask cannot make admissible a token assembled from an event received after the cutoff.</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Causal architecture is not causal evidence</a:t>
            </a:r>
          </a:p>
          <a:p xmlns:a="http://schemas.openxmlformats.org/drawingml/2006/main">
            <a:r>
              <a:t/>
            </a:r>
          </a:p>
          <a:p xmlns:a="http://schemas.openxmlformats.org/drawingml/2006/main">
            <a:r>
              <a:t>The mask constrains information flow among presented tokens. Future information can still enter before attention. A normalizer fitted on the full period can encode the future. A batch builder can sort by event time and ignore late receipt. An imputer can use a later snapshot.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 label alignment offset can put settlement information into the last input token.</a:t>
            </a:r>
          </a:p>
          <a:p xmlns:a="http://schemas.openxmlformats.org/drawingml/2006/main">
            <a:r>
              <a:t/>
            </a:r>
          </a:p>
          <a:p xmlns:a="http://schemas.openxmlformats.org/drawingml/2006/main">
            <a:r>
              <a:t>Rhea therefore requires a future-perturbation test across the complete path. Hold every eligible prefix event fixed, then change only events that become available after the earlier cutoff. Rebuild the batch, normalization, encoder, head, and policy input.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The earlier score must remain unchanged within a declared deterministic tolerance.</a:t>
            </a:r>
          </a:p>
          <a:p xmlns:a="http://schemas.openxmlformats.org/drawingml/2006/main">
            <a:r>
              <a:t/>
            </a:r>
          </a:p>
          <a:p xmlns:a="http://schemas.openxmlformats.org/drawingml/2006/main">
            <a:r>
              <a:t>The test is an invariant:</a:t>
            </a:r>
          </a:p>
          <a:p xmlns:a="http://schemas.openxmlformats.org/drawingml/2006/main">
            <a:r>
              <a:t/>
            </a:r>
          </a:p>
          <a:p xmlns:a="http://schemas.openxmlformats.org/drawingml/2006/main">
            <a:r>
              <a:t>\[</a:t>
            </a:r>
          </a:p>
          <a:p xmlns:a="http://schemas.openxmlformats.org/drawingml/2006/main">
            <a:r>
              <a:t>X_{\leq t}=X'_{\leq t}\implies f(X)_t=f(X')_t,</a:t>
            </a:r>
          </a:p>
          <a:p xmlns:a="http://schemas.openxmlformats.org/drawingml/2006/main">
            <a:r>
              <a:t>\]</a:t>
            </a:r>
          </a:p>
          <a:p xmlns:a="http://schemas.openxmlformats.org/drawingml/2006/main">
            <a:r>
              <a:t/>
            </a:r>
          </a:p>
          <a:p xmlns:a="http://schemas.openxmlformats.org/drawingml/2006/main">
            <a:r>
              <a:t>even when $X_{&gt;t}\neq X'_{&gt;t}$. A failure blocks evaluation. A pass proves one mechanical property, not causal identification or predictive usefulness.</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What TLOB and LiT contribute</a:t>
            </a:r>
          </a:p>
          <a:p xmlns:a="http://schemas.openxmlformats.org/drawingml/2006/main">
            <a:r>
              <a:t/>
            </a:r>
          </a:p>
          <a:p xmlns:a="http://schemas.openxmlformats.org/drawingml/2006/main">
            <a:r>
              <a:t>TLOB and LiT are separate, literature-derived approaches to order-book modeling. Signal Quest treats them as alternatives for evaluation, not as one hybrid model or as implemented production systems.</a:t>
            </a:r>
          </a:p>
          <a:p xmlns:a="http://schemas.openxmlformats.org/drawingml/2006/main">
            <a:r>
              <a:t/>
            </a:r>
          </a:p>
          <a:p xmlns:a="http://schemas.openxmlformats.org/drawingml/2006/main">
            <a:r>
              <a:t>TLOB-style work motivates Transformer structures specialized for temporal limit-order-book representations. The research question is whether attention across order-book states or event-derived tokens preserves interactions that tabular summaries lose. The answer must come from a reproduced implementation, a named corpus, temporal evaluation, and measured latency.</a:t>
            </a:r>
          </a:p>
          <a:p xmlns:a="http://schemas.openxmlformats.org/drawingml/2006/main">
            <a:r>
              <a:t/>
            </a:r>
          </a:p>
          <a:p xmlns:a="http://schemas.openxmlformats.org/drawingml/2006/main">
            <a:r>
              <a:t>LiT-style work motivates market-specific inductive biases and attention or representation choices. Inductive bias can improve sample efficiency when it matches the data-generating structure. It can also hard-code a view that fails under a different venue, depth convention, or event schema.</a:t>
            </a:r>
          </a:p>
          <a:p xmlns:a="http://schemas.openxmlformats.org/drawingml/2006/main">
            <a:r>
              <a:t/>
            </a:r>
          </a:p>
          <a:p xmlns:a="http://schemas.openxmlformats.org/drawingml/2006/main">
            <a:r>
              <a:t>For either approach, token semantics are part of the contract. Does one token represent an event, a snapshot, a price level, or a resampled interval? Are prices absolute, relative to midpoint, or indexed by level? Are quantities raw, logged, normalized, or clipped? How are sides represented? How are simultaneous updates ordered?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Sequence length is not merely a hyperparameter. A longer sequence changes context, compute, memory, latency, and the number of overlapping examples. Positional encoding and time-delta encoding determine whether the model can distinguish irregular gaps from regular steps.</a:t>
            </a:r>
          </a:p>
          <a:p xmlns:a="http://schemas.openxmlformats.org/drawingml/2006/main">
            <a:r>
              <a:t/>
            </a:r>
          </a:p>
          <a:p xmlns:a="http://schemas.openxmlformats.org/drawingml/2006/main">
            <a:r>
              <a:t>Latency forms part of model validity. A model that finishes after the policy’s decision window answers a different operational question from a fast baseline. Researchers must measure source-to-feature time, sequence assembly, inference, calibration, gate evaluation, and ledger writing in a named environment. Prose cannot supply those measurements.</a:t>
            </a:r>
          </a:p>
          <a:p xmlns:a="http://schemas.openxmlformats.org/drawingml/2006/main">
            <a:r>
              <a:t/>
            </a:r>
          </a:p>
          <a:p xmlns:a="http://schemas.openxmlformats.org/drawingml/2006/main">
            <a:r>
              <a:t>The advanced model must beat the demanding baseline under identical conditions. Researchers must predeclare what “beat” means, perhaps a lower proper score with acceptable calibration followed by a robust bounded replay comparison. A complex architecture does not earn promotion merely by reporting a higher validation AUC.</a:t>
            </a:r>
          </a:p>
          <a:p xmlns:a="http://schemas.openxmlformats.org/drawingml/2006/main">
            <a:r>
              <a:t/>
            </a:r>
          </a:p>
          <a:p xmlns:a="http://schemas.openxmlformats.org/drawingml/2006/main">
            <a:r>
              <a:t>## A supplemental contrast: reinforcement learning</a:t>
            </a:r>
          </a:p>
          <a:p xmlns:a="http://schemas.openxmlformats.org/drawingml/2006/main">
            <a:r>
              <a:t/>
            </a:r>
          </a:p>
          <a:p xmlns:a="http://schemas.openxmlformats.org/drawingml/2006/main">
            <a:r>
              <a:t>Supervised prediction estimates an outcome or conditional distribution from labeled examples. The learner minimizes a prediction loss. A decision policy can then consume the forecast, but the forecast model is not trained to maximize sequential reward.</a:t>
            </a:r>
          </a:p>
          <a:p xmlns:a="http://schemas.openxmlformats.org/drawingml/2006/main">
            <a:r>
              <a:t/>
            </a:r>
          </a:p>
          <a:p xmlns:a="http://schemas.openxmlformats.org/drawingml/2006/main">
            <a:r>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9d36feafd03414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92a55a7ebf1f42d9" /><Relationship Type="http://schemas.openxmlformats.org/officeDocument/2006/relationships/slideLayout" Target="/ppt/slideLayouts/slideLayout1.xml" Id="Rc50d3a6a5fd64a8c"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50d3a6a5fd64a8c"/>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7d6698d42674222" /><Relationship Type="http://schemas.openxmlformats.org/officeDocument/2006/relationships/image" Target="/ppt/media/image.png" Id="R69610e2bcddd4849" /><Relationship Type="http://schemas.openxmlformats.org/officeDocument/2006/relationships/notesSlide" Target="/ppt/notesSlides/notesSlide1.xml" Id="Rf1689b23804f49c2"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6998938a33434495" /><Relationship Type="http://schemas.openxmlformats.org/officeDocument/2006/relationships/notesSlide" Target="/ppt/notesSlides/notesSlide10.xml" Id="Ra97bba85246f4b3f" /></Relationships>
</file>

<file path=ppt/slides/_rels/slide100.xml.rels>&#65279;<?xml version="1.0" encoding="utf-8"?><Relationships xmlns="http://schemas.openxmlformats.org/package/2006/relationships"><Relationship Type="http://schemas.openxmlformats.org/officeDocument/2006/relationships/slideLayout" Target="/ppt/slideLayouts/slideLayout1.xml" Id="R2c73a15e878d4957" /><Relationship Type="http://schemas.openxmlformats.org/officeDocument/2006/relationships/notesSlide" Target="/ppt/notesSlides/notesSlide100.xml" Id="R5c1b93e354ed4a1c" /></Relationships>
</file>

<file path=ppt/slides/_rels/slide101.xml.rels>&#65279;<?xml version="1.0" encoding="utf-8"?><Relationships xmlns="http://schemas.openxmlformats.org/package/2006/relationships"><Relationship Type="http://schemas.openxmlformats.org/officeDocument/2006/relationships/slideLayout" Target="/ppt/slideLayouts/slideLayout1.xml" Id="R1014480897e64634" /><Relationship Type="http://schemas.openxmlformats.org/officeDocument/2006/relationships/notesSlide" Target="/ppt/notesSlides/notesSlide101.xml" Id="R3441b8b0ba0d44c6" /></Relationships>
</file>

<file path=ppt/slides/_rels/slide102.xml.rels>&#65279;<?xml version="1.0" encoding="utf-8"?><Relationships xmlns="http://schemas.openxmlformats.org/package/2006/relationships"><Relationship Type="http://schemas.openxmlformats.org/officeDocument/2006/relationships/slideLayout" Target="/ppt/slideLayouts/slideLayout1.xml" Id="R04f48a8a0697476b" /><Relationship Type="http://schemas.openxmlformats.org/officeDocument/2006/relationships/notesSlide" Target="/ppt/notesSlides/notesSlide102.xml" Id="Rb0108acab008490e" /></Relationships>
</file>

<file path=ppt/slides/_rels/slide103.xml.rels>&#65279;<?xml version="1.0" encoding="utf-8"?><Relationships xmlns="http://schemas.openxmlformats.org/package/2006/relationships"><Relationship Type="http://schemas.openxmlformats.org/officeDocument/2006/relationships/slideLayout" Target="/ppt/slideLayouts/slideLayout1.xml" Id="R504ff7aec0564c13" /><Relationship Type="http://schemas.openxmlformats.org/officeDocument/2006/relationships/notesSlide" Target="/ppt/notesSlides/notesSlide103.xml" Id="Rb1f013dec06e4a51" /></Relationships>
</file>

<file path=ppt/slides/_rels/slide104.xml.rels>&#65279;<?xml version="1.0" encoding="utf-8"?><Relationships xmlns="http://schemas.openxmlformats.org/package/2006/relationships"><Relationship Type="http://schemas.openxmlformats.org/officeDocument/2006/relationships/slideLayout" Target="/ppt/slideLayouts/slideLayout1.xml" Id="R165ad8eb4b2b4b4f" /><Relationship Type="http://schemas.openxmlformats.org/officeDocument/2006/relationships/notesSlide" Target="/ppt/notesSlides/notesSlide104.xml" Id="Rd0be3eb6d0f94e00" /></Relationships>
</file>

<file path=ppt/slides/_rels/slide105.xml.rels>&#65279;<?xml version="1.0" encoding="utf-8"?><Relationships xmlns="http://schemas.openxmlformats.org/package/2006/relationships"><Relationship Type="http://schemas.openxmlformats.org/officeDocument/2006/relationships/slideLayout" Target="/ppt/slideLayouts/slideLayout1.xml" Id="Rbc58445f60f34656" /><Relationship Type="http://schemas.openxmlformats.org/officeDocument/2006/relationships/notesSlide" Target="/ppt/notesSlides/notesSlide105.xml" Id="R7f06892654c34996" /></Relationships>
</file>

<file path=ppt/slides/_rels/slide106.xml.rels>&#65279;<?xml version="1.0" encoding="utf-8"?><Relationships xmlns="http://schemas.openxmlformats.org/package/2006/relationships"><Relationship Type="http://schemas.openxmlformats.org/officeDocument/2006/relationships/slideLayout" Target="/ppt/slideLayouts/slideLayout1.xml" Id="R88c6cee0402e4160" /><Relationship Type="http://schemas.openxmlformats.org/officeDocument/2006/relationships/notesSlide" Target="/ppt/notesSlides/notesSlide106.xml" Id="Rb0c64588774f4030" /></Relationships>
</file>

<file path=ppt/slides/_rels/slide107.xml.rels>&#65279;<?xml version="1.0" encoding="utf-8"?><Relationships xmlns="http://schemas.openxmlformats.org/package/2006/relationships"><Relationship Type="http://schemas.openxmlformats.org/officeDocument/2006/relationships/slideLayout" Target="/ppt/slideLayouts/slideLayout1.xml" Id="R99db906841544f6f" /><Relationship Type="http://schemas.openxmlformats.org/officeDocument/2006/relationships/notesSlide" Target="/ppt/notesSlides/notesSlide107.xml" Id="R78635d6eaed04f07" /></Relationships>
</file>

<file path=ppt/slides/_rels/slide108.xml.rels>&#65279;<?xml version="1.0" encoding="utf-8"?><Relationships xmlns="http://schemas.openxmlformats.org/package/2006/relationships"><Relationship Type="http://schemas.openxmlformats.org/officeDocument/2006/relationships/slideLayout" Target="/ppt/slideLayouts/slideLayout1.xml" Id="R04b58cfe5c96409b" /><Relationship Type="http://schemas.openxmlformats.org/officeDocument/2006/relationships/image" Target="/ppt/media/image8.png" Id="Rf939d28a69494c66" /><Relationship Type="http://schemas.openxmlformats.org/officeDocument/2006/relationships/notesSlide" Target="/ppt/notesSlides/notesSlide108.xml" Id="R3a9919840fca43fd" /></Relationships>
</file>

<file path=ppt/slides/_rels/slide109.xml.rels>&#65279;<?xml version="1.0" encoding="utf-8"?><Relationships xmlns="http://schemas.openxmlformats.org/package/2006/relationships"><Relationship Type="http://schemas.openxmlformats.org/officeDocument/2006/relationships/slideLayout" Target="/ppt/slideLayouts/slideLayout1.xml" Id="R14faf7e7df6c4783" /><Relationship Type="http://schemas.openxmlformats.org/officeDocument/2006/relationships/notesSlide" Target="/ppt/notesSlides/notesSlide109.xml" Id="Ra283c2efa5c34ab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7302ee3e914646b1" /><Relationship Type="http://schemas.openxmlformats.org/officeDocument/2006/relationships/notesSlide" Target="/ppt/notesSlides/notesSlide11.xml" Id="R418cb5b9f6d84480" /></Relationships>
</file>

<file path=ppt/slides/_rels/slide110.xml.rels>&#65279;<?xml version="1.0" encoding="utf-8"?><Relationships xmlns="http://schemas.openxmlformats.org/package/2006/relationships"><Relationship Type="http://schemas.openxmlformats.org/officeDocument/2006/relationships/slideLayout" Target="/ppt/slideLayouts/slideLayout1.xml" Id="R598f37435e9b484a" /><Relationship Type="http://schemas.openxmlformats.org/officeDocument/2006/relationships/notesSlide" Target="/ppt/notesSlides/notesSlide110.xml" Id="R1139c982009c46cd" /></Relationships>
</file>

<file path=ppt/slides/_rels/slide111.xml.rels>&#65279;<?xml version="1.0" encoding="utf-8"?><Relationships xmlns="http://schemas.openxmlformats.org/package/2006/relationships"><Relationship Type="http://schemas.openxmlformats.org/officeDocument/2006/relationships/slideLayout" Target="/ppt/slideLayouts/slideLayout1.xml" Id="Rf71809b46f384405" /><Relationship Type="http://schemas.openxmlformats.org/officeDocument/2006/relationships/notesSlide" Target="/ppt/notesSlides/notesSlide111.xml" Id="Rd511ab401f5f492a" /></Relationships>
</file>

<file path=ppt/slides/_rels/slide112.xml.rels>&#65279;<?xml version="1.0" encoding="utf-8"?><Relationships xmlns="http://schemas.openxmlformats.org/package/2006/relationships"><Relationship Type="http://schemas.openxmlformats.org/officeDocument/2006/relationships/slideLayout" Target="/ppt/slideLayouts/slideLayout1.xml" Id="Rf84d80d89d55457b" /><Relationship Type="http://schemas.openxmlformats.org/officeDocument/2006/relationships/notesSlide" Target="/ppt/notesSlides/notesSlide112.xml" Id="R966ec72591194b3c" /></Relationships>
</file>

<file path=ppt/slides/_rels/slide113.xml.rels>&#65279;<?xml version="1.0" encoding="utf-8"?><Relationships xmlns="http://schemas.openxmlformats.org/package/2006/relationships"><Relationship Type="http://schemas.openxmlformats.org/officeDocument/2006/relationships/slideLayout" Target="/ppt/slideLayouts/slideLayout1.xml" Id="R1437c23357834893" /><Relationship Type="http://schemas.openxmlformats.org/officeDocument/2006/relationships/notesSlide" Target="/ppt/notesSlides/notesSlide113.xml" Id="R10777327399549e7" /></Relationships>
</file>

<file path=ppt/slides/_rels/slide114.xml.rels>&#65279;<?xml version="1.0" encoding="utf-8"?><Relationships xmlns="http://schemas.openxmlformats.org/package/2006/relationships"><Relationship Type="http://schemas.openxmlformats.org/officeDocument/2006/relationships/slideLayout" Target="/ppt/slideLayouts/slideLayout1.xml" Id="R004bdf95d4af43e8" /><Relationship Type="http://schemas.openxmlformats.org/officeDocument/2006/relationships/notesSlide" Target="/ppt/notesSlides/notesSlide114.xml" Id="Rdbb7200057294473" /></Relationships>
</file>

<file path=ppt/slides/_rels/slide115.xml.rels>&#65279;<?xml version="1.0" encoding="utf-8"?><Relationships xmlns="http://schemas.openxmlformats.org/package/2006/relationships"><Relationship Type="http://schemas.openxmlformats.org/officeDocument/2006/relationships/slideLayout" Target="/ppt/slideLayouts/slideLayout1.xml" Id="R8e1ea6796e0440c1" /><Relationship Type="http://schemas.openxmlformats.org/officeDocument/2006/relationships/notesSlide" Target="/ppt/notesSlides/notesSlide115.xml" Id="Ra12623eec13240a1" /></Relationships>
</file>

<file path=ppt/slides/_rels/slide116.xml.rels>&#65279;<?xml version="1.0" encoding="utf-8"?><Relationships xmlns="http://schemas.openxmlformats.org/package/2006/relationships"><Relationship Type="http://schemas.openxmlformats.org/officeDocument/2006/relationships/slideLayout" Target="/ppt/slideLayouts/slideLayout1.xml" Id="Rdf6f3cc1039e4e8c" /><Relationship Type="http://schemas.openxmlformats.org/officeDocument/2006/relationships/notesSlide" Target="/ppt/notesSlides/notesSlide116.xml" Id="R0628b4cbeab74b77" /></Relationships>
</file>

<file path=ppt/slides/_rels/slide117.xml.rels>&#65279;<?xml version="1.0" encoding="utf-8"?><Relationships xmlns="http://schemas.openxmlformats.org/package/2006/relationships"><Relationship Type="http://schemas.openxmlformats.org/officeDocument/2006/relationships/slideLayout" Target="/ppt/slideLayouts/slideLayout1.xml" Id="Reabce1e85aa944f7" /><Relationship Type="http://schemas.openxmlformats.org/officeDocument/2006/relationships/notesSlide" Target="/ppt/notesSlides/notesSlide117.xml" Id="Ra992a95772ea4f4f" /></Relationships>
</file>

<file path=ppt/slides/_rels/slide118.xml.rels>&#65279;<?xml version="1.0" encoding="utf-8"?><Relationships xmlns="http://schemas.openxmlformats.org/package/2006/relationships"><Relationship Type="http://schemas.openxmlformats.org/officeDocument/2006/relationships/slideLayout" Target="/ppt/slideLayouts/slideLayout1.xml" Id="R773cdad93f6f4242" /><Relationship Type="http://schemas.openxmlformats.org/officeDocument/2006/relationships/notesSlide" Target="/ppt/notesSlides/notesSlide118.xml" Id="Raed7fa3f8cc2498b" /></Relationships>
</file>

<file path=ppt/slides/_rels/slide119.xml.rels>&#65279;<?xml version="1.0" encoding="utf-8"?><Relationships xmlns="http://schemas.openxmlformats.org/package/2006/relationships"><Relationship Type="http://schemas.openxmlformats.org/officeDocument/2006/relationships/slideLayout" Target="/ppt/slideLayouts/slideLayout1.xml" Id="Rfe3e079b92d044d4" /><Relationship Type="http://schemas.openxmlformats.org/officeDocument/2006/relationships/notesSlide" Target="/ppt/notesSlides/notesSlide119.xml" Id="R3f24db6a3a8441c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3aa260a124fe4698" /><Relationship Type="http://schemas.openxmlformats.org/officeDocument/2006/relationships/notesSlide" Target="/ppt/notesSlides/notesSlide12.xml" Id="R23be1a3ebbb2464f" /></Relationships>
</file>

<file path=ppt/slides/_rels/slide120.xml.rels>&#65279;<?xml version="1.0" encoding="utf-8"?><Relationships xmlns="http://schemas.openxmlformats.org/package/2006/relationships"><Relationship Type="http://schemas.openxmlformats.org/officeDocument/2006/relationships/slideLayout" Target="/ppt/slideLayouts/slideLayout1.xml" Id="R6a2420a24bc44bf1" /><Relationship Type="http://schemas.openxmlformats.org/officeDocument/2006/relationships/notesSlide" Target="/ppt/notesSlides/notesSlide120.xml" Id="R8a94845e0da84aee" /></Relationships>
</file>

<file path=ppt/slides/_rels/slide121.xml.rels>&#65279;<?xml version="1.0" encoding="utf-8"?><Relationships xmlns="http://schemas.openxmlformats.org/package/2006/relationships"><Relationship Type="http://schemas.openxmlformats.org/officeDocument/2006/relationships/slideLayout" Target="/ppt/slideLayouts/slideLayout1.xml" Id="Rd1fea0ca0e5c4543" /><Relationship Type="http://schemas.openxmlformats.org/officeDocument/2006/relationships/notesSlide" Target="/ppt/notesSlides/notesSlide121.xml" Id="Rbbfecdd9764d41d2" /></Relationships>
</file>

<file path=ppt/slides/_rels/slide122.xml.rels>&#65279;<?xml version="1.0" encoding="utf-8"?><Relationships xmlns="http://schemas.openxmlformats.org/package/2006/relationships"><Relationship Type="http://schemas.openxmlformats.org/officeDocument/2006/relationships/slideLayout" Target="/ppt/slideLayouts/slideLayout1.xml" Id="R976807742562424e" /><Relationship Type="http://schemas.openxmlformats.org/officeDocument/2006/relationships/notesSlide" Target="/ppt/notesSlides/notesSlide122.xml" Id="R97f2b332251645a8" /></Relationships>
</file>

<file path=ppt/slides/_rels/slide123.xml.rels>&#65279;<?xml version="1.0" encoding="utf-8"?><Relationships xmlns="http://schemas.openxmlformats.org/package/2006/relationships"><Relationship Type="http://schemas.openxmlformats.org/officeDocument/2006/relationships/slideLayout" Target="/ppt/slideLayouts/slideLayout1.xml" Id="R260e6c9fdc0f4c8c" /><Relationship Type="http://schemas.openxmlformats.org/officeDocument/2006/relationships/notesSlide" Target="/ppt/notesSlides/notesSlide123.xml" Id="R770d1abefa364c17" /></Relationships>
</file>

<file path=ppt/slides/_rels/slide124.xml.rels>&#65279;<?xml version="1.0" encoding="utf-8"?><Relationships xmlns="http://schemas.openxmlformats.org/package/2006/relationships"><Relationship Type="http://schemas.openxmlformats.org/officeDocument/2006/relationships/slideLayout" Target="/ppt/slideLayouts/slideLayout1.xml" Id="R415440ff23ba4d75" /><Relationship Type="http://schemas.openxmlformats.org/officeDocument/2006/relationships/notesSlide" Target="/ppt/notesSlides/notesSlide124.xml" Id="R614a03ddcd504086" /></Relationships>
</file>

<file path=ppt/slides/_rels/slide125.xml.rels>&#65279;<?xml version="1.0" encoding="utf-8"?><Relationships xmlns="http://schemas.openxmlformats.org/package/2006/relationships"><Relationship Type="http://schemas.openxmlformats.org/officeDocument/2006/relationships/slideLayout" Target="/ppt/slideLayouts/slideLayout1.xml" Id="R04a1b7ee4bd54b16" /><Relationship Type="http://schemas.openxmlformats.org/officeDocument/2006/relationships/notesSlide" Target="/ppt/notesSlides/notesSlide125.xml" Id="R66504d019cd943f9" /></Relationships>
</file>

<file path=ppt/slides/_rels/slide126.xml.rels>&#65279;<?xml version="1.0" encoding="utf-8"?><Relationships xmlns="http://schemas.openxmlformats.org/package/2006/relationships"><Relationship Type="http://schemas.openxmlformats.org/officeDocument/2006/relationships/slideLayout" Target="/ppt/slideLayouts/slideLayout1.xml" Id="R52e7bf51df4c4cb9" /><Relationship Type="http://schemas.openxmlformats.org/officeDocument/2006/relationships/notesSlide" Target="/ppt/notesSlides/notesSlide126.xml" Id="R47403edae97f4d1d" /></Relationships>
</file>

<file path=ppt/slides/_rels/slide127.xml.rels>&#65279;<?xml version="1.0" encoding="utf-8"?><Relationships xmlns="http://schemas.openxmlformats.org/package/2006/relationships"><Relationship Type="http://schemas.openxmlformats.org/officeDocument/2006/relationships/slideLayout" Target="/ppt/slideLayouts/slideLayout1.xml" Id="R5576ca6569e54fe6" /><Relationship Type="http://schemas.openxmlformats.org/officeDocument/2006/relationships/notesSlide" Target="/ppt/notesSlides/notesSlide127.xml" Id="Re629d10240864c6b" /></Relationships>
</file>

<file path=ppt/slides/_rels/slide128.xml.rels>&#65279;<?xml version="1.0" encoding="utf-8"?><Relationships xmlns="http://schemas.openxmlformats.org/package/2006/relationships"><Relationship Type="http://schemas.openxmlformats.org/officeDocument/2006/relationships/slideLayout" Target="/ppt/slideLayouts/slideLayout1.xml" Id="Rbd1c62a983f1448f" /><Relationship Type="http://schemas.openxmlformats.org/officeDocument/2006/relationships/notesSlide" Target="/ppt/notesSlides/notesSlide128.xml" Id="R05998b72b1b64e16" /></Relationships>
</file>

<file path=ppt/slides/_rels/slide129.xml.rels>&#65279;<?xml version="1.0" encoding="utf-8"?><Relationships xmlns="http://schemas.openxmlformats.org/package/2006/relationships"><Relationship Type="http://schemas.openxmlformats.org/officeDocument/2006/relationships/slideLayout" Target="/ppt/slideLayouts/slideLayout1.xml" Id="R257da8d2fc074ef8" /><Relationship Type="http://schemas.openxmlformats.org/officeDocument/2006/relationships/notesSlide" Target="/ppt/notesSlides/notesSlide129.xml" Id="R7086c0c393ae460f"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b02b8768b156449f" /><Relationship Type="http://schemas.openxmlformats.org/officeDocument/2006/relationships/notesSlide" Target="/ppt/notesSlides/notesSlide13.xml" Id="Re957926b9b954c92" /></Relationships>
</file>

<file path=ppt/slides/_rels/slide130.xml.rels>&#65279;<?xml version="1.0" encoding="utf-8"?><Relationships xmlns="http://schemas.openxmlformats.org/package/2006/relationships"><Relationship Type="http://schemas.openxmlformats.org/officeDocument/2006/relationships/slideLayout" Target="/ppt/slideLayouts/slideLayout1.xml" Id="R1c7bd689cfef4b74" /><Relationship Type="http://schemas.openxmlformats.org/officeDocument/2006/relationships/notesSlide" Target="/ppt/notesSlides/notesSlide130.xml" Id="R481d27052e1247b0" /></Relationships>
</file>

<file path=ppt/slides/_rels/slide131.xml.rels>&#65279;<?xml version="1.0" encoding="utf-8"?><Relationships xmlns="http://schemas.openxmlformats.org/package/2006/relationships"><Relationship Type="http://schemas.openxmlformats.org/officeDocument/2006/relationships/slideLayout" Target="/ppt/slideLayouts/slideLayout1.xml" Id="Rb0236ad03fbb4dfe" /><Relationship Type="http://schemas.openxmlformats.org/officeDocument/2006/relationships/notesSlide" Target="/ppt/notesSlides/notesSlide131.xml" Id="Raa8a235e98264f39" /></Relationships>
</file>

<file path=ppt/slides/_rels/slide132.xml.rels>&#65279;<?xml version="1.0" encoding="utf-8"?><Relationships xmlns="http://schemas.openxmlformats.org/package/2006/relationships"><Relationship Type="http://schemas.openxmlformats.org/officeDocument/2006/relationships/slideLayout" Target="/ppt/slideLayouts/slideLayout1.xml" Id="Rbef1d50a02a841f1" /><Relationship Type="http://schemas.openxmlformats.org/officeDocument/2006/relationships/notesSlide" Target="/ppt/notesSlides/notesSlide132.xml" Id="Raaaae3579e0a43d5" /></Relationships>
</file>

<file path=ppt/slides/_rels/slide133.xml.rels>&#65279;<?xml version="1.0" encoding="utf-8"?><Relationships xmlns="http://schemas.openxmlformats.org/package/2006/relationships"><Relationship Type="http://schemas.openxmlformats.org/officeDocument/2006/relationships/slideLayout" Target="/ppt/slideLayouts/slideLayout1.xml" Id="R6c0424ba4e954ca3" /><Relationship Type="http://schemas.openxmlformats.org/officeDocument/2006/relationships/notesSlide" Target="/ppt/notesSlides/notesSlide133.xml" Id="R3b04434792224519" /></Relationships>
</file>

<file path=ppt/slides/_rels/slide134.xml.rels>&#65279;<?xml version="1.0" encoding="utf-8"?><Relationships xmlns="http://schemas.openxmlformats.org/package/2006/relationships"><Relationship Type="http://schemas.openxmlformats.org/officeDocument/2006/relationships/slideLayout" Target="/ppt/slideLayouts/slideLayout1.xml" Id="R18930a8068e9427f" /><Relationship Type="http://schemas.openxmlformats.org/officeDocument/2006/relationships/notesSlide" Target="/ppt/notesSlides/notesSlide134.xml" Id="R78799a1b03cf4294" /></Relationships>
</file>

<file path=ppt/slides/_rels/slide135.xml.rels>&#65279;<?xml version="1.0" encoding="utf-8"?><Relationships xmlns="http://schemas.openxmlformats.org/package/2006/relationships"><Relationship Type="http://schemas.openxmlformats.org/officeDocument/2006/relationships/slideLayout" Target="/ppt/slideLayouts/slideLayout1.xml" Id="Re764cc15ae2e470c" /><Relationship Type="http://schemas.openxmlformats.org/officeDocument/2006/relationships/notesSlide" Target="/ppt/notesSlides/notesSlide135.xml" Id="Ra87f52d9486b405f" /></Relationships>
</file>

<file path=ppt/slides/_rels/slide136.xml.rels>&#65279;<?xml version="1.0" encoding="utf-8"?><Relationships xmlns="http://schemas.openxmlformats.org/package/2006/relationships"><Relationship Type="http://schemas.openxmlformats.org/officeDocument/2006/relationships/slideLayout" Target="/ppt/slideLayouts/slideLayout1.xml" Id="R0098b4bce85c469b" /><Relationship Type="http://schemas.openxmlformats.org/officeDocument/2006/relationships/notesSlide" Target="/ppt/notesSlides/notesSlide136.xml" Id="R7656a3c4f3484f99" /></Relationships>
</file>

<file path=ppt/slides/_rels/slide137.xml.rels>&#65279;<?xml version="1.0" encoding="utf-8"?><Relationships xmlns="http://schemas.openxmlformats.org/package/2006/relationships"><Relationship Type="http://schemas.openxmlformats.org/officeDocument/2006/relationships/slideLayout" Target="/ppt/slideLayouts/slideLayout1.xml" Id="R3001166e3b5b486b" /><Relationship Type="http://schemas.openxmlformats.org/officeDocument/2006/relationships/notesSlide" Target="/ppt/notesSlides/notesSlide137.xml" Id="R4cc211b41d4b44da" /></Relationships>
</file>

<file path=ppt/slides/_rels/slide138.xml.rels>&#65279;<?xml version="1.0" encoding="utf-8"?><Relationships xmlns="http://schemas.openxmlformats.org/package/2006/relationships"><Relationship Type="http://schemas.openxmlformats.org/officeDocument/2006/relationships/slideLayout" Target="/ppt/slideLayouts/slideLayout1.xml" Id="R61fd8b07fb534ca7" /><Relationship Type="http://schemas.openxmlformats.org/officeDocument/2006/relationships/notesSlide" Target="/ppt/notesSlides/notesSlide138.xml" Id="R4ab69cdc650f48d6" /></Relationships>
</file>

<file path=ppt/slides/_rels/slide139.xml.rels>&#65279;<?xml version="1.0" encoding="utf-8"?><Relationships xmlns="http://schemas.openxmlformats.org/package/2006/relationships"><Relationship Type="http://schemas.openxmlformats.org/officeDocument/2006/relationships/slideLayout" Target="/ppt/slideLayouts/slideLayout1.xml" Id="R63bc54501b11466f" /><Relationship Type="http://schemas.openxmlformats.org/officeDocument/2006/relationships/notesSlide" Target="/ppt/notesSlides/notesSlide139.xml" Id="Rdc38f7bba4c445ed"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fd9f061180894451" /><Relationship Type="http://schemas.openxmlformats.org/officeDocument/2006/relationships/notesSlide" Target="/ppt/notesSlides/notesSlide14.xml" Id="Rb73b8a90ff614cfe" /></Relationships>
</file>

<file path=ppt/slides/_rels/slide140.xml.rels>&#65279;<?xml version="1.0" encoding="utf-8"?><Relationships xmlns="http://schemas.openxmlformats.org/package/2006/relationships"><Relationship Type="http://schemas.openxmlformats.org/officeDocument/2006/relationships/slideLayout" Target="/ppt/slideLayouts/slideLayout1.xml" Id="R540683e734794527" /><Relationship Type="http://schemas.openxmlformats.org/officeDocument/2006/relationships/notesSlide" Target="/ppt/notesSlides/notesSlide140.xml" Id="Ra59bc24f70fa4af3" /></Relationships>
</file>

<file path=ppt/slides/_rels/slide141.xml.rels>&#65279;<?xml version="1.0" encoding="utf-8"?><Relationships xmlns="http://schemas.openxmlformats.org/package/2006/relationships"><Relationship Type="http://schemas.openxmlformats.org/officeDocument/2006/relationships/slideLayout" Target="/ppt/slideLayouts/slideLayout1.xml" Id="Rf1d4ffc5ad294e98" /><Relationship Type="http://schemas.openxmlformats.org/officeDocument/2006/relationships/notesSlide" Target="/ppt/notesSlides/notesSlide141.xml" Id="R97602c7bfe574e67" /></Relationships>
</file>

<file path=ppt/slides/_rels/slide142.xml.rels>&#65279;<?xml version="1.0" encoding="utf-8"?><Relationships xmlns="http://schemas.openxmlformats.org/package/2006/relationships"><Relationship Type="http://schemas.openxmlformats.org/officeDocument/2006/relationships/slideLayout" Target="/ppt/slideLayouts/slideLayout1.xml" Id="R6035ca6319ae431e" /><Relationship Type="http://schemas.openxmlformats.org/officeDocument/2006/relationships/notesSlide" Target="/ppt/notesSlides/notesSlide142.xml" Id="Rfdb6fbb30a8f4cb0" /></Relationships>
</file>

<file path=ppt/slides/_rels/slide143.xml.rels>&#65279;<?xml version="1.0" encoding="utf-8"?><Relationships xmlns="http://schemas.openxmlformats.org/package/2006/relationships"><Relationship Type="http://schemas.openxmlformats.org/officeDocument/2006/relationships/slideLayout" Target="/ppt/slideLayouts/slideLayout1.xml" Id="R12fd23b0e0484f82" /><Relationship Type="http://schemas.openxmlformats.org/officeDocument/2006/relationships/notesSlide" Target="/ppt/notesSlides/notesSlide143.xml" Id="R8c4504b781ec44a3" /></Relationships>
</file>

<file path=ppt/slides/_rels/slide144.xml.rels>&#65279;<?xml version="1.0" encoding="utf-8"?><Relationships xmlns="http://schemas.openxmlformats.org/package/2006/relationships"><Relationship Type="http://schemas.openxmlformats.org/officeDocument/2006/relationships/slideLayout" Target="/ppt/slideLayouts/slideLayout1.xml" Id="R4bf07f30c9794375" /><Relationship Type="http://schemas.openxmlformats.org/officeDocument/2006/relationships/notesSlide" Target="/ppt/notesSlides/notesSlide144.xml" Id="R3d54bcfc55014b2a"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706ca60654d0419f" /><Relationship Type="http://schemas.openxmlformats.org/officeDocument/2006/relationships/notesSlide" Target="/ppt/notesSlides/notesSlide15.xml" Id="Ra720ac19bb3d4e68"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62805e28fa944fba" /><Relationship Type="http://schemas.openxmlformats.org/officeDocument/2006/relationships/notesSlide" Target="/ppt/notesSlides/notesSlide16.xml" Id="R873d83b211de4fbe"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2c9df5cfd6d44d0f" /><Relationship Type="http://schemas.openxmlformats.org/officeDocument/2006/relationships/notesSlide" Target="/ppt/notesSlides/notesSlide17.xml" Id="R7c72e83510264150"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fcce54a9628d4164" /><Relationship Type="http://schemas.openxmlformats.org/officeDocument/2006/relationships/notesSlide" Target="/ppt/notesSlides/notesSlide18.xml" Id="R268373e567f3436b"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76c2aac951494ede" /><Relationship Type="http://schemas.openxmlformats.org/officeDocument/2006/relationships/image" Target="/ppt/media/image3.png" Id="Rf8d6c6df94b245d4" /><Relationship Type="http://schemas.openxmlformats.org/officeDocument/2006/relationships/notesSlide" Target="/ppt/notesSlides/notesSlide19.xml" Id="R309dfa48fb1d420b"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d46108a01eb442ab" /><Relationship Type="http://schemas.openxmlformats.org/officeDocument/2006/relationships/notesSlide" Target="/ppt/notesSlides/notesSlide2.xml" Id="R2074f8d9f42b419a"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41fad96994d641de" /><Relationship Type="http://schemas.openxmlformats.org/officeDocument/2006/relationships/notesSlide" Target="/ppt/notesSlides/notesSlide20.xml" Id="R81af227ee4ef4b08"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0973d5d4a69d4747" /><Relationship Type="http://schemas.openxmlformats.org/officeDocument/2006/relationships/notesSlide" Target="/ppt/notesSlides/notesSlide21.xml" Id="R10a8795b850e4e70"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334e0b06daab40f4" /><Relationship Type="http://schemas.openxmlformats.org/officeDocument/2006/relationships/notesSlide" Target="/ppt/notesSlides/notesSlide22.xml" Id="Ra3bf7e9092b6475b"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c67a995875b94b51" /><Relationship Type="http://schemas.openxmlformats.org/officeDocument/2006/relationships/notesSlide" Target="/ppt/notesSlides/notesSlide23.xml" Id="R6ffc971b013a433f"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4b5f337bb25243e9" /><Relationship Type="http://schemas.openxmlformats.org/officeDocument/2006/relationships/notesSlide" Target="/ppt/notesSlides/notesSlide24.xml" Id="R328c6e78f1064412"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782d27814e584f27" /><Relationship Type="http://schemas.openxmlformats.org/officeDocument/2006/relationships/notesSlide" Target="/ppt/notesSlides/notesSlide25.xml" Id="R565f8b525e88472f"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dc29a001ffea48b6" /><Relationship Type="http://schemas.openxmlformats.org/officeDocument/2006/relationships/notesSlide" Target="/ppt/notesSlides/notesSlide26.xml" Id="Rc46b888c61ca435f"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d9f85044b8084136" /><Relationship Type="http://schemas.openxmlformats.org/officeDocument/2006/relationships/notesSlide" Target="/ppt/notesSlides/notesSlide27.xml" Id="R5caaaa7f6b944907"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159981e7342a4d18" /><Relationship Type="http://schemas.openxmlformats.org/officeDocument/2006/relationships/notesSlide" Target="/ppt/notesSlides/notesSlide28.xml" Id="R63cf3dcc2eee4347"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f4fd8324340741f3" /><Relationship Type="http://schemas.openxmlformats.org/officeDocument/2006/relationships/notesSlide" Target="/ppt/notesSlides/notesSlide29.xml" Id="R169495ff17aa463f"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82f9f5d50ed6489c" /><Relationship Type="http://schemas.openxmlformats.org/officeDocument/2006/relationships/notesSlide" Target="/ppt/notesSlides/notesSlide3.xml" Id="R8a783148f2704044"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b859c15e6ec44cde" /><Relationship Type="http://schemas.openxmlformats.org/officeDocument/2006/relationships/notesSlide" Target="/ppt/notesSlides/notesSlide30.xml" Id="R4456e0bb33554584"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02856211bc9c46c0" /><Relationship Type="http://schemas.openxmlformats.org/officeDocument/2006/relationships/notesSlide" Target="/ppt/notesSlides/notesSlide31.xml" Id="R358200ce1612461e"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195574c8afb44f6f" /><Relationship Type="http://schemas.openxmlformats.org/officeDocument/2006/relationships/notesSlide" Target="/ppt/notesSlides/notesSlide32.xml" Id="Rb401affe01034910"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01fdd536a71d4e29" /><Relationship Type="http://schemas.openxmlformats.org/officeDocument/2006/relationships/notesSlide" Target="/ppt/notesSlides/notesSlide33.xml" Id="R9e57cb8e54074522"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a40d98a624424379" /><Relationship Type="http://schemas.openxmlformats.org/officeDocument/2006/relationships/notesSlide" Target="/ppt/notesSlides/notesSlide34.xml" Id="Re746598bc848468d"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689697a419084060" /><Relationship Type="http://schemas.openxmlformats.org/officeDocument/2006/relationships/notesSlide" Target="/ppt/notesSlides/notesSlide35.xml" Id="R792c1e1dcb7148d3"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e77ee533b45f48a2" /><Relationship Type="http://schemas.openxmlformats.org/officeDocument/2006/relationships/notesSlide" Target="/ppt/notesSlides/notesSlide36.xml" Id="Ref431c5fb27a4ae5"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b9fe40548e4d4892" /><Relationship Type="http://schemas.openxmlformats.org/officeDocument/2006/relationships/image" Target="/ppt/media/image4.png" Id="R85487953873a4536" /><Relationship Type="http://schemas.openxmlformats.org/officeDocument/2006/relationships/notesSlide" Target="/ppt/notesSlides/notesSlide37.xml" Id="R4136158a5ddf4a65"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d3735b899b8c4062" /><Relationship Type="http://schemas.openxmlformats.org/officeDocument/2006/relationships/notesSlide" Target="/ppt/notesSlides/notesSlide38.xml" Id="R97dc53e16e504e8f"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9beca71b80bb414c" /><Relationship Type="http://schemas.openxmlformats.org/officeDocument/2006/relationships/image" Target="/ppt/media/image5.png" Id="R99e1103a6ab14f94" /><Relationship Type="http://schemas.openxmlformats.org/officeDocument/2006/relationships/notesSlide" Target="/ppt/notesSlides/notesSlide39.xml" Id="Ra26c5f151f49456c"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1b431bd747741ff" /><Relationship Type="http://schemas.openxmlformats.org/officeDocument/2006/relationships/notesSlide" Target="/ppt/notesSlides/notesSlide4.xml" Id="R3c0ace90e4574e5a"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d4939348125c4d85" /><Relationship Type="http://schemas.openxmlformats.org/officeDocument/2006/relationships/notesSlide" Target="/ppt/notesSlides/notesSlide40.xml" Id="R61b7206d3e4f4df5"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dc0aa6975caf48d3" /><Relationship Type="http://schemas.openxmlformats.org/officeDocument/2006/relationships/notesSlide" Target="/ppt/notesSlides/notesSlide41.xml" Id="Rbc2c88f1f2f04bf5"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ead2fb94334f4a9f" /><Relationship Type="http://schemas.openxmlformats.org/officeDocument/2006/relationships/notesSlide" Target="/ppt/notesSlides/notesSlide42.xml" Id="R04134b53ae7f4733"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9fb717deba094975" /><Relationship Type="http://schemas.openxmlformats.org/officeDocument/2006/relationships/notesSlide" Target="/ppt/notesSlides/notesSlide43.xml" Id="R7270d25a2bcf40ce"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9ea3e932c13e4039" /><Relationship Type="http://schemas.openxmlformats.org/officeDocument/2006/relationships/notesSlide" Target="/ppt/notesSlides/notesSlide44.xml" Id="R1b61f84391e542dc"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7310f9f39570484b" /><Relationship Type="http://schemas.openxmlformats.org/officeDocument/2006/relationships/chart" Target="/ppt/slides/charts/chart1.xml" Id="R9e39b1e96acd4aaf" /><Relationship Type="http://schemas.openxmlformats.org/officeDocument/2006/relationships/notesSlide" Target="/ppt/notesSlides/notesSlide45.xml" Id="R089edea99b924734"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ea58bec7fe4043d8" /><Relationship Type="http://schemas.openxmlformats.org/officeDocument/2006/relationships/notesSlide" Target="/ppt/notesSlides/notesSlide46.xml" Id="R452efd49563e49b7"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5f26c642b9d145c8" /><Relationship Type="http://schemas.openxmlformats.org/officeDocument/2006/relationships/chart" Target="/ppt/slides/charts/chart2.xml" Id="Rbb547b7c646f4019" /><Relationship Type="http://schemas.openxmlformats.org/officeDocument/2006/relationships/notesSlide" Target="/ppt/notesSlides/notesSlide47.xml" Id="R89d69679f0b642af"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c92f59de6c60475b" /><Relationship Type="http://schemas.openxmlformats.org/officeDocument/2006/relationships/chart" Target="/ppt/slides/charts/chart3.xml" Id="R5a3a7147da1549fb" /><Relationship Type="http://schemas.openxmlformats.org/officeDocument/2006/relationships/notesSlide" Target="/ppt/notesSlides/notesSlide48.xml" Id="R8f5a09cd41814e9d"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cedbb0a2cc0f4073" /><Relationship Type="http://schemas.openxmlformats.org/officeDocument/2006/relationships/chart" Target="/ppt/slides/charts/chart4.xml" Id="Rf77134f62ecc452d" /><Relationship Type="http://schemas.openxmlformats.org/officeDocument/2006/relationships/notesSlide" Target="/ppt/notesSlides/notesSlide49.xml" Id="R89007a55326a4656"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9375b5487bb949f7" /><Relationship Type="http://schemas.openxmlformats.org/officeDocument/2006/relationships/notesSlide" Target="/ppt/notesSlides/notesSlide5.xml" Id="Rfdce9eb98b994d37"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6e576ab010bf4aac" /><Relationship Type="http://schemas.openxmlformats.org/officeDocument/2006/relationships/chart" Target="/ppt/slides/charts/chart5.xml" Id="R6cff960f04624a3b" /><Relationship Type="http://schemas.openxmlformats.org/officeDocument/2006/relationships/notesSlide" Target="/ppt/notesSlides/notesSlide50.xml" Id="Re2e2498b6fe84322"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a59c8b8d8ec644f4" /><Relationship Type="http://schemas.openxmlformats.org/officeDocument/2006/relationships/chart" Target="/ppt/slides/charts/chart6.xml" Id="R02c7016ae9c7434a" /><Relationship Type="http://schemas.openxmlformats.org/officeDocument/2006/relationships/notesSlide" Target="/ppt/notesSlides/notesSlide51.xml" Id="R21823664566f4c3b"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35551cbfaab647e7" /><Relationship Type="http://schemas.openxmlformats.org/officeDocument/2006/relationships/chart" Target="/ppt/slides/charts/chart7.xml" Id="Rd0f78b4696494756" /><Relationship Type="http://schemas.openxmlformats.org/officeDocument/2006/relationships/notesSlide" Target="/ppt/notesSlides/notesSlide52.xml" Id="Rf3484682672648ae"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2f7d5c3eab39428f" /><Relationship Type="http://schemas.openxmlformats.org/officeDocument/2006/relationships/chart" Target="/ppt/slides/charts/chart8.xml" Id="R921d23244cf7428f" /><Relationship Type="http://schemas.openxmlformats.org/officeDocument/2006/relationships/notesSlide" Target="/ppt/notesSlides/notesSlide53.xml" Id="Ra585b65799c94c49"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1031e1c85ea94673" /><Relationship Type="http://schemas.openxmlformats.org/officeDocument/2006/relationships/chart" Target="/ppt/slides/charts/chart9.xml" Id="R6614d7db2a104188" /><Relationship Type="http://schemas.openxmlformats.org/officeDocument/2006/relationships/notesSlide" Target="/ppt/notesSlides/notesSlide54.xml" Id="R103acdaf39424904"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8b22e835ed894384" /><Relationship Type="http://schemas.openxmlformats.org/officeDocument/2006/relationships/notesSlide" Target="/ppt/notesSlides/notesSlide55.xml" Id="R779fa6e952ce47f8"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49ad094d3f7e40cf" /><Relationship Type="http://schemas.openxmlformats.org/officeDocument/2006/relationships/notesSlide" Target="/ppt/notesSlides/notesSlide56.xml" Id="Rdf19b403456c4015"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xml" Id="R909918f72199476c" /><Relationship Type="http://schemas.openxmlformats.org/officeDocument/2006/relationships/notesSlide" Target="/ppt/notesSlides/notesSlide57.xml" Id="R6cc00106bf9345af" /></Relationships>
</file>

<file path=ppt/slides/_rels/slide58.xml.rels>&#65279;<?xml version="1.0" encoding="utf-8"?><Relationships xmlns="http://schemas.openxmlformats.org/package/2006/relationships"><Relationship Type="http://schemas.openxmlformats.org/officeDocument/2006/relationships/slideLayout" Target="/ppt/slideLayouts/slideLayout1.xml" Id="Rf672e4420f074e7e" /><Relationship Type="http://schemas.openxmlformats.org/officeDocument/2006/relationships/notesSlide" Target="/ppt/notesSlides/notesSlide58.xml" Id="R90fcc3cc608c4b7d" /></Relationships>
</file>

<file path=ppt/slides/_rels/slide59.xml.rels>&#65279;<?xml version="1.0" encoding="utf-8"?><Relationships xmlns="http://schemas.openxmlformats.org/package/2006/relationships"><Relationship Type="http://schemas.openxmlformats.org/officeDocument/2006/relationships/slideLayout" Target="/ppt/slideLayouts/slideLayout1.xml" Id="Rf4b48311aed14372" /><Relationship Type="http://schemas.openxmlformats.org/officeDocument/2006/relationships/notesSlide" Target="/ppt/notesSlides/notesSlide59.xml" Id="R42c12789ec87419f"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1f01b34ba924633" /><Relationship Type="http://schemas.openxmlformats.org/officeDocument/2006/relationships/notesSlide" Target="/ppt/notesSlides/notesSlide6.xml" Id="Rbb162333865941f0" /></Relationships>
</file>

<file path=ppt/slides/_rels/slide60.xml.rels>&#65279;<?xml version="1.0" encoding="utf-8"?><Relationships xmlns="http://schemas.openxmlformats.org/package/2006/relationships"><Relationship Type="http://schemas.openxmlformats.org/officeDocument/2006/relationships/slideLayout" Target="/ppt/slideLayouts/slideLayout1.xml" Id="R7832ec093be54d97" /><Relationship Type="http://schemas.openxmlformats.org/officeDocument/2006/relationships/notesSlide" Target="/ppt/notesSlides/notesSlide60.xml" Id="Rc66466b1df7d4938" /></Relationships>
</file>

<file path=ppt/slides/_rels/slide61.xml.rels>&#65279;<?xml version="1.0" encoding="utf-8"?><Relationships xmlns="http://schemas.openxmlformats.org/package/2006/relationships"><Relationship Type="http://schemas.openxmlformats.org/officeDocument/2006/relationships/slideLayout" Target="/ppt/slideLayouts/slideLayout1.xml" Id="R700d015ac25a448f" /><Relationship Type="http://schemas.openxmlformats.org/officeDocument/2006/relationships/notesSlide" Target="/ppt/notesSlides/notesSlide61.xml" Id="R9c9ba30af03e4528" /></Relationships>
</file>

<file path=ppt/slides/_rels/slide62.xml.rels>&#65279;<?xml version="1.0" encoding="utf-8"?><Relationships xmlns="http://schemas.openxmlformats.org/package/2006/relationships"><Relationship Type="http://schemas.openxmlformats.org/officeDocument/2006/relationships/slideLayout" Target="/ppt/slideLayouts/slideLayout1.xml" Id="R644e0f09b2c745b0" /><Relationship Type="http://schemas.openxmlformats.org/officeDocument/2006/relationships/notesSlide" Target="/ppt/notesSlides/notesSlide62.xml" Id="R286194519e384b6a" /></Relationships>
</file>

<file path=ppt/slides/_rels/slide63.xml.rels>&#65279;<?xml version="1.0" encoding="utf-8"?><Relationships xmlns="http://schemas.openxmlformats.org/package/2006/relationships"><Relationship Type="http://schemas.openxmlformats.org/officeDocument/2006/relationships/slideLayout" Target="/ppt/slideLayouts/slideLayout1.xml" Id="R41130387c970474b" /><Relationship Type="http://schemas.openxmlformats.org/officeDocument/2006/relationships/notesSlide" Target="/ppt/notesSlides/notesSlide63.xml" Id="R939bae0948f744ef" /></Relationships>
</file>

<file path=ppt/slides/_rels/slide64.xml.rels>&#65279;<?xml version="1.0" encoding="utf-8"?><Relationships xmlns="http://schemas.openxmlformats.org/package/2006/relationships"><Relationship Type="http://schemas.openxmlformats.org/officeDocument/2006/relationships/slideLayout" Target="/ppt/slideLayouts/slideLayout1.xml" Id="R7d48a61ed15a4254" /><Relationship Type="http://schemas.openxmlformats.org/officeDocument/2006/relationships/notesSlide" Target="/ppt/notesSlides/notesSlide64.xml" Id="Rd60f3fe168b94e1e" /></Relationships>
</file>

<file path=ppt/slides/_rels/slide65.xml.rels>&#65279;<?xml version="1.0" encoding="utf-8"?><Relationships xmlns="http://schemas.openxmlformats.org/package/2006/relationships"><Relationship Type="http://schemas.openxmlformats.org/officeDocument/2006/relationships/slideLayout" Target="/ppt/slideLayouts/slideLayout1.xml" Id="R04c5c921f0594636" /><Relationship Type="http://schemas.openxmlformats.org/officeDocument/2006/relationships/notesSlide" Target="/ppt/notesSlides/notesSlide65.xml" Id="Rb9a4c19e918040b5" /></Relationships>
</file>

<file path=ppt/slides/_rels/slide66.xml.rels>&#65279;<?xml version="1.0" encoding="utf-8"?><Relationships xmlns="http://schemas.openxmlformats.org/package/2006/relationships"><Relationship Type="http://schemas.openxmlformats.org/officeDocument/2006/relationships/slideLayout" Target="/ppt/slideLayouts/slideLayout1.xml" Id="Rbb738b5d66354d5b" /><Relationship Type="http://schemas.openxmlformats.org/officeDocument/2006/relationships/notesSlide" Target="/ppt/notesSlides/notesSlide66.xml" Id="Ra3130e9cfeb04eb4" /></Relationships>
</file>

<file path=ppt/slides/_rels/slide67.xml.rels>&#65279;<?xml version="1.0" encoding="utf-8"?><Relationships xmlns="http://schemas.openxmlformats.org/package/2006/relationships"><Relationship Type="http://schemas.openxmlformats.org/officeDocument/2006/relationships/slideLayout" Target="/ppt/slideLayouts/slideLayout1.xml" Id="Ra2339a46f96f48b3" /><Relationship Type="http://schemas.openxmlformats.org/officeDocument/2006/relationships/notesSlide" Target="/ppt/notesSlides/notesSlide67.xml" Id="R11ba6475243849bf" /></Relationships>
</file>

<file path=ppt/slides/_rels/slide68.xml.rels>&#65279;<?xml version="1.0" encoding="utf-8"?><Relationships xmlns="http://schemas.openxmlformats.org/package/2006/relationships"><Relationship Type="http://schemas.openxmlformats.org/officeDocument/2006/relationships/slideLayout" Target="/ppt/slideLayouts/slideLayout1.xml" Id="R43fb570d0d5a4d26" /><Relationship Type="http://schemas.openxmlformats.org/officeDocument/2006/relationships/chart" Target="/ppt/slides/charts/chart10.xml" Id="R5f50c2f066014910" /><Relationship Type="http://schemas.openxmlformats.org/officeDocument/2006/relationships/notesSlide" Target="/ppt/notesSlides/notesSlide68.xml" Id="Rf895a3c4deca4cff" /></Relationships>
</file>

<file path=ppt/slides/_rels/slide69.xml.rels>&#65279;<?xml version="1.0" encoding="utf-8"?><Relationships xmlns="http://schemas.openxmlformats.org/package/2006/relationships"><Relationship Type="http://schemas.openxmlformats.org/officeDocument/2006/relationships/slideLayout" Target="/ppt/slideLayouts/slideLayout1.xml" Id="R3cd063bde0dc463a" /><Relationship Type="http://schemas.openxmlformats.org/officeDocument/2006/relationships/notesSlide" Target="/ppt/notesSlides/notesSlide69.xml" Id="R93ef8f15f9ce4ef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fafa826fd0af48fd" /><Relationship Type="http://schemas.openxmlformats.org/officeDocument/2006/relationships/notesSlide" Target="/ppt/notesSlides/notesSlide7.xml" Id="R8607e7687b1d47fe" /></Relationships>
</file>

<file path=ppt/slides/_rels/slide70.xml.rels>&#65279;<?xml version="1.0" encoding="utf-8"?><Relationships xmlns="http://schemas.openxmlformats.org/package/2006/relationships"><Relationship Type="http://schemas.openxmlformats.org/officeDocument/2006/relationships/slideLayout" Target="/ppt/slideLayouts/slideLayout1.xml" Id="Rf4082902a9324037" /><Relationship Type="http://schemas.openxmlformats.org/officeDocument/2006/relationships/notesSlide" Target="/ppt/notesSlides/notesSlide70.xml" Id="R73ade48687f54bf4" /></Relationships>
</file>

<file path=ppt/slides/_rels/slide71.xml.rels>&#65279;<?xml version="1.0" encoding="utf-8"?><Relationships xmlns="http://schemas.openxmlformats.org/package/2006/relationships"><Relationship Type="http://schemas.openxmlformats.org/officeDocument/2006/relationships/slideLayout" Target="/ppt/slideLayouts/slideLayout1.xml" Id="R9d6c3cbebb3e4be5" /><Relationship Type="http://schemas.openxmlformats.org/officeDocument/2006/relationships/notesSlide" Target="/ppt/notesSlides/notesSlide71.xml" Id="Re4501e1c75b443e8" /></Relationships>
</file>

<file path=ppt/slides/_rels/slide72.xml.rels>&#65279;<?xml version="1.0" encoding="utf-8"?><Relationships xmlns="http://schemas.openxmlformats.org/package/2006/relationships"><Relationship Type="http://schemas.openxmlformats.org/officeDocument/2006/relationships/slideLayout" Target="/ppt/slideLayouts/slideLayout1.xml" Id="R9bf3bb841af9439c" /><Relationship Type="http://schemas.openxmlformats.org/officeDocument/2006/relationships/notesSlide" Target="/ppt/notesSlides/notesSlide72.xml" Id="R6694b4d7044d4aaa" /></Relationships>
</file>

<file path=ppt/slides/_rels/slide73.xml.rels>&#65279;<?xml version="1.0" encoding="utf-8"?><Relationships xmlns="http://schemas.openxmlformats.org/package/2006/relationships"><Relationship Type="http://schemas.openxmlformats.org/officeDocument/2006/relationships/slideLayout" Target="/ppt/slideLayouts/slideLayout1.xml" Id="R5754343a6d7f4e19" /><Relationship Type="http://schemas.openxmlformats.org/officeDocument/2006/relationships/image" Target="/ppt/media/image6.png" Id="Rccc8d78dfcc147f6" /><Relationship Type="http://schemas.openxmlformats.org/officeDocument/2006/relationships/notesSlide" Target="/ppt/notesSlides/notesSlide73.xml" Id="Rdfe5f8ac97074207" /></Relationships>
</file>

<file path=ppt/slides/_rels/slide74.xml.rels>&#65279;<?xml version="1.0" encoding="utf-8"?><Relationships xmlns="http://schemas.openxmlformats.org/package/2006/relationships"><Relationship Type="http://schemas.openxmlformats.org/officeDocument/2006/relationships/slideLayout" Target="/ppt/slideLayouts/slideLayout1.xml" Id="Rc1acb360eb5c4169" /><Relationship Type="http://schemas.openxmlformats.org/officeDocument/2006/relationships/notesSlide" Target="/ppt/notesSlides/notesSlide74.xml" Id="R4b7b6ec24e854ee5" /></Relationships>
</file>

<file path=ppt/slides/_rels/slide75.xml.rels>&#65279;<?xml version="1.0" encoding="utf-8"?><Relationships xmlns="http://schemas.openxmlformats.org/package/2006/relationships"><Relationship Type="http://schemas.openxmlformats.org/officeDocument/2006/relationships/slideLayout" Target="/ppt/slideLayouts/slideLayout1.xml" Id="R2d5a74f3759f4c09" /><Relationship Type="http://schemas.openxmlformats.org/officeDocument/2006/relationships/notesSlide" Target="/ppt/notesSlides/notesSlide75.xml" Id="Rea6f355576fe4b52" /></Relationships>
</file>

<file path=ppt/slides/_rels/slide76.xml.rels>&#65279;<?xml version="1.0" encoding="utf-8"?><Relationships xmlns="http://schemas.openxmlformats.org/package/2006/relationships"><Relationship Type="http://schemas.openxmlformats.org/officeDocument/2006/relationships/slideLayout" Target="/ppt/slideLayouts/slideLayout1.xml" Id="Rc0a8eb2487984d20" /><Relationship Type="http://schemas.openxmlformats.org/officeDocument/2006/relationships/notesSlide" Target="/ppt/notesSlides/notesSlide76.xml" Id="R7f6cb8b1bced48f9" /></Relationships>
</file>

<file path=ppt/slides/_rels/slide77.xml.rels>&#65279;<?xml version="1.0" encoding="utf-8"?><Relationships xmlns="http://schemas.openxmlformats.org/package/2006/relationships"><Relationship Type="http://schemas.openxmlformats.org/officeDocument/2006/relationships/slideLayout" Target="/ppt/slideLayouts/slideLayout1.xml" Id="R11a9a656765a4a3e" /><Relationship Type="http://schemas.openxmlformats.org/officeDocument/2006/relationships/notesSlide" Target="/ppt/notesSlides/notesSlide77.xml" Id="Rf47a6cf5decf43b8" /></Relationships>
</file>

<file path=ppt/slides/_rels/slide78.xml.rels>&#65279;<?xml version="1.0" encoding="utf-8"?><Relationships xmlns="http://schemas.openxmlformats.org/package/2006/relationships"><Relationship Type="http://schemas.openxmlformats.org/officeDocument/2006/relationships/slideLayout" Target="/ppt/slideLayouts/slideLayout1.xml" Id="R2123af5ef9034b5f" /><Relationship Type="http://schemas.openxmlformats.org/officeDocument/2006/relationships/notesSlide" Target="/ppt/notesSlides/notesSlide78.xml" Id="R11482bedcb724640" /></Relationships>
</file>

<file path=ppt/slides/_rels/slide79.xml.rels>&#65279;<?xml version="1.0" encoding="utf-8"?><Relationships xmlns="http://schemas.openxmlformats.org/package/2006/relationships"><Relationship Type="http://schemas.openxmlformats.org/officeDocument/2006/relationships/slideLayout" Target="/ppt/slideLayouts/slideLayout1.xml" Id="Rafd88468bb5d4f4c" /><Relationship Type="http://schemas.openxmlformats.org/officeDocument/2006/relationships/notesSlide" Target="/ppt/notesSlides/notesSlide79.xml" Id="R5af72a608271468b"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521b3dcf4287493d" /><Relationship Type="http://schemas.openxmlformats.org/officeDocument/2006/relationships/image" Target="/ppt/media/image2.png" Id="Ref639984634f455d" /><Relationship Type="http://schemas.openxmlformats.org/officeDocument/2006/relationships/notesSlide" Target="/ppt/notesSlides/notesSlide8.xml" Id="R0acb5b1839b94dd8" /></Relationships>
</file>

<file path=ppt/slides/_rels/slide80.xml.rels>&#65279;<?xml version="1.0" encoding="utf-8"?><Relationships xmlns="http://schemas.openxmlformats.org/package/2006/relationships"><Relationship Type="http://schemas.openxmlformats.org/officeDocument/2006/relationships/slideLayout" Target="/ppt/slideLayouts/slideLayout1.xml" Id="R5730f14cd7d547f9" /><Relationship Type="http://schemas.openxmlformats.org/officeDocument/2006/relationships/notesSlide" Target="/ppt/notesSlides/notesSlide80.xml" Id="Rf1ebd6ac871341f7" /></Relationships>
</file>

<file path=ppt/slides/_rels/slide81.xml.rels>&#65279;<?xml version="1.0" encoding="utf-8"?><Relationships xmlns="http://schemas.openxmlformats.org/package/2006/relationships"><Relationship Type="http://schemas.openxmlformats.org/officeDocument/2006/relationships/slideLayout" Target="/ppt/slideLayouts/slideLayout1.xml" Id="R674862de2e074e0f" /><Relationship Type="http://schemas.openxmlformats.org/officeDocument/2006/relationships/notesSlide" Target="/ppt/notesSlides/notesSlide81.xml" Id="R49ea172d3d7843b1" /></Relationships>
</file>

<file path=ppt/slides/_rels/slide82.xml.rels>&#65279;<?xml version="1.0" encoding="utf-8"?><Relationships xmlns="http://schemas.openxmlformats.org/package/2006/relationships"><Relationship Type="http://schemas.openxmlformats.org/officeDocument/2006/relationships/slideLayout" Target="/ppt/slideLayouts/slideLayout1.xml" Id="R561ac101ef854ccf" /><Relationship Type="http://schemas.openxmlformats.org/officeDocument/2006/relationships/notesSlide" Target="/ppt/notesSlides/notesSlide82.xml" Id="R17668b0b5e984118" /></Relationships>
</file>

<file path=ppt/slides/_rels/slide83.xml.rels>&#65279;<?xml version="1.0" encoding="utf-8"?><Relationships xmlns="http://schemas.openxmlformats.org/package/2006/relationships"><Relationship Type="http://schemas.openxmlformats.org/officeDocument/2006/relationships/slideLayout" Target="/ppt/slideLayouts/slideLayout1.xml" Id="R51aa9806f71f424d" /><Relationship Type="http://schemas.openxmlformats.org/officeDocument/2006/relationships/notesSlide" Target="/ppt/notesSlides/notesSlide83.xml" Id="R49fc58c1f7274ee6" /></Relationships>
</file>

<file path=ppt/slides/_rels/slide84.xml.rels>&#65279;<?xml version="1.0" encoding="utf-8"?><Relationships xmlns="http://schemas.openxmlformats.org/package/2006/relationships"><Relationship Type="http://schemas.openxmlformats.org/officeDocument/2006/relationships/slideLayout" Target="/ppt/slideLayouts/slideLayout1.xml" Id="R770064ac8f7042e3" /><Relationship Type="http://schemas.openxmlformats.org/officeDocument/2006/relationships/notesSlide" Target="/ppt/notesSlides/notesSlide84.xml" Id="Rab88d8cb9fcc49ca" /></Relationships>
</file>

<file path=ppt/slides/_rels/slide85.xml.rels>&#65279;<?xml version="1.0" encoding="utf-8"?><Relationships xmlns="http://schemas.openxmlformats.org/package/2006/relationships"><Relationship Type="http://schemas.openxmlformats.org/officeDocument/2006/relationships/slideLayout" Target="/ppt/slideLayouts/slideLayout1.xml" Id="Rc1067de919084c58" /><Relationship Type="http://schemas.openxmlformats.org/officeDocument/2006/relationships/notesSlide" Target="/ppt/notesSlides/notesSlide85.xml" Id="R6e6416729d3346ed" /></Relationships>
</file>

<file path=ppt/slides/_rels/slide86.xml.rels>&#65279;<?xml version="1.0" encoding="utf-8"?><Relationships xmlns="http://schemas.openxmlformats.org/package/2006/relationships"><Relationship Type="http://schemas.openxmlformats.org/officeDocument/2006/relationships/slideLayout" Target="/ppt/slideLayouts/slideLayout1.xml" Id="R6cd4c7c0994d4c84" /><Relationship Type="http://schemas.openxmlformats.org/officeDocument/2006/relationships/notesSlide" Target="/ppt/notesSlides/notesSlide86.xml" Id="R6054afbed8944ca8" /></Relationships>
</file>

<file path=ppt/slides/_rels/slide87.xml.rels>&#65279;<?xml version="1.0" encoding="utf-8"?><Relationships xmlns="http://schemas.openxmlformats.org/package/2006/relationships"><Relationship Type="http://schemas.openxmlformats.org/officeDocument/2006/relationships/slideLayout" Target="/ppt/slideLayouts/slideLayout1.xml" Id="Rab2941946920497b" /><Relationship Type="http://schemas.openxmlformats.org/officeDocument/2006/relationships/notesSlide" Target="/ppt/notesSlides/notesSlide87.xml" Id="R9a97e120daaa4d36" /></Relationships>
</file>

<file path=ppt/slides/_rels/slide88.xml.rels>&#65279;<?xml version="1.0" encoding="utf-8"?><Relationships xmlns="http://schemas.openxmlformats.org/package/2006/relationships"><Relationship Type="http://schemas.openxmlformats.org/officeDocument/2006/relationships/slideLayout" Target="/ppt/slideLayouts/slideLayout1.xml" Id="R5ded2cbece8d45ff" /><Relationship Type="http://schemas.openxmlformats.org/officeDocument/2006/relationships/notesSlide" Target="/ppt/notesSlides/notesSlide88.xml" Id="R31f2bf49e48f4034" /></Relationships>
</file>

<file path=ppt/slides/_rels/slide89.xml.rels>&#65279;<?xml version="1.0" encoding="utf-8"?><Relationships xmlns="http://schemas.openxmlformats.org/package/2006/relationships"><Relationship Type="http://schemas.openxmlformats.org/officeDocument/2006/relationships/slideLayout" Target="/ppt/slideLayouts/slideLayout1.xml" Id="R613001c6b2524e7c" /><Relationship Type="http://schemas.openxmlformats.org/officeDocument/2006/relationships/notesSlide" Target="/ppt/notesSlides/notesSlide89.xml" Id="Rea2c706330ec4ffd"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fff50fb76e414b02" /><Relationship Type="http://schemas.openxmlformats.org/officeDocument/2006/relationships/notesSlide" Target="/ppt/notesSlides/notesSlide9.xml" Id="R5bd476774a7945ba" /></Relationships>
</file>

<file path=ppt/slides/_rels/slide90.xml.rels>&#65279;<?xml version="1.0" encoding="utf-8"?><Relationships xmlns="http://schemas.openxmlformats.org/package/2006/relationships"><Relationship Type="http://schemas.openxmlformats.org/officeDocument/2006/relationships/slideLayout" Target="/ppt/slideLayouts/slideLayout1.xml" Id="R352436cf15944026" /><Relationship Type="http://schemas.openxmlformats.org/officeDocument/2006/relationships/notesSlide" Target="/ppt/notesSlides/notesSlide90.xml" Id="Rcdac5f466d3d4814" /></Relationships>
</file>

<file path=ppt/slides/_rels/slide91.xml.rels>&#65279;<?xml version="1.0" encoding="utf-8"?><Relationships xmlns="http://schemas.openxmlformats.org/package/2006/relationships"><Relationship Type="http://schemas.openxmlformats.org/officeDocument/2006/relationships/slideLayout" Target="/ppt/slideLayouts/slideLayout1.xml" Id="Rc3f4e728f1d94f19" /><Relationship Type="http://schemas.openxmlformats.org/officeDocument/2006/relationships/notesSlide" Target="/ppt/notesSlides/notesSlide91.xml" Id="R812bb5b52ac34481" /></Relationships>
</file>

<file path=ppt/slides/_rels/slide92.xml.rels>&#65279;<?xml version="1.0" encoding="utf-8"?><Relationships xmlns="http://schemas.openxmlformats.org/package/2006/relationships"><Relationship Type="http://schemas.openxmlformats.org/officeDocument/2006/relationships/slideLayout" Target="/ppt/slideLayouts/slideLayout1.xml" Id="Rb744cc7237c24614" /><Relationship Type="http://schemas.openxmlformats.org/officeDocument/2006/relationships/notesSlide" Target="/ppt/notesSlides/notesSlide92.xml" Id="R65060046a906424c" /></Relationships>
</file>

<file path=ppt/slides/_rels/slide93.xml.rels>&#65279;<?xml version="1.0" encoding="utf-8"?><Relationships xmlns="http://schemas.openxmlformats.org/package/2006/relationships"><Relationship Type="http://schemas.openxmlformats.org/officeDocument/2006/relationships/slideLayout" Target="/ppt/slideLayouts/slideLayout1.xml" Id="Rae89741ae370458c" /><Relationship Type="http://schemas.openxmlformats.org/officeDocument/2006/relationships/notesSlide" Target="/ppt/notesSlides/notesSlide93.xml" Id="R2d2414eec74c4e83" /></Relationships>
</file>

<file path=ppt/slides/_rels/slide94.xml.rels>&#65279;<?xml version="1.0" encoding="utf-8"?><Relationships xmlns="http://schemas.openxmlformats.org/package/2006/relationships"><Relationship Type="http://schemas.openxmlformats.org/officeDocument/2006/relationships/slideLayout" Target="/ppt/slideLayouts/slideLayout1.xml" Id="R5940c65e559643b1" /><Relationship Type="http://schemas.openxmlformats.org/officeDocument/2006/relationships/notesSlide" Target="/ppt/notesSlides/notesSlide94.xml" Id="Rb1a21e72c7dc40cc" /></Relationships>
</file>

<file path=ppt/slides/_rels/slide95.xml.rels>&#65279;<?xml version="1.0" encoding="utf-8"?><Relationships xmlns="http://schemas.openxmlformats.org/package/2006/relationships"><Relationship Type="http://schemas.openxmlformats.org/officeDocument/2006/relationships/slideLayout" Target="/ppt/slideLayouts/slideLayout1.xml" Id="R1549842171044f6a" /><Relationship Type="http://schemas.openxmlformats.org/officeDocument/2006/relationships/notesSlide" Target="/ppt/notesSlides/notesSlide95.xml" Id="Rd0bc6bb14d684c73" /></Relationships>
</file>

<file path=ppt/slides/_rels/slide96.xml.rels>&#65279;<?xml version="1.0" encoding="utf-8"?><Relationships xmlns="http://schemas.openxmlformats.org/package/2006/relationships"><Relationship Type="http://schemas.openxmlformats.org/officeDocument/2006/relationships/slideLayout" Target="/ppt/slideLayouts/slideLayout1.xml" Id="R3a0b962f62794029" /><Relationship Type="http://schemas.openxmlformats.org/officeDocument/2006/relationships/notesSlide" Target="/ppt/notesSlides/notesSlide96.xml" Id="R0a39fa8ad1434e0e" /></Relationships>
</file>

<file path=ppt/slides/_rels/slide97.xml.rels>&#65279;<?xml version="1.0" encoding="utf-8"?><Relationships xmlns="http://schemas.openxmlformats.org/package/2006/relationships"><Relationship Type="http://schemas.openxmlformats.org/officeDocument/2006/relationships/slideLayout" Target="/ppt/slideLayouts/slideLayout1.xml" Id="R3f2a955d5d7847c2" /><Relationship Type="http://schemas.openxmlformats.org/officeDocument/2006/relationships/notesSlide" Target="/ppt/notesSlides/notesSlide97.xml" Id="R1974e6de2a8a41dc" /></Relationships>
</file>

<file path=ppt/slides/_rels/slide98.xml.rels>&#65279;<?xml version="1.0" encoding="utf-8"?><Relationships xmlns="http://schemas.openxmlformats.org/package/2006/relationships"><Relationship Type="http://schemas.openxmlformats.org/officeDocument/2006/relationships/slideLayout" Target="/ppt/slideLayouts/slideLayout1.xml" Id="R2de76b789a584e58" /><Relationship Type="http://schemas.openxmlformats.org/officeDocument/2006/relationships/image" Target="/ppt/media/image7.png" Id="R8ab2879db2ff4d5d" /><Relationship Type="http://schemas.openxmlformats.org/officeDocument/2006/relationships/notesSlide" Target="/ppt/notesSlides/notesSlide98.xml" Id="Rc2ed61162b854f34" /></Relationships>
</file>

<file path=ppt/slides/_rels/slide99.xml.rels>&#65279;<?xml version="1.0" encoding="utf-8"?><Relationships xmlns="http://schemas.openxmlformats.org/package/2006/relationships"><Relationship Type="http://schemas.openxmlformats.org/officeDocument/2006/relationships/slideLayout" Target="/ppt/slideLayouts/slideLayout1.xml" Id="R3ec8c6979d044c4e" /><Relationship Type="http://schemas.openxmlformats.org/officeDocument/2006/relationships/notesSlide" Target="/ppt/notesSlides/notesSlide99.xml" Id="R1bb6b1419e2b4ba7" /></Relationships>
</file>

<file path=ppt/slides/charts/chart1.xml><?xml version="1.0" encoding="utf-8"?>
<c:chartSpace xmlns:c="http://schemas.openxmlformats.org/drawingml/2006/chart">
  <c:lang val="en-US"/>
  <c:chart>
    <c:plotArea>
      <c:lineChart>
        <c:grouping val="standard"/>
        <c:ser>
          <c:idx val="0"/>
          <c:order val="0"/>
          <c:tx>
            <c:v>TPR</c:v>
          </c:tx>
          <c:spPr>
            <a:ln xmlns:a="http://schemas.openxmlformats.org/drawingml/2006/main" w="38100">
              <a:solidFill>
                <a:srgbClr val="E8B45C"/>
              </a:solidFill>
              <a:prstDash val="solid"/>
            </a:ln>
          </c:spPr>
          <c:marker>
            <c:symbol val="circle"/>
            <c:size val="7"/>
          </c:marker>
          <c:cat>
            <c:numLit>
              <c:formatCode>General</c:formatCode>
              <c:ptCount val="6"/>
              <c:pt idx="0">
                <c:v>0</c:v>
              </c:pt>
              <c:pt idx="1">
                <c:v>.2</c:v>
              </c:pt>
              <c:pt idx="2">
                <c:v>.4</c:v>
              </c:pt>
              <c:pt idx="3">
                <c:v>.6</c:v>
              </c:pt>
              <c:pt idx="4">
                <c:v>.8</c:v>
              </c:pt>
              <c:pt idx="5">
                <c:v>1</c:v>
              </c:pt>
            </c:numLit>
          </c:cat>
          <c:val>
            <c:numLit>
              <c:formatCode>0.0</c:formatCode>
              <c:ptCount val="6"/>
              <c:pt idx="0">
                <c:v>0</c:v>
              </c:pt>
              <c:pt idx="1">
                <c:v>0.34</c:v>
              </c:pt>
              <c:pt idx="2">
                <c:v>0.58</c:v>
              </c:pt>
              <c:pt idx="3">
                <c:v>0.76</c:v>
              </c:pt>
              <c:pt idx="4">
                <c:v>0.9</c:v>
              </c:pt>
              <c:pt idx="5">
                <c:v>1</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FPR</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plotVisOnly val="1"/>
  </c:chart>
  <c:spPr>
    <a:solidFill xmlns:a="http://schemas.openxmlformats.org/drawingml/2006/main">
      <a:srgbClr val="050505"/>
    </a:solidFill>
  </c:spPr>
</c:chartSpace>
</file>

<file path=ppt/slides/charts/chart10.xml><?xml version="1.0" encoding="utf-8"?>
<c:chartSpace xmlns:c="http://schemas.openxmlformats.org/drawingml/2006/chart">
  <c:lang val="en-US"/>
  <c:chart>
    <c:plotArea>
      <c:lineChart>
        <c:grouping val="standard"/>
        <c:ser>
          <c:idx val="0"/>
          <c:order val="0"/>
          <c:tx>
            <c:v>Observed frequency</c:v>
          </c:tx>
          <c:spPr>
            <a:ln xmlns:a="http://schemas.openxmlformats.org/drawingml/2006/main" w="38100">
              <a:solidFill>
                <a:srgbClr val="E8B45C"/>
              </a:solidFill>
              <a:prstDash val="solid"/>
            </a:ln>
          </c:spPr>
          <c:marker>
            <c:symbol val="circle"/>
            <c:size val="7"/>
          </c:marker>
          <c:cat>
            <c:numLit>
              <c:formatCode>General</c:formatCode>
              <c:ptCount val="5"/>
              <c:pt idx="0">
                <c:v>.1</c:v>
              </c:pt>
              <c:pt idx="1">
                <c:v>.3</c:v>
              </c:pt>
              <c:pt idx="2">
                <c:v>.5</c:v>
              </c:pt>
              <c:pt idx="3">
                <c:v>.7</c:v>
              </c:pt>
              <c:pt idx="4">
                <c:v>.9</c:v>
              </c:pt>
            </c:numLit>
          </c:cat>
          <c:val>
            <c:numLit>
              <c:formatCode>0.0</c:formatCode>
              <c:ptCount val="5"/>
              <c:pt idx="0">
                <c:v>0.08</c:v>
              </c:pt>
              <c:pt idx="1">
                <c:v>0.36</c:v>
              </c:pt>
              <c:pt idx="2">
                <c:v>0.48</c:v>
              </c:pt>
              <c:pt idx="3">
                <c:v>0.62</c:v>
              </c:pt>
              <c:pt idx="4">
                <c:v>0.81</c:v>
              </c:pt>
            </c:numLit>
          </c:val>
        </c:ser>
        <c:ser>
          <c:idx val="1"/>
          <c:order val="1"/>
          <c:tx>
            <c:v>Ideal</c:v>
          </c:tx>
          <c:spPr>
            <a:ln xmlns:a="http://schemas.openxmlformats.org/drawingml/2006/main" w="19050">
              <a:solidFill>
                <a:srgbClr val="BDB8AE"/>
              </a:solidFill>
              <a:prstDash val="dash"/>
            </a:ln>
          </c:spPr>
          <c:marker>
            <c:symbol val="circle"/>
            <c:size val="2"/>
          </c:marker>
          <c:cat>
            <c:numLit>
              <c:formatCode>General</c:formatCode>
              <c:ptCount val="5"/>
              <c:pt idx="0">
                <c:v>.1</c:v>
              </c:pt>
              <c:pt idx="1">
                <c:v>.3</c:v>
              </c:pt>
              <c:pt idx="2">
                <c:v>.5</c:v>
              </c:pt>
              <c:pt idx="3">
                <c:v>.7</c:v>
              </c:pt>
              <c:pt idx="4">
                <c:v>.9</c:v>
              </c:pt>
            </c:numLit>
          </c:cat>
          <c:val>
            <c:numLit>
              <c:formatCode>0.0</c:formatCode>
              <c:ptCount val="5"/>
              <c:pt idx="0">
                <c:v>0.1</c:v>
              </c:pt>
              <c:pt idx="1">
                <c:v>0.3</c:v>
              </c:pt>
              <c:pt idx="2">
                <c:v>0.5</c:v>
              </c:pt>
              <c:pt idx="3">
                <c:v>0.7</c:v>
              </c:pt>
              <c:pt idx="4">
                <c:v>0.9</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Mean forecast</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650">
              <a:solidFill>
                <a:srgbClr val="F4EBDD"/>
              </a:solidFill>
            </a:defRPr>
          </a:pPr>
        </a:p>
      </c:txPr>
    </c:legend>
    <c:plotVisOnly val="1"/>
  </c:chart>
  <c:spPr>
    <a:solidFill xmlns:a="http://schemas.openxmlformats.org/drawingml/2006/main">
      <a:srgbClr val="050505"/>
    </a:solidFill>
  </c:spPr>
</c:chartSpace>
</file>

<file path=ppt/slides/charts/chart2.xml><?xml version="1.0" encoding="utf-8"?>
<c:chartSpace xmlns:c="http://schemas.openxmlformats.org/drawingml/2006/chart">
  <c:lang val="en-US"/>
  <c:chart>
    <c:plotArea>
      <c:lineChart>
        <c:grouping val="standard"/>
        <c:ser>
          <c:idx val="0"/>
          <c:order val="0"/>
          <c:tx>
            <c:v>TPR</c:v>
          </c:tx>
          <c:spPr>
            <a:ln xmlns:a="http://schemas.openxmlformats.org/drawingml/2006/main" w="38100">
              <a:solidFill>
                <a:srgbClr val="E8B45C"/>
              </a:solidFill>
              <a:prstDash val="solid"/>
            </a:ln>
          </c:spPr>
          <c:marker>
            <c:symbol val="circle"/>
            <c:size val="7"/>
          </c:marker>
          <c:cat>
            <c:numLit>
              <c:formatCode>General</c:formatCode>
              <c:ptCount val="6"/>
              <c:pt idx="0">
                <c:v>0</c:v>
              </c:pt>
              <c:pt idx="1">
                <c:v>.2</c:v>
              </c:pt>
              <c:pt idx="2">
                <c:v>.4</c:v>
              </c:pt>
              <c:pt idx="3">
                <c:v>.6</c:v>
              </c:pt>
              <c:pt idx="4">
                <c:v>.8</c:v>
              </c:pt>
              <c:pt idx="5">
                <c:v>1</c:v>
              </c:pt>
            </c:numLit>
          </c:cat>
          <c:val>
            <c:numLit>
              <c:formatCode>0.0</c:formatCode>
              <c:ptCount val="6"/>
              <c:pt idx="0">
                <c:v>0</c:v>
              </c:pt>
              <c:pt idx="1">
                <c:v>0.34</c:v>
              </c:pt>
              <c:pt idx="2">
                <c:v>0.58</c:v>
              </c:pt>
              <c:pt idx="3">
                <c:v>0.76</c:v>
              </c:pt>
              <c:pt idx="4">
                <c:v>0.9</c:v>
              </c:pt>
              <c:pt idx="5">
                <c:v>1</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FPR</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plotVisOnly val="1"/>
  </c:chart>
  <c:spPr>
    <a:solidFill xmlns:a="http://schemas.openxmlformats.org/drawingml/2006/main">
      <a:srgbClr val="050505"/>
    </a:solidFill>
  </c:spPr>
</c:chartSpace>
</file>

<file path=ppt/slides/charts/chart3.xml><?xml version="1.0" encoding="utf-8"?>
<c:chartSpace xmlns:c="http://schemas.openxmlformats.org/drawingml/2006/chart">
  <c:lang val="en-US"/>
  <c:chart>
    <c:plotArea>
      <c:lineChart>
        <c:grouping val="standard"/>
        <c:ser>
          <c:idx val="0"/>
          <c:order val="0"/>
          <c:tx>
            <c:v>Observed frequency</c:v>
          </c:tx>
          <c:spPr>
            <a:ln xmlns:a="http://schemas.openxmlformats.org/drawingml/2006/main" w="38100">
              <a:solidFill>
                <a:srgbClr val="E8B45C"/>
              </a:solidFill>
              <a:prstDash val="solid"/>
            </a:ln>
          </c:spPr>
          <c:marker>
            <c:symbol val="circle"/>
            <c:size val="7"/>
          </c:marker>
          <c:cat>
            <c:numLit>
              <c:formatCode>General</c:formatCode>
              <c:ptCount val="2"/>
              <c:pt idx="0">
                <c:v>.1</c:v>
              </c:pt>
              <c:pt idx="1">
                <c:v>.3</c:v>
              </c:pt>
            </c:numLit>
          </c:cat>
          <c:val>
            <c:numLit>
              <c:formatCode>0.0</c:formatCode>
              <c:ptCount val="2"/>
              <c:pt idx="0">
                <c:v>0.08</c:v>
              </c:pt>
              <c:pt idx="1">
                <c:v>0.36</c:v>
              </c:pt>
            </c:numLit>
          </c:val>
        </c:ser>
        <c:ser>
          <c:idx val="1"/>
          <c:order val="1"/>
          <c:tx>
            <c:v>Ideal</c:v>
          </c:tx>
          <c:spPr>
            <a:ln xmlns:a="http://schemas.openxmlformats.org/drawingml/2006/main" w="19050">
              <a:solidFill>
                <a:srgbClr val="BDB8AE"/>
              </a:solidFill>
              <a:prstDash val="dash"/>
            </a:ln>
          </c:spPr>
          <c:marker>
            <c:symbol val="circle"/>
            <c:size val="2"/>
          </c:marker>
          <c:cat>
            <c:numLit>
              <c:formatCode>General</c:formatCode>
              <c:ptCount val="2"/>
              <c:pt idx="0">
                <c:v>.1</c:v>
              </c:pt>
              <c:pt idx="1">
                <c:v>.3</c:v>
              </c:pt>
            </c:numLit>
          </c:cat>
          <c:val>
            <c:numLit>
              <c:formatCode>0.0</c:formatCode>
              <c:ptCount val="2"/>
              <c:pt idx="0">
                <c:v>0.1</c:v>
              </c:pt>
              <c:pt idx="1">
                <c:v>0.3</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Mean forecast</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650">
              <a:solidFill>
                <a:srgbClr val="F4EBDD"/>
              </a:solidFill>
            </a:defRPr>
          </a:pPr>
        </a:p>
      </c:txPr>
    </c:legend>
    <c:plotVisOnly val="1"/>
  </c:chart>
  <c:spPr>
    <a:solidFill xmlns:a="http://schemas.openxmlformats.org/drawingml/2006/main">
      <a:srgbClr val="050505"/>
    </a:solidFill>
  </c:spPr>
</c:chartSpace>
</file>

<file path=ppt/slides/charts/chart4.xml><?xml version="1.0" encoding="utf-8"?>
<c:chartSpace xmlns:c="http://schemas.openxmlformats.org/drawingml/2006/chart">
  <c:lang val="en-US"/>
  <c:chart>
    <c:plotArea>
      <c:lineChart>
        <c:grouping val="standard"/>
        <c:ser>
          <c:idx val="0"/>
          <c:order val="0"/>
          <c:tx>
            <c:v>Observed frequency</c:v>
          </c:tx>
          <c:spPr>
            <a:ln xmlns:a="http://schemas.openxmlformats.org/drawingml/2006/main" w="38100">
              <a:solidFill>
                <a:srgbClr val="E8B45C"/>
              </a:solidFill>
              <a:prstDash val="solid"/>
            </a:ln>
          </c:spPr>
          <c:marker>
            <c:symbol val="circle"/>
            <c:size val="7"/>
          </c:marker>
          <c:cat>
            <c:numLit>
              <c:formatCode>General</c:formatCode>
              <c:ptCount val="4"/>
              <c:pt idx="0">
                <c:v>.1</c:v>
              </c:pt>
              <c:pt idx="1">
                <c:v>.3</c:v>
              </c:pt>
              <c:pt idx="2">
                <c:v>.5</c:v>
              </c:pt>
              <c:pt idx="3">
                <c:v>.7</c:v>
              </c:pt>
            </c:numLit>
          </c:cat>
          <c:val>
            <c:numLit>
              <c:formatCode>0.0</c:formatCode>
              <c:ptCount val="4"/>
              <c:pt idx="0">
                <c:v>0.08</c:v>
              </c:pt>
              <c:pt idx="1">
                <c:v>0.36</c:v>
              </c:pt>
              <c:pt idx="2">
                <c:v>0.48</c:v>
              </c:pt>
              <c:pt idx="3">
                <c:v>0.62</c:v>
              </c:pt>
            </c:numLit>
          </c:val>
        </c:ser>
        <c:ser>
          <c:idx val="1"/>
          <c:order val="1"/>
          <c:tx>
            <c:v>Ideal</c:v>
          </c:tx>
          <c:spPr>
            <a:ln xmlns:a="http://schemas.openxmlformats.org/drawingml/2006/main" w="19050">
              <a:solidFill>
                <a:srgbClr val="BDB8AE"/>
              </a:solidFill>
              <a:prstDash val="dash"/>
            </a:ln>
          </c:spPr>
          <c:marker>
            <c:symbol val="circle"/>
            <c:size val="2"/>
          </c:marker>
          <c:cat>
            <c:numLit>
              <c:formatCode>General</c:formatCode>
              <c:ptCount val="4"/>
              <c:pt idx="0">
                <c:v>.1</c:v>
              </c:pt>
              <c:pt idx="1">
                <c:v>.3</c:v>
              </c:pt>
              <c:pt idx="2">
                <c:v>.5</c:v>
              </c:pt>
              <c:pt idx="3">
                <c:v>.7</c:v>
              </c:pt>
            </c:numLit>
          </c:cat>
          <c:val>
            <c:numLit>
              <c:formatCode>0.0</c:formatCode>
              <c:ptCount val="4"/>
              <c:pt idx="0">
                <c:v>0.1</c:v>
              </c:pt>
              <c:pt idx="1">
                <c:v>0.3</c:v>
              </c:pt>
              <c:pt idx="2">
                <c:v>0.5</c:v>
              </c:pt>
              <c:pt idx="3">
                <c:v>0.7</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Mean forecast</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650">
              <a:solidFill>
                <a:srgbClr val="F4EBDD"/>
              </a:solidFill>
            </a:defRPr>
          </a:pPr>
        </a:p>
      </c:txPr>
    </c:legend>
    <c:plotVisOnly val="1"/>
  </c:chart>
  <c:spPr>
    <a:solidFill xmlns:a="http://schemas.openxmlformats.org/drawingml/2006/main">
      <a:srgbClr val="050505"/>
    </a:solidFill>
  </c:spPr>
</c:chartSpace>
</file>

<file path=ppt/slides/charts/chart5.xml><?xml version="1.0" encoding="utf-8"?>
<c:chartSpace xmlns:c="http://schemas.openxmlformats.org/drawingml/2006/chart">
  <c:lang val="en-US"/>
  <c:chart>
    <c:plotArea>
      <c:lineChart>
        <c:grouping val="standard"/>
        <c:ser>
          <c:idx val="0"/>
          <c:order val="0"/>
          <c:tx>
            <c:v>Observed frequency</c:v>
          </c:tx>
          <c:spPr>
            <a:ln xmlns:a="http://schemas.openxmlformats.org/drawingml/2006/main" w="38100">
              <a:solidFill>
                <a:srgbClr val="E8B45C"/>
              </a:solidFill>
              <a:prstDash val="solid"/>
            </a:ln>
          </c:spPr>
          <c:marker>
            <c:symbol val="circle"/>
            <c:size val="7"/>
          </c:marker>
          <c:cat>
            <c:numLit>
              <c:formatCode>General</c:formatCode>
              <c:ptCount val="5"/>
              <c:pt idx="0">
                <c:v>.1</c:v>
              </c:pt>
              <c:pt idx="1">
                <c:v>.3</c:v>
              </c:pt>
              <c:pt idx="2">
                <c:v>.5</c:v>
              </c:pt>
              <c:pt idx="3">
                <c:v>.7</c:v>
              </c:pt>
              <c:pt idx="4">
                <c:v>.9</c:v>
              </c:pt>
            </c:numLit>
          </c:cat>
          <c:val>
            <c:numLit>
              <c:formatCode>0.0</c:formatCode>
              <c:ptCount val="5"/>
              <c:pt idx="0">
                <c:v>0.08</c:v>
              </c:pt>
              <c:pt idx="1">
                <c:v>0.36</c:v>
              </c:pt>
              <c:pt idx="2">
                <c:v>0.48</c:v>
              </c:pt>
              <c:pt idx="3">
                <c:v>0.62</c:v>
              </c:pt>
              <c:pt idx="4">
                <c:v>0.81</c:v>
              </c:pt>
            </c:numLit>
          </c:val>
        </c:ser>
        <c:ser>
          <c:idx val="1"/>
          <c:order val="1"/>
          <c:tx>
            <c:v>Ideal</c:v>
          </c:tx>
          <c:spPr>
            <a:ln xmlns:a="http://schemas.openxmlformats.org/drawingml/2006/main" w="19050">
              <a:solidFill>
                <a:srgbClr val="BDB8AE"/>
              </a:solidFill>
              <a:prstDash val="dash"/>
            </a:ln>
          </c:spPr>
          <c:marker>
            <c:symbol val="circle"/>
            <c:size val="2"/>
          </c:marker>
          <c:cat>
            <c:numLit>
              <c:formatCode>General</c:formatCode>
              <c:ptCount val="5"/>
              <c:pt idx="0">
                <c:v>.1</c:v>
              </c:pt>
              <c:pt idx="1">
                <c:v>.3</c:v>
              </c:pt>
              <c:pt idx="2">
                <c:v>.5</c:v>
              </c:pt>
              <c:pt idx="3">
                <c:v>.7</c:v>
              </c:pt>
              <c:pt idx="4">
                <c:v>.9</c:v>
              </c:pt>
            </c:numLit>
          </c:cat>
          <c:val>
            <c:numLit>
              <c:formatCode>0.0</c:formatCode>
              <c:ptCount val="5"/>
              <c:pt idx="0">
                <c:v>0.1</c:v>
              </c:pt>
              <c:pt idx="1">
                <c:v>0.3</c:v>
              </c:pt>
              <c:pt idx="2">
                <c:v>0.5</c:v>
              </c:pt>
              <c:pt idx="3">
                <c:v>0.7</c:v>
              </c:pt>
              <c:pt idx="4">
                <c:v>0.9</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Mean forecast</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650">
              <a:solidFill>
                <a:srgbClr val="F4EBDD"/>
              </a:solidFill>
            </a:defRPr>
          </a:pPr>
        </a:p>
      </c:txPr>
    </c:legend>
    <c:plotVisOnly val="1"/>
  </c:chart>
  <c:spPr>
    <a:solidFill xmlns:a="http://schemas.openxmlformats.org/drawingml/2006/main">
      <a:srgbClr val="050505"/>
    </a:solidFill>
  </c:spPr>
</c:chartSpace>
</file>

<file path=ppt/slides/charts/chart6.xml><?xml version="1.0" encoding="utf-8"?>
<c:chartSpace xmlns:c="http://schemas.openxmlformats.org/drawingml/2006/chart">
  <c:lang val="en-US"/>
  <c:chart>
    <c:plotArea>
      <c:lineChart>
        <c:grouping val="standard"/>
        <c:ser>
          <c:idx val="0"/>
          <c:order val="0"/>
          <c:tx>
            <c:v>Observed frequency</c:v>
          </c:tx>
          <c:spPr>
            <a:ln xmlns:a="http://schemas.openxmlformats.org/drawingml/2006/main" w="38100">
              <a:solidFill>
                <a:srgbClr val="E8B45C"/>
              </a:solidFill>
              <a:prstDash val="solid"/>
            </a:ln>
          </c:spPr>
          <c:marker>
            <c:symbol val="circle"/>
            <c:size val="7"/>
          </c:marker>
          <c:cat>
            <c:numLit>
              <c:formatCode>General</c:formatCode>
              <c:ptCount val="2"/>
              <c:pt idx="0">
                <c:v>.1</c:v>
              </c:pt>
              <c:pt idx="1">
                <c:v>.3</c:v>
              </c:pt>
            </c:numLit>
          </c:cat>
          <c:val>
            <c:numLit>
              <c:formatCode>0.0</c:formatCode>
              <c:ptCount val="2"/>
              <c:pt idx="0">
                <c:v>0.08</c:v>
              </c:pt>
              <c:pt idx="1">
                <c:v>0.36</c:v>
              </c:pt>
            </c:numLit>
          </c:val>
        </c:ser>
        <c:ser>
          <c:idx val="1"/>
          <c:order val="1"/>
          <c:tx>
            <c:v>Ideal</c:v>
          </c:tx>
          <c:spPr>
            <a:ln xmlns:a="http://schemas.openxmlformats.org/drawingml/2006/main" w="19050">
              <a:solidFill>
                <a:srgbClr val="BDB8AE"/>
              </a:solidFill>
              <a:prstDash val="dash"/>
            </a:ln>
          </c:spPr>
          <c:marker>
            <c:symbol val="circle"/>
            <c:size val="2"/>
          </c:marker>
          <c:cat>
            <c:numLit>
              <c:formatCode>General</c:formatCode>
              <c:ptCount val="2"/>
              <c:pt idx="0">
                <c:v>.1</c:v>
              </c:pt>
              <c:pt idx="1">
                <c:v>.3</c:v>
              </c:pt>
            </c:numLit>
          </c:cat>
          <c:val>
            <c:numLit>
              <c:formatCode>0.0</c:formatCode>
              <c:ptCount val="2"/>
              <c:pt idx="0">
                <c:v>0.1</c:v>
              </c:pt>
              <c:pt idx="1">
                <c:v>0.3</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Mean forecast</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650">
              <a:solidFill>
                <a:srgbClr val="F4EBDD"/>
              </a:solidFill>
            </a:defRPr>
          </a:pPr>
        </a:p>
      </c:txPr>
    </c:legend>
    <c:plotVisOnly val="1"/>
  </c:chart>
  <c:spPr>
    <a:solidFill xmlns:a="http://schemas.openxmlformats.org/drawingml/2006/main">
      <a:srgbClr val="050505"/>
    </a:solidFill>
  </c:spPr>
</c:chartSpace>
</file>

<file path=ppt/slides/charts/chart7.xml><?xml version="1.0" encoding="utf-8"?>
<c:chartSpace xmlns:c="http://schemas.openxmlformats.org/drawingml/2006/chart">
  <c:lang val="en-US"/>
  <c:chart>
    <c:plotArea>
      <c:lineChart>
        <c:grouping val="standard"/>
        <c:ser>
          <c:idx val="0"/>
          <c:order val="0"/>
          <c:tx>
            <c:v>Observed frequency</c:v>
          </c:tx>
          <c:spPr>
            <a:ln xmlns:a="http://schemas.openxmlformats.org/drawingml/2006/main" w="38100">
              <a:solidFill>
                <a:srgbClr val="E8B45C"/>
              </a:solidFill>
              <a:prstDash val="solid"/>
            </a:ln>
          </c:spPr>
          <c:marker>
            <c:symbol val="circle"/>
            <c:size val="7"/>
          </c:marker>
          <c:cat>
            <c:numLit>
              <c:formatCode>General</c:formatCode>
              <c:ptCount val="4"/>
              <c:pt idx="0">
                <c:v>.1</c:v>
              </c:pt>
              <c:pt idx="1">
                <c:v>.3</c:v>
              </c:pt>
              <c:pt idx="2">
                <c:v>.5</c:v>
              </c:pt>
              <c:pt idx="3">
                <c:v>.7</c:v>
              </c:pt>
            </c:numLit>
          </c:cat>
          <c:val>
            <c:numLit>
              <c:formatCode>0.0</c:formatCode>
              <c:ptCount val="4"/>
              <c:pt idx="0">
                <c:v>0.08</c:v>
              </c:pt>
              <c:pt idx="1">
                <c:v>0.36</c:v>
              </c:pt>
              <c:pt idx="2">
                <c:v>0.48</c:v>
              </c:pt>
              <c:pt idx="3">
                <c:v>0.62</c:v>
              </c:pt>
            </c:numLit>
          </c:val>
        </c:ser>
        <c:ser>
          <c:idx val="1"/>
          <c:order val="1"/>
          <c:tx>
            <c:v>Ideal</c:v>
          </c:tx>
          <c:spPr>
            <a:ln xmlns:a="http://schemas.openxmlformats.org/drawingml/2006/main" w="19050">
              <a:solidFill>
                <a:srgbClr val="BDB8AE"/>
              </a:solidFill>
              <a:prstDash val="dash"/>
            </a:ln>
          </c:spPr>
          <c:marker>
            <c:symbol val="circle"/>
            <c:size val="2"/>
          </c:marker>
          <c:cat>
            <c:numLit>
              <c:formatCode>General</c:formatCode>
              <c:ptCount val="4"/>
              <c:pt idx="0">
                <c:v>.1</c:v>
              </c:pt>
              <c:pt idx="1">
                <c:v>.3</c:v>
              </c:pt>
              <c:pt idx="2">
                <c:v>.5</c:v>
              </c:pt>
              <c:pt idx="3">
                <c:v>.7</c:v>
              </c:pt>
            </c:numLit>
          </c:cat>
          <c:val>
            <c:numLit>
              <c:formatCode>0.0</c:formatCode>
              <c:ptCount val="4"/>
              <c:pt idx="0">
                <c:v>0.1</c:v>
              </c:pt>
              <c:pt idx="1">
                <c:v>0.3</c:v>
              </c:pt>
              <c:pt idx="2">
                <c:v>0.5</c:v>
              </c:pt>
              <c:pt idx="3">
                <c:v>0.7</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Mean forecast</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650">
              <a:solidFill>
                <a:srgbClr val="F4EBDD"/>
              </a:solidFill>
            </a:defRPr>
          </a:pPr>
        </a:p>
      </c:txPr>
    </c:legend>
    <c:plotVisOnly val="1"/>
  </c:chart>
  <c:spPr>
    <a:solidFill xmlns:a="http://schemas.openxmlformats.org/drawingml/2006/main">
      <a:srgbClr val="050505"/>
    </a:solidFill>
  </c:spPr>
</c:chartSpace>
</file>

<file path=ppt/slides/charts/chart8.xml><?xml version="1.0" encoding="utf-8"?>
<c:chartSpace xmlns:c="http://schemas.openxmlformats.org/drawingml/2006/chart">
  <c:lang val="en-US"/>
  <c:chart>
    <c:plotArea>
      <c:lineChart>
        <c:grouping val="standard"/>
        <c:ser>
          <c:idx val="0"/>
          <c:order val="0"/>
          <c:tx>
            <c:v>Observed frequency</c:v>
          </c:tx>
          <c:spPr>
            <a:ln xmlns:a="http://schemas.openxmlformats.org/drawingml/2006/main" w="38100">
              <a:solidFill>
                <a:srgbClr val="E8B45C"/>
              </a:solidFill>
              <a:prstDash val="solid"/>
            </a:ln>
          </c:spPr>
          <c:marker>
            <c:symbol val="circle"/>
            <c:size val="7"/>
          </c:marker>
          <c:cat>
            <c:numLit>
              <c:formatCode>General</c:formatCode>
              <c:ptCount val="5"/>
              <c:pt idx="0">
                <c:v>.1</c:v>
              </c:pt>
              <c:pt idx="1">
                <c:v>.3</c:v>
              </c:pt>
              <c:pt idx="2">
                <c:v>.5</c:v>
              </c:pt>
              <c:pt idx="3">
                <c:v>.7</c:v>
              </c:pt>
              <c:pt idx="4">
                <c:v>.9</c:v>
              </c:pt>
            </c:numLit>
          </c:cat>
          <c:val>
            <c:numLit>
              <c:formatCode>0.0</c:formatCode>
              <c:ptCount val="5"/>
              <c:pt idx="0">
                <c:v>0.08</c:v>
              </c:pt>
              <c:pt idx="1">
                <c:v>0.36</c:v>
              </c:pt>
              <c:pt idx="2">
                <c:v>0.48</c:v>
              </c:pt>
              <c:pt idx="3">
                <c:v>0.62</c:v>
              </c:pt>
              <c:pt idx="4">
                <c:v>0.81</c:v>
              </c:pt>
            </c:numLit>
          </c:val>
        </c:ser>
        <c:ser>
          <c:idx val="1"/>
          <c:order val="1"/>
          <c:tx>
            <c:v>Ideal</c:v>
          </c:tx>
          <c:spPr>
            <a:ln xmlns:a="http://schemas.openxmlformats.org/drawingml/2006/main" w="19050">
              <a:solidFill>
                <a:srgbClr val="BDB8AE"/>
              </a:solidFill>
              <a:prstDash val="dash"/>
            </a:ln>
          </c:spPr>
          <c:marker>
            <c:symbol val="circle"/>
            <c:size val="2"/>
          </c:marker>
          <c:cat>
            <c:numLit>
              <c:formatCode>General</c:formatCode>
              <c:ptCount val="5"/>
              <c:pt idx="0">
                <c:v>.1</c:v>
              </c:pt>
              <c:pt idx="1">
                <c:v>.3</c:v>
              </c:pt>
              <c:pt idx="2">
                <c:v>.5</c:v>
              </c:pt>
              <c:pt idx="3">
                <c:v>.7</c:v>
              </c:pt>
              <c:pt idx="4">
                <c:v>.9</c:v>
              </c:pt>
            </c:numLit>
          </c:cat>
          <c:val>
            <c:numLit>
              <c:formatCode>0.0</c:formatCode>
              <c:ptCount val="5"/>
              <c:pt idx="0">
                <c:v>0.1</c:v>
              </c:pt>
              <c:pt idx="1">
                <c:v>0.3</c:v>
              </c:pt>
              <c:pt idx="2">
                <c:v>0.5</c:v>
              </c:pt>
              <c:pt idx="3">
                <c:v>0.7</c:v>
              </c:pt>
              <c:pt idx="4">
                <c:v>0.9</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Mean forecast</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650">
              <a:solidFill>
                <a:srgbClr val="F4EBDD"/>
              </a:solidFill>
            </a:defRPr>
          </a:pPr>
        </a:p>
      </c:txPr>
    </c:legend>
    <c:plotVisOnly val="1"/>
  </c:chart>
  <c:spPr>
    <a:solidFill xmlns:a="http://schemas.openxmlformats.org/drawingml/2006/main">
      <a:srgbClr val="050505"/>
    </a:solidFill>
  </c:spPr>
</c:chartSpace>
</file>

<file path=ppt/slides/charts/chart9.xml><?xml version="1.0" encoding="utf-8"?>
<c:chartSpace xmlns:c="http://schemas.openxmlformats.org/drawingml/2006/chart">
  <c:lang val="en-US"/>
  <c:chart>
    <c:plotArea>
      <c:lineChart>
        <c:grouping val="standard"/>
        <c:ser>
          <c:idx val="0"/>
          <c:order val="0"/>
          <c:tx>
            <c:v>Log loss • wrong</c:v>
          </c:tx>
          <c:spPr>
            <a:ln xmlns:a="http://schemas.openxmlformats.org/drawingml/2006/main" w="38100">
              <a:solidFill>
                <a:srgbClr val="FF6B5F"/>
              </a:solidFill>
              <a:prstDash val="solid"/>
            </a:ln>
          </c:spPr>
          <c:marker>
            <c:symbol val="circle"/>
            <c:size val="7"/>
          </c:marker>
          <c:cat>
            <c:numLit>
              <c:formatCode>General</c:formatCode>
              <c:ptCount val="6"/>
              <c:pt idx="0">
                <c:v>.01</c:v>
              </c:pt>
              <c:pt idx="1">
                <c:v>.2</c:v>
              </c:pt>
              <c:pt idx="2">
                <c:v>.4</c:v>
              </c:pt>
              <c:pt idx="3">
                <c:v>.6</c:v>
              </c:pt>
              <c:pt idx="4">
                <c:v>.8</c:v>
              </c:pt>
              <c:pt idx="5">
                <c:v>.99</c:v>
              </c:pt>
            </c:numLit>
          </c:cat>
          <c:val>
            <c:numLit>
              <c:formatCode>0.0</c:formatCode>
              <c:ptCount val="6"/>
              <c:pt idx="0">
                <c:v>0.01</c:v>
              </c:pt>
              <c:pt idx="1">
                <c:v>0.22</c:v>
              </c:pt>
              <c:pt idx="2">
                <c:v>0.51</c:v>
              </c:pt>
              <c:pt idx="3">
                <c:v>0.92</c:v>
              </c:pt>
              <c:pt idx="4">
                <c:v>1.61</c:v>
              </c:pt>
              <c:pt idx="5">
                <c:v>4.61</c:v>
              </c:pt>
            </c:numLit>
          </c:val>
        </c:ser>
        <c:ser>
          <c:idx val="1"/>
          <c:order val="1"/>
          <c:tx>
            <c:v>Brier • wrong</c:v>
          </c:tx>
          <c:spPr>
            <a:ln xmlns:a="http://schemas.openxmlformats.org/drawingml/2006/main" w="38100">
              <a:solidFill>
                <a:srgbClr val="27D3C2"/>
              </a:solidFill>
              <a:prstDash val="solid"/>
            </a:ln>
          </c:spPr>
          <c:marker>
            <c:symbol val="diamond"/>
            <c:size val="7"/>
          </c:marker>
          <c:cat>
            <c:numLit>
              <c:formatCode>General</c:formatCode>
              <c:ptCount val="6"/>
              <c:pt idx="0">
                <c:v>.01</c:v>
              </c:pt>
              <c:pt idx="1">
                <c:v>.2</c:v>
              </c:pt>
              <c:pt idx="2">
                <c:v>.4</c:v>
              </c:pt>
              <c:pt idx="3">
                <c:v>.6</c:v>
              </c:pt>
              <c:pt idx="4">
                <c:v>.8</c:v>
              </c:pt>
              <c:pt idx="5">
                <c:v>.99</c:v>
              </c:pt>
            </c:numLit>
          </c:cat>
          <c:val>
            <c:numLit>
              <c:formatCode>0.0</c:formatCode>
              <c:ptCount val="6"/>
              <c:pt idx="0">
                <c:v>0.0001</c:v>
              </c:pt>
              <c:pt idx="1">
                <c:v>0.04</c:v>
              </c:pt>
              <c:pt idx="2">
                <c:v>0.16</c:v>
              </c:pt>
              <c:pt idx="3">
                <c:v>0.36</c:v>
              </c:pt>
              <c:pt idx="4">
                <c:v>0.64</c:v>
              </c:pt>
              <c:pt idx="5">
                <c:v>0.9801</c:v>
              </c:pt>
            </c:numLit>
          </c:val>
        </c:ser>
        <c:axId val="48650112"/>
        <c:axId val="48672768"/>
      </c:lineChart>
      <c:catAx>
        <c:axId val="48650112"/>
        <c:scaling>
          <c:orientation val="minMax"/>
        </c:scaling>
        <c:delete val="0"/>
        <c:axPos val="b"/>
        <c:title>
          <c:tx>
            <c:rich>
              <a:bodyPr xmlns:a="http://schemas.openxmlformats.org/drawingml/2006/main"/>
              <a:lstStyle xmlns:a="http://schemas.openxmlformats.org/drawingml/2006/main"/>
              <a:p xmlns:a="http://schemas.openxmlformats.org/drawingml/2006/main">
                <a:r>
                  <a:t>Confident wrong forecast</a:t>
                </a:r>
              </a:p>
            </c:rich>
          </c:tx>
        </c:title>
        <c:numFmt formatCode="General"/>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72768"/>
        <c:lblAlgn val="ctr"/>
        <c:lblOffset val="100"/>
        <c:noMultiLvlLbl val="0"/>
      </c:catAx>
      <c:valAx>
        <c:axId val="48672768"/>
        <c:scaling>
          <c:orientation val="minMax"/>
          <c:min val="0"/>
        </c:scaling>
        <c:delete val="0"/>
        <c:axPos val="l"/>
        <c:majorGridlines>
          <c:spPr>
            <a:ln xmlns:a="http://schemas.openxmlformats.org/drawingml/2006/main" w="9525">
              <a:solidFill>
                <a:srgbClr val="2B2A28"/>
              </a:solidFill>
              <a:prstDash val="solid"/>
            </a:ln>
          </c:spPr>
        </c:majorGridlines>
        <c:numFmt formatCode="0.0"/>
        <c:majorTickMark val="none"/>
        <c:minorTickMark val="none"/>
        <c:spPr>
          <a:ln xmlns:a="http://schemas.openxmlformats.org/drawingml/2006/main" w="9525">
            <a:solidFill>
              <a:srgbClr val="BDB8AE"/>
            </a:solidFill>
            <a:prstDash val="solid"/>
          </a:ln>
        </c:spPr>
        <c:txPr>
          <a:bodyPr xmlns:a="http://schemas.openxmlformats.org/drawingml/2006/main" anchorCtr="1"/>
          <a:lstStyle xmlns:a="http://schemas.openxmlformats.org/drawingml/2006/main"/>
          <a:p xmlns:a="http://schemas.openxmlformats.org/drawingml/2006/main">
            <a:pPr>
              <a:defRPr sz="1650">
                <a:solidFill>
                  <a:srgbClr val="BDB8AE"/>
                </a:solidFill>
              </a:defRPr>
            </a:pPr>
          </a:p>
        </c:txPr>
        <c:crossAx val="48650112"/>
        <c:crossBetween val="between"/>
      </c:valAx>
      <c:spPr>
        <a:solidFill xmlns:a="http://schemas.openxmlformats.org/drawingml/2006/main">
          <a:srgbClr val="050505"/>
        </a:solidFill>
        <a:ln xmlns:a="http://schemas.openxmlformats.org/drawingml/2006/main" w="9525">
          <a:solidFill>
            <a:srgbClr val="2B2A28"/>
          </a:solid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650">
              <a:solidFill>
                <a:srgbClr val="F4EBDD"/>
              </a:solidFill>
            </a:defRPr>
          </a:pPr>
        </a:p>
      </c:txPr>
    </c:legend>
    <c:plotVisOnly val="1"/>
  </c:chart>
  <c:spPr>
    <a:solidFill xmlns:a="http://schemas.openxmlformats.org/drawingml/2006/main">
      <a:srgbClr val="050505"/>
    </a:solidFill>
  </c:spPr>
</c:chartSpace>
</file>

<file path=ppt/slides/slide1.xml><?xml version="1.0" encoding="utf-8"?>
<p:sld xmlns:p="http://schemas.openxmlformats.org/presentationml/2006/main">
  <p:cSld>
    <p:bg>
      <p:bgPr>
        <a:solidFill xmlns:a="http://schemas.openxmlformats.org/drawingml/2006/main">
          <a:srgbClr val="050505"/>
        </a:solidFill>
      </p:bgPr>
    </p:bg>
    <p:spTree>
      <p:nvGrpSpPr>
        <p:cNvPr id="1" name="" descr="Instructional visual for Signal Quest: Measurement Through Governed Machine Learning"/>
        <p:cNvGrpSpPr/>
        <p:nvPr/>
      </p:nvGrpSpPr>
      <p:grpSpPr>
        <a:xfrm xmlns:a="http://schemas.openxmlformats.org/drawingml/2006/main"/>
      </p:grpSpPr>
      <p:sp>
        <p:nvSpPr>
          <p:cNvPr id="1" name="" descr="Instructional visual for Signal Quest: Measurement Through Governed Machine Learning">
            <a:extLst xmlns:a="http://schemas.openxmlformats.org/drawingml/2006/main">
              <a:ext uri="{FF2B5EF4-FFF2-40B4-BE49-F238E27FC236}">
                <a16:creationId xmlns:a16="http://schemas.microsoft.com/office/drawing/2014/main" id="{32994C4C-A397-474D-94E9-3386D5FADB7F}"/>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2" name="" descr="Instructional visual for Signal Quest: Measurement Through Governed Machine Learning">
            <a:extLst xmlns:a="http://schemas.openxmlformats.org/drawingml/2006/main">
              <a:ext uri="{FF2B5EF4-FFF2-40B4-BE49-F238E27FC236}">
                <a16:creationId xmlns:a16="http://schemas.microsoft.com/office/drawing/2014/main" id="{4D7BBB75-B3A2-442A-9E77-2A9CBDA5316C}"/>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INTRO</a:t>
            </a:r>
          </a:p>
        </p:txBody>
      </p:sp>
      <p:sp>
        <p:nvSpPr>
          <p:cNvPr id="3" name="" descr="Instructional visual for Signal Quest: Measurement Through Governed Machine Learning">
            <a:extLst xmlns:a="http://schemas.openxmlformats.org/drawingml/2006/main">
              <a:ext uri="{FF2B5EF4-FFF2-40B4-BE49-F238E27FC236}">
                <a16:creationId xmlns:a16="http://schemas.microsoft.com/office/drawing/2014/main" id="{2B0DB15D-B028-48CC-A444-7AF229F7ED56}"/>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 descr="Instructional visual for Signal Quest: Measurement Through Governed Machine Learning">
            <a:extLst xmlns:a="http://schemas.openxmlformats.org/drawingml/2006/main">
              <a:ext uri="{FF2B5EF4-FFF2-40B4-BE49-F238E27FC236}">
                <a16:creationId xmlns:a16="http://schemas.microsoft.com/office/drawing/2014/main" id="{E21A6E34-6F05-48AE-AE8A-1116CBA55EC3}"/>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5" name="" descr="Instructional visual for Signal Quest: Measurement Through Governed Machine Learning">
            <a:extLst xmlns:a="http://schemas.openxmlformats.org/drawingml/2006/main">
              <a:ext uri="{FF2B5EF4-FFF2-40B4-BE49-F238E27FC236}">
                <a16:creationId xmlns:a16="http://schemas.microsoft.com/office/drawing/2014/main" id="{7E63BFF6-0237-4D9E-839E-32396DD82A7A}"/>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001 / 144</a:t>
            </a:r>
          </a:p>
        </p:txBody>
      </p:sp>
      <p:sp>
        <p:nvSpPr>
          <p:cNvPr id="6" name="" descr="Instructional visual for Signal Quest: Measurement Through Governed Machine Learning">
            <a:extLst xmlns:a="http://schemas.openxmlformats.org/drawingml/2006/main">
              <a:ext uri="{FF2B5EF4-FFF2-40B4-BE49-F238E27FC236}">
                <a16:creationId xmlns:a16="http://schemas.microsoft.com/office/drawing/2014/main" id="{D295CE73-F887-4EA8-84CC-23AEC2228108}"/>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pic>
        <p:nvPicPr>
          <p:cNvPr id="20" name="" descr="Instructional visual for Signal Quest: Measurement Through Governed Machine Learning"/>
          <p:cNvPicPr>
            <a:picLocks xmlns:a="http://schemas.openxmlformats.org/drawingml/2006/main" noChangeAspect="1"/>
          </p:cNvPicPr>
          <p:nvPr/>
        </p:nvPicPr>
        <p:blipFill>
          <a:blip xmlns:r="http://schemas.openxmlformats.org/officeDocument/2006/relationships" xmlns:a="http://schemas.openxmlformats.org/drawingml/2006/main" r:embed="R69610e2bcddd4849"/>
          <a:srcRect xmlns:a="http://schemas.openxmlformats.org/drawingml/2006/main" l="0" t="27" r="0" b="27"/>
          <a:stretch xmlns:a="http://schemas.openxmlformats.org/drawingml/2006/main">
            <a:fillRect l="0" t="0" r="0" b="0"/>
          </a:stretch>
        </p:blipFill>
        <p:spPr>
          <a:xfrm xmlns:a="http://schemas.openxmlformats.org/drawingml/2006/main">
            <a:off x="476" y="0"/>
            <a:ext cx="12192000" cy="6858000"/>
          </a:xfrm>
          <a:prstGeom xmlns:a="http://schemas.openxmlformats.org/drawingml/2006/main" prst="rect">
            <a:avLst/>
          </a:prstGeom>
        </p:spPr>
      </p:pic>
      <p:sp>
        <p:nvSpPr>
          <p:cNvPr id="8" name="" descr="Instructional visual for Signal Quest: Measurement Through Governed Machine Learning">
            <a:extLst xmlns:a="http://schemas.openxmlformats.org/drawingml/2006/main">
              <a:ext uri="{FF2B5EF4-FFF2-40B4-BE49-F238E27FC236}">
                <a16:creationId xmlns:a16="http://schemas.microsoft.com/office/drawing/2014/main" id="{324DE0B0-1C0E-47DF-8936-515C0AB6B03A}"/>
              </a:ext>
            </a:extLst>
          </p:cNvPr>
          <p:cNvSpPr>
            <a:spLocks xmlns:a="http://schemas.openxmlformats.org/drawingml/2006/main" noGrp="1"/>
          </p:cNvSpPr>
          <p:nvPr/>
        </p:nvSpPr>
        <p:spPr>
          <a:xfrm xmlns:a="http://schemas.openxmlformats.org/drawingml/2006/main">
            <a:off x="476" y="0"/>
            <a:ext cx="6858000" cy="6858000"/>
          </a:xfrm>
          <a:prstGeom xmlns:a="http://schemas.openxmlformats.org/drawingml/2006/main" prst="rect">
            <a:avLst/>
          </a:prstGeom>
          <a:solidFill xmlns:a="http://schemas.openxmlformats.org/drawingml/2006/main">
            <a:srgbClr val="050506"/>
          </a:solidFill>
          <a:ln xmlns:a="http://schemas.openxmlformats.org/drawingml/2006/main" w="0">
            <a:noFill/>
            <a:prstDash val="solid"/>
          </a:ln>
        </p:spPr>
      </p:sp>
      <p:sp>
        <p:nvSpPr>
          <p:cNvPr id="9" name="" descr="Instructional visual for Signal Quest: Measurement Through Governed Machine Learning">
            <a:extLst xmlns:a="http://schemas.openxmlformats.org/drawingml/2006/main">
              <a:ext uri="{FF2B5EF4-FFF2-40B4-BE49-F238E27FC236}">
                <a16:creationId xmlns:a16="http://schemas.microsoft.com/office/drawing/2014/main" id="{1D964A8E-F140-4752-BB55-E8B9BDC7F1CD}"/>
              </a:ext>
            </a:extLst>
          </p:cNvPr>
          <p:cNvSpPr>
            <a:spLocks xmlns:a="http://schemas.openxmlformats.org/drawingml/2006/main" noGrp="1"/>
          </p:cNvSpPr>
          <p:nvPr/>
        </p:nvSpPr>
        <p:spPr>
          <a:xfrm xmlns:a="http://schemas.openxmlformats.org/drawingml/2006/main">
            <a:off x="476" y="0"/>
            <a:ext cx="209550" cy="6858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10" name="" descr="Instructional visual for Signal Quest: Measurement Through Governed Machine Learning">
            <a:extLst xmlns:a="http://schemas.openxmlformats.org/drawingml/2006/main">
              <a:ext uri="{FF2B5EF4-FFF2-40B4-BE49-F238E27FC236}">
                <a16:creationId xmlns:a16="http://schemas.microsoft.com/office/drawing/2014/main" id="{7434967D-E0D4-4ED4-9C5A-39267BF09265}"/>
              </a:ext>
            </a:extLst>
          </p:cNvPr>
          <p:cNvSpPr>
            <a:spLocks xmlns:a="http://schemas.openxmlformats.org/drawingml/2006/main" noGrp="1"/>
          </p:cNvSpPr>
          <p:nvPr/>
        </p:nvSpPr>
        <p:spPr>
          <a:xfrm xmlns:a="http://schemas.openxmlformats.org/drawingml/2006/main">
            <a:off x="629126" y="723900"/>
            <a:ext cx="5810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27D3C3"/>
                </a:solidFill>
              </a:defRPr>
            </a:pPr>
            <a:r>
              <a:rPr sz="1350" b="1">
                <a:solidFill>
                  <a:srgbClr val="27D3C3"/>
                </a:solidFill>
              </a:rPr>
              <a:t>SIGNAL QUEST</a:t>
            </a:r>
          </a:p>
        </p:txBody>
      </p:sp>
      <p:sp>
        <p:nvSpPr>
          <p:cNvPr id="11" name="" descr="Instructional visual for Signal Quest: Measurement Through Governed Machine Learning">
            <a:extLst xmlns:a="http://schemas.openxmlformats.org/drawingml/2006/main">
              <a:ext uri="{FF2B5EF4-FFF2-40B4-BE49-F238E27FC236}">
                <a16:creationId xmlns:a16="http://schemas.microsoft.com/office/drawing/2014/main" id="{E0328538-F6BF-4DF3-AEDE-C287B011189A}"/>
              </a:ext>
            </a:extLst>
          </p:cNvPr>
          <p:cNvSpPr>
            <a:spLocks xmlns:a="http://schemas.openxmlformats.org/drawingml/2006/main" noGrp="1"/>
          </p:cNvSpPr>
          <p:nvPr/>
        </p:nvSpPr>
        <p:spPr>
          <a:xfrm xmlns:a="http://schemas.openxmlformats.org/drawingml/2006/main">
            <a:off x="629126" y="1257300"/>
            <a:ext cx="5810250" cy="2343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4350" b="1">
                <a:solidFill>
                  <a:srgbClr val="F4EBDE"/>
                </a:solidFill>
              </a:defRPr>
            </a:pPr>
            <a:r>
              <a:rPr sz="4350" b="1">
                <a:solidFill>
                  <a:srgbClr val="F4EBDE"/>
                </a:solidFill>
              </a:rPr>
              <a:t>Doctoral machine</a:t>
            </a:r>
          </a:p>
          <a:p xmlns:a="http://schemas.openxmlformats.org/drawingml/2006/main">
            <a:pPr algn="l">
              <a:defRPr sz="4350" b="1">
                <a:solidFill>
                  <a:srgbClr val="F4EBDE"/>
                </a:solidFill>
              </a:defRPr>
            </a:pPr>
            <a:r>
              <a:rPr sz="4350" b="1">
                <a:solidFill>
                  <a:srgbClr val="F4EBDE"/>
                </a:solidFill>
              </a:rPr>
              <a:t>learning, made</a:t>
            </a:r>
          </a:p>
          <a:p xmlns:a="http://schemas.openxmlformats.org/drawingml/2006/main">
            <a:pPr algn="l">
              <a:defRPr sz="4350" b="1">
                <a:solidFill>
                  <a:srgbClr val="F4EBDE"/>
                </a:solidFill>
              </a:defRPr>
            </a:pPr>
            <a:r>
              <a:rPr sz="4350" b="1">
                <a:solidFill>
                  <a:srgbClr val="F4EBDE"/>
                </a:solidFill>
              </a:rPr>
              <a:t>auditable</a:t>
            </a:r>
          </a:p>
        </p:txBody>
      </p:sp>
      <p:sp>
        <p:nvSpPr>
          <p:cNvPr id="12" name="" descr="Instructional visual for Signal Quest: Measurement Through Governed Machine Learning">
            <a:extLst xmlns:a="http://schemas.openxmlformats.org/drawingml/2006/main">
              <a:ext uri="{FF2B5EF4-FFF2-40B4-BE49-F238E27FC236}">
                <a16:creationId xmlns:a16="http://schemas.microsoft.com/office/drawing/2014/main" id="{99170A89-0AB7-4F64-B952-C6FB5066DC6E}"/>
              </a:ext>
            </a:extLst>
          </p:cNvPr>
          <p:cNvSpPr>
            <a:spLocks xmlns:a="http://schemas.openxmlformats.org/drawingml/2006/main" noGrp="1"/>
          </p:cNvSpPr>
          <p:nvPr/>
        </p:nvSpPr>
        <p:spPr>
          <a:xfrm xmlns:a="http://schemas.openxmlformats.org/drawingml/2006/main">
            <a:off x="667226" y="3905250"/>
            <a:ext cx="5429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E8B45D"/>
                </a:solidFill>
              </a:defRPr>
            </a:pPr>
            <a:r>
              <a:rPr sz="1875" b="1">
                <a:solidFill>
                  <a:srgbClr val="E8B45D"/>
                </a:solidFill>
              </a:rPr>
              <a:t>From measurement to governed action</a:t>
            </a:r>
          </a:p>
        </p:txBody>
      </p:sp>
      <p:sp>
        <p:nvSpPr>
          <p:cNvPr id="13" name="" descr="Instructional visual for Signal Quest: Measurement Through Governed Machine Learning">
            <a:extLst xmlns:a="http://schemas.openxmlformats.org/drawingml/2006/main">
              <a:ext uri="{FF2B5EF4-FFF2-40B4-BE49-F238E27FC236}">
                <a16:creationId xmlns:a16="http://schemas.microsoft.com/office/drawing/2014/main" id="{FAC6092B-A121-4EB2-A3C0-C2B33E81103B}"/>
              </a:ext>
            </a:extLst>
          </p:cNvPr>
          <p:cNvSpPr>
            <a:spLocks xmlns:a="http://schemas.openxmlformats.org/drawingml/2006/main" noGrp="1"/>
          </p:cNvSpPr>
          <p:nvPr/>
        </p:nvSpPr>
        <p:spPr>
          <a:xfrm xmlns:a="http://schemas.openxmlformats.org/drawingml/2006/main">
            <a:off x="667226" y="5543550"/>
            <a:ext cx="5429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BDB8AF"/>
                </a:solidFill>
              </a:defRPr>
            </a:pPr>
            <a:r>
              <a:rPr sz="1200" b="1">
                <a:solidFill>
                  <a:srgbClr val="BDB8AF"/>
                </a:solidFill>
              </a:rPr>
              <a:t>Research-only • No production-performance claim • No order authority</a:t>
            </a:r>
          </a:p>
        </p:txBody>
      </p:sp>
    </p:spTree>
    <p:extLst>
      <p:ext uri="{BB962C8B-B14F-4D97-AF65-F5344CB8AC3E}">
        <p14:creationId xmlns:p14="http://schemas.microsoft.com/office/powerpoint/2010/main" val="578684165"/>
      </p:ext>
    </p:extLst>
  </p:cSld>
</p:sld>
</file>

<file path=ppt/slides/slide10.xml><?xml version="1.0" encoding="utf-8"?>
<p:sld xmlns:p="http://schemas.openxmlformats.org/presentationml/2006/main">
  <p:cSld>
    <p:bg>
      <p:bgPr>
        <a:solidFill xmlns:a="http://schemas.openxmlformats.org/drawingml/2006/main">
          <a:srgbClr val="050505"/>
        </a:solidFill>
      </p:bgPr>
    </p:bg>
    <p:spTree>
      <p:nvGrpSpPr>
        <p:cNvPr id="1" name="" descr="Instructional visual for Separate the Hypothesis, Estimand, and Implementation"/>
        <p:cNvGrpSpPr/>
        <p:nvPr/>
      </p:nvGrpSpPr>
      <p:grpSpPr>
        <a:xfrm xmlns:a="http://schemas.openxmlformats.org/drawingml/2006/main"/>
      </p:grpSpPr>
      <p:sp>
        <p:nvSpPr>
          <p:cNvPr id="1" name="" descr="Instructional visual for Separate the Hypothesis, Estimand, and Implementation">
            <a:extLst xmlns:a="http://schemas.openxmlformats.org/drawingml/2006/main">
              <a:ext uri="{FF2B5EF4-FFF2-40B4-BE49-F238E27FC236}">
                <a16:creationId xmlns:a16="http://schemas.microsoft.com/office/drawing/2014/main" id="{C3446C40-3F86-42DC-A92B-5A729816E3C2}"/>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2" name="" descr="Instructional visual for Separate the Hypothesis, Estimand, and Implementation">
            <a:extLst xmlns:a="http://schemas.openxmlformats.org/drawingml/2006/main">
              <a:ext uri="{FF2B5EF4-FFF2-40B4-BE49-F238E27FC236}">
                <a16:creationId xmlns:a16="http://schemas.microsoft.com/office/drawing/2014/main" id="{208DFA7C-C1E1-413A-97FD-6B801A0912AD}"/>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MEASUREMENT</a:t>
            </a:r>
          </a:p>
        </p:txBody>
      </p:sp>
      <p:sp>
        <p:nvSpPr>
          <p:cNvPr id="3" name="" descr="Instructional visual for Separate the Hypothesis, Estimand, and Implementation">
            <a:extLst xmlns:a="http://schemas.openxmlformats.org/drawingml/2006/main">
              <a:ext uri="{FF2B5EF4-FFF2-40B4-BE49-F238E27FC236}">
                <a16:creationId xmlns:a16="http://schemas.microsoft.com/office/drawing/2014/main" id="{8E04B047-074E-400C-A4A6-4BA937A449AC}"/>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4" name="slide-title" descr="Instructional visual for Separate the Hypothesis, Estimand, and Implementation">
            <a:extLst xmlns:a="http://schemas.openxmlformats.org/drawingml/2006/main">
              <a:ext uri="{FF2B5EF4-FFF2-40B4-BE49-F238E27FC236}">
                <a16:creationId xmlns:a16="http://schemas.microsoft.com/office/drawing/2014/main" id="{576F5F9B-64C4-4F61-B255-A0A8AD4454DE}"/>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Separate the Hypothesis, Estimand, and Implementation</a:t>
            </a:r>
          </a:p>
        </p:txBody>
      </p:sp>
      <p:sp>
        <p:nvSpPr>
          <p:cNvPr id="5" name="" descr="Instructional visual for Separate the Hypothesis, Estimand, and Implementation">
            <a:extLst xmlns:a="http://schemas.openxmlformats.org/drawingml/2006/main">
              <a:ext uri="{FF2B5EF4-FFF2-40B4-BE49-F238E27FC236}">
                <a16:creationId xmlns:a16="http://schemas.microsoft.com/office/drawing/2014/main" id="{A25A0B8D-A0AC-4260-9354-7433E0380D2B}"/>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6" name="" descr="Instructional visual for Separate the Hypothesis, Estimand, and Implementation">
            <a:extLst xmlns:a="http://schemas.openxmlformats.org/drawingml/2006/main">
              <a:ext uri="{FF2B5EF4-FFF2-40B4-BE49-F238E27FC236}">
                <a16:creationId xmlns:a16="http://schemas.microsoft.com/office/drawing/2014/main" id="{29DA7777-829C-4864-B68F-DCDE0B0FD6F1}"/>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Separate the Hypothesis, Estimand, and Implementation">
            <a:extLst xmlns:a="http://schemas.openxmlformats.org/drawingml/2006/main">
              <a:ext uri="{FF2B5EF4-FFF2-40B4-BE49-F238E27FC236}">
                <a16:creationId xmlns:a16="http://schemas.microsoft.com/office/drawing/2014/main" id="{3D158CEF-594F-4274-A945-721EC985C698}"/>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010 / 144</a:t>
            </a:r>
          </a:p>
        </p:txBody>
      </p:sp>
      <p:sp>
        <p:nvSpPr>
          <p:cNvPr id="8" name="" descr="Instructional visual for Separate the Hypothesis, Estimand, and Implementation">
            <a:extLst xmlns:a="http://schemas.openxmlformats.org/drawingml/2006/main">
              <a:ext uri="{FF2B5EF4-FFF2-40B4-BE49-F238E27FC236}">
                <a16:creationId xmlns:a16="http://schemas.microsoft.com/office/drawing/2014/main" id="{4B73A056-9291-4F3A-B9C4-CDF7A974F061}"/>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Separate the Hypothesis, Estimand, and Implementation">
            <a:extLst xmlns:a="http://schemas.openxmlformats.org/drawingml/2006/main">
              <a:ext uri="{FF2B5EF4-FFF2-40B4-BE49-F238E27FC236}">
                <a16:creationId xmlns:a16="http://schemas.microsoft.com/office/drawing/2014/main" id="{AC7055CE-5C29-4DBD-92D2-486BB03148B1}"/>
              </a:ext>
            </a:extLst>
          </p:cNvPr>
          <p:cNvSpPr>
            <a:spLocks xmlns:a="http://schemas.openxmlformats.org/drawingml/2006/main" noGrp="1"/>
          </p:cNvSpPr>
          <p:nvPr/>
        </p:nvSpPr>
        <p:spPr>
          <a:xfrm xmlns:a="http://schemas.openxmlformats.org/drawingml/2006/main">
            <a:off x="690563" y="2476500"/>
            <a:ext cx="3238500" cy="1162050"/>
          </a:xfrm>
          <a:prstGeom xmlns:a="http://schemas.openxmlformats.org/drawingml/2006/main" prst="roundRect">
            <a:avLst>
              <a:gd name="adj" fmla="val 9836"/>
            </a:avLst>
          </a:prstGeom>
          <a:solidFill xmlns:a="http://schemas.openxmlformats.org/drawingml/2006/main">
            <a:srgbClr val="0B0B15"/>
          </a:solidFill>
          <a:ln xmlns:a="http://schemas.openxmlformats.org/drawingml/2006/main" w="19050">
            <a:solidFill>
              <a:srgbClr val="27D3CC"/>
            </a:solidFill>
            <a:prstDash val="solid"/>
          </a:ln>
        </p:spPr>
      </p:sp>
      <p:sp>
        <p:nvSpPr>
          <p:cNvPr id="10" name="" descr="Instructional visual for Separate the Hypothesis, Estimand, and Implementation">
            <a:extLst xmlns:a="http://schemas.openxmlformats.org/drawingml/2006/main">
              <a:ext uri="{FF2B5EF4-FFF2-40B4-BE49-F238E27FC236}">
                <a16:creationId xmlns:a16="http://schemas.microsoft.com/office/drawing/2014/main" id="{3082B3D1-77E7-4398-8F73-0FA0746D70BE}"/>
              </a:ext>
            </a:extLst>
          </p:cNvPr>
          <p:cNvSpPr>
            <a:spLocks xmlns:a="http://schemas.openxmlformats.org/drawingml/2006/main" noGrp="1"/>
          </p:cNvSpPr>
          <p:nvPr/>
        </p:nvSpPr>
        <p:spPr>
          <a:xfrm xmlns:a="http://schemas.openxmlformats.org/drawingml/2006/main">
            <a:off x="785813" y="2514600"/>
            <a:ext cx="3048000" cy="1085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HYPOTHESIS</a:t>
            </a:r>
          </a:p>
        </p:txBody>
      </p:sp>
      <p:sp>
        <p:nvSpPr>
          <p:cNvPr id="11" name="" descr="Instructional visual for Separate the Hypothesis, Estimand, and Implementation">
            <a:extLst xmlns:a="http://schemas.openxmlformats.org/drawingml/2006/main">
              <a:ext uri="{FF2B5EF4-FFF2-40B4-BE49-F238E27FC236}">
                <a16:creationId xmlns:a16="http://schemas.microsoft.com/office/drawing/2014/main" id="{18B2A129-DEBE-4448-8351-EFC15D96ADCB}"/>
              </a:ext>
            </a:extLst>
          </p:cNvPr>
          <p:cNvSpPr>
            <a:spLocks xmlns:a="http://schemas.openxmlformats.org/drawingml/2006/main" noGrp="1"/>
          </p:cNvSpPr>
          <p:nvPr/>
        </p:nvSpPr>
        <p:spPr>
          <a:xfrm xmlns:a="http://schemas.openxmlformats.org/drawingml/2006/main">
            <a:off x="4405313" y="2476500"/>
            <a:ext cx="3238500" cy="1162050"/>
          </a:xfrm>
          <a:prstGeom xmlns:a="http://schemas.openxmlformats.org/drawingml/2006/main" prst="roundRect">
            <a:avLst>
              <a:gd name="adj" fmla="val 9836"/>
            </a:avLst>
          </a:prstGeom>
          <a:solidFill xmlns:a="http://schemas.openxmlformats.org/drawingml/2006/main">
            <a:srgbClr val="0B0B15"/>
          </a:solidFill>
          <a:ln xmlns:a="http://schemas.openxmlformats.org/drawingml/2006/main" w="19050">
            <a:solidFill>
              <a:srgbClr val="E8B466"/>
            </a:solidFill>
            <a:prstDash val="solid"/>
          </a:ln>
        </p:spPr>
      </p:sp>
      <p:sp>
        <p:nvSpPr>
          <p:cNvPr id="12" name="" descr="Instructional visual for Separate the Hypothesis, Estimand, and Implementation">
            <a:extLst xmlns:a="http://schemas.openxmlformats.org/drawingml/2006/main">
              <a:ext uri="{FF2B5EF4-FFF2-40B4-BE49-F238E27FC236}">
                <a16:creationId xmlns:a16="http://schemas.microsoft.com/office/drawing/2014/main" id="{15386F3C-6D2B-4E5D-A2A3-8A49ADFE189A}"/>
              </a:ext>
            </a:extLst>
          </p:cNvPr>
          <p:cNvSpPr>
            <a:spLocks xmlns:a="http://schemas.openxmlformats.org/drawingml/2006/main" noGrp="1"/>
          </p:cNvSpPr>
          <p:nvPr/>
        </p:nvSpPr>
        <p:spPr>
          <a:xfrm xmlns:a="http://schemas.openxmlformats.org/drawingml/2006/main">
            <a:off x="4500563" y="2514600"/>
            <a:ext cx="3048000" cy="1085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ESTIMAND</a:t>
            </a:r>
          </a:p>
        </p:txBody>
      </p:sp>
      <p:sp>
        <p:nvSpPr>
          <p:cNvPr id="13" name="" descr="Instructional visual for Separate the Hypothesis, Estimand, and Implementation">
            <a:extLst xmlns:a="http://schemas.openxmlformats.org/drawingml/2006/main">
              <a:ext uri="{FF2B5EF4-FFF2-40B4-BE49-F238E27FC236}">
                <a16:creationId xmlns:a16="http://schemas.microsoft.com/office/drawing/2014/main" id="{4D3BB05B-B374-4188-99F0-C76A35EE96F4}"/>
              </a:ext>
            </a:extLst>
          </p:cNvPr>
          <p:cNvSpPr>
            <a:spLocks xmlns:a="http://schemas.openxmlformats.org/drawingml/2006/main" noGrp="1"/>
          </p:cNvSpPr>
          <p:nvPr/>
        </p:nvSpPr>
        <p:spPr>
          <a:xfrm xmlns:a="http://schemas.openxmlformats.org/drawingml/2006/main">
            <a:off x="8120063" y="2476500"/>
            <a:ext cx="3238500" cy="1162050"/>
          </a:xfrm>
          <a:prstGeom xmlns:a="http://schemas.openxmlformats.org/drawingml/2006/main" prst="roundRect">
            <a:avLst>
              <a:gd name="adj" fmla="val 9836"/>
            </a:avLst>
          </a:prstGeom>
          <a:solidFill xmlns:a="http://schemas.openxmlformats.org/drawingml/2006/main">
            <a:srgbClr val="0B0B15"/>
          </a:solidFill>
          <a:ln xmlns:a="http://schemas.openxmlformats.org/drawingml/2006/main" w="19050">
            <a:solidFill>
              <a:srgbClr val="FF6B69"/>
            </a:solidFill>
            <a:prstDash val="solid"/>
          </a:ln>
        </p:spPr>
      </p:sp>
      <p:sp>
        <p:nvSpPr>
          <p:cNvPr id="14" name="" descr="Instructional visual for Separate the Hypothesis, Estimand, and Implementation">
            <a:extLst xmlns:a="http://schemas.openxmlformats.org/drawingml/2006/main">
              <a:ext uri="{FF2B5EF4-FFF2-40B4-BE49-F238E27FC236}">
                <a16:creationId xmlns:a16="http://schemas.microsoft.com/office/drawing/2014/main" id="{BFC681DB-0A04-46D3-B999-DD2F4896A772}"/>
              </a:ext>
            </a:extLst>
          </p:cNvPr>
          <p:cNvSpPr>
            <a:spLocks xmlns:a="http://schemas.openxmlformats.org/drawingml/2006/main" noGrp="1"/>
          </p:cNvSpPr>
          <p:nvPr/>
        </p:nvSpPr>
        <p:spPr>
          <a:xfrm xmlns:a="http://schemas.openxmlformats.org/drawingml/2006/main">
            <a:off x="8215313" y="2514600"/>
            <a:ext cx="3048000" cy="1085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IMPLEMENTATION</a:t>
            </a:r>
          </a:p>
        </p:txBody>
      </p:sp>
      <p:sp>
        <p:nvSpPr>
          <p:cNvPr id="15" name="" descr="Instructional visual for Separate the Hypothesis, Estimand, and Implementation">
            <a:extLst xmlns:a="http://schemas.openxmlformats.org/drawingml/2006/main">
              <a:ext uri="{FF2B5EF4-FFF2-40B4-BE49-F238E27FC236}">
                <a16:creationId xmlns:a16="http://schemas.microsoft.com/office/drawing/2014/main" id="{89D3E9B8-585F-4AAC-A3FB-594C44458A1B}"/>
              </a:ext>
            </a:extLst>
          </p:cNvPr>
          <p:cNvSpPr>
            <a:spLocks xmlns:a="http://schemas.openxmlformats.org/drawingml/2006/main" noGrp="1"/>
          </p:cNvSpPr>
          <p:nvPr/>
        </p:nvSpPr>
        <p:spPr>
          <a:xfrm xmlns:a="http://schemas.openxmlformats.org/drawingml/2006/main">
            <a:off x="1052513" y="4210050"/>
            <a:ext cx="10096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0">
                <a:solidFill>
                  <a:srgbClr val="BDB8B8"/>
                </a:solidFill>
              </a:defRPr>
            </a:pPr>
            <a:r>
              <a:rPr sz="1725" b="0">
                <a:solidFill>
                  <a:srgbClr val="BDB8B8"/>
                </a:solidFill>
              </a:rPr>
              <a:t>Each level makes a different claim and demands different evidence.</a:t>
            </a:r>
          </a:p>
        </p:txBody>
      </p:sp>
    </p:spTree>
    <p:extLst>
      <p:ext uri="{BB962C8B-B14F-4D97-AF65-F5344CB8AC3E}">
        <p14:creationId xmlns:p14="http://schemas.microsoft.com/office/powerpoint/2010/main" val="1529426768"/>
      </p:ext>
    </p:extLst>
  </p:cSld>
</p:sld>
</file>

<file path=ppt/slides/slide100.xml><?xml version="1.0" encoding="utf-8"?>
<p:sld xmlns:p="http://schemas.openxmlformats.org/presentationml/2006/main">
  <p:cSld>
    <p:bg>
      <p:bgPr>
        <a:solidFill xmlns:a="http://schemas.openxmlformats.org/drawingml/2006/main">
          <a:srgbClr val="050505"/>
        </a:solidFill>
      </p:bgPr>
    </p:bg>
    <p:spTree>
      <p:nvGrpSpPr>
        <p:cNvPr id="1" name="" descr="Instructional visual for Reinforcement Learning Introduces a Different Estimand and Failure Surface"/>
        <p:cNvGrpSpPr/>
        <p:nvPr/>
      </p:nvGrpSpPr>
      <p:grpSpPr>
        <a:xfrm xmlns:a="http://schemas.openxmlformats.org/drawingml/2006/main"/>
      </p:grpSpPr>
      <p:sp>
        <p:nvSpPr>
          <p:cNvPr id="1"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08150D66-FCAD-493C-B585-F4649D2A20A3}"/>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FF6B60"/>
          </a:solidFill>
          <a:ln xmlns:a="http://schemas.openxmlformats.org/drawingml/2006/main" w="0">
            <a:noFill/>
            <a:prstDash val="solid"/>
          </a:ln>
        </p:spPr>
      </p:sp>
      <p:sp>
        <p:nvSpPr>
          <p:cNvPr id="2"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DC98C103-3B8B-422C-9AD6-EF482CF9F59A}"/>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REPRESENTATION</a:t>
            </a:r>
          </a:p>
        </p:txBody>
      </p:sp>
      <p:sp>
        <p:nvSpPr>
          <p:cNvPr id="3"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BD0DD8F4-FB9C-478E-AB95-E1B6180CDC67}"/>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LITERATURE-DERIVED / DESIGN TARGET</a:t>
            </a:r>
          </a:p>
        </p:txBody>
      </p:sp>
      <p:sp>
        <p:nvSpPr>
          <p:cNvPr id="4" name="slide-title" descr="Instructional visual for Reinforcement Learning Introduces a Different Estimand and Failure Surface">
            <a:extLst xmlns:a="http://schemas.openxmlformats.org/drawingml/2006/main">
              <a:ext uri="{FF2B5EF4-FFF2-40B4-BE49-F238E27FC236}">
                <a16:creationId xmlns:a16="http://schemas.microsoft.com/office/drawing/2014/main" id="{3725B074-BDB8-40AF-982B-FE3F549AFE47}"/>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Reinforcement Learning Introduces a Different Estimand and Failure Surface</a:t>
            </a:r>
          </a:p>
        </p:txBody>
      </p:sp>
      <p:sp>
        <p:nvSpPr>
          <p:cNvPr id="5"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80489172-0347-44FE-8519-F811EAFFDF13}"/>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FF6B60"/>
          </a:solidFill>
          <a:ln xmlns:a="http://schemas.openxmlformats.org/drawingml/2006/main" w="0">
            <a:noFill/>
            <a:prstDash val="solid"/>
          </a:ln>
        </p:spPr>
      </p:sp>
      <p:sp>
        <p:nvSpPr>
          <p:cNvPr id="6"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D5F51F6B-4BEB-4E0B-A7EE-F89AAF653F41}"/>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DA774BC8-7C06-4E28-BD73-5C4C180FB608}"/>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100 / 144</a:t>
            </a:r>
          </a:p>
        </p:txBody>
      </p:sp>
      <p:sp>
        <p:nvSpPr>
          <p:cNvPr id="8"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E45D8DB0-B209-4894-B2D4-D9273010066A}"/>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482E44DF-72BD-43CD-9060-B78A941DA499}"/>
              </a:ext>
            </a:extLst>
          </p:cNvPr>
          <p:cNvSpPr>
            <a:spLocks xmlns:a="http://schemas.openxmlformats.org/drawingml/2006/main" noGrp="1"/>
          </p:cNvSpPr>
          <p:nvPr/>
        </p:nvSpPr>
        <p:spPr>
          <a:xfrm xmlns:a="http://schemas.openxmlformats.org/drawingml/2006/main">
            <a:off x="686276"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B"/>
                </a:solidFill>
              </a:defRPr>
            </a:pPr>
            <a:r>
              <a:rPr sz="1875" b="0">
                <a:solidFill>
                  <a:srgbClr val="FFF8EB"/>
                </a:solidFill>
              </a:rPr>
              <a:t>Sequential reward optimization adds exploration, credit assignment, simulator validity, and induced distribution shift.</a:t>
            </a:r>
          </a:p>
        </p:txBody>
      </p:sp>
      <p:sp>
        <p:nvSpPr>
          <p:cNvPr id="10"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E7ADAB2D-ACDF-45DD-A87B-0D668BEC49B5}"/>
              </a:ext>
            </a:extLst>
          </p:cNvPr>
          <p:cNvSpPr>
            <a:spLocks xmlns:a="http://schemas.openxmlformats.org/drawingml/2006/main" noGrp="1"/>
          </p:cNvSpPr>
          <p:nvPr/>
        </p:nvSpPr>
        <p:spPr>
          <a:xfrm xmlns:a="http://schemas.openxmlformats.org/drawingml/2006/main">
            <a:off x="6334601" y="3143250"/>
            <a:ext cx="419100" cy="209550"/>
          </a:xfrm>
          <a:prstGeom xmlns:a="http://schemas.openxmlformats.org/drawingml/2006/main" prst="rightArrow">
            <a:avLst/>
          </a:prstGeom>
          <a:solidFill xmlns:a="http://schemas.openxmlformats.org/drawingml/2006/main">
            <a:srgbClr val="FF6B60"/>
          </a:solidFill>
          <a:ln xmlns:a="http://schemas.openxmlformats.org/drawingml/2006/main" w="0">
            <a:noFill/>
            <a:prstDash val="solid"/>
          </a:ln>
        </p:spPr>
      </p:sp>
      <p:sp>
        <p:nvSpPr>
          <p:cNvPr id="11"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D4B6A315-EECB-486C-8D4A-A212B0481AAD}"/>
              </a:ext>
            </a:extLst>
          </p:cNvPr>
          <p:cNvSpPr>
            <a:spLocks xmlns:a="http://schemas.openxmlformats.org/drawingml/2006/main" noGrp="1"/>
          </p:cNvSpPr>
          <p:nvPr/>
        </p:nvSpPr>
        <p:spPr>
          <a:xfrm xmlns:a="http://schemas.openxmlformats.org/drawingml/2006/main">
            <a:off x="581072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27D3C3"/>
            </a:solidFill>
            <a:prstDash val="solid"/>
          </a:ln>
        </p:spPr>
      </p:sp>
      <p:sp>
        <p:nvSpPr>
          <p:cNvPr id="12"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4A1B42AE-5CC3-4912-AC89-39B86B5311FD}"/>
              </a:ext>
            </a:extLst>
          </p:cNvPr>
          <p:cNvSpPr>
            <a:spLocks xmlns:a="http://schemas.openxmlformats.org/drawingml/2006/main" noGrp="1"/>
          </p:cNvSpPr>
          <p:nvPr/>
        </p:nvSpPr>
        <p:spPr>
          <a:xfrm xmlns:a="http://schemas.openxmlformats.org/drawingml/2006/main">
            <a:off x="584882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STATE</a:t>
            </a:r>
          </a:p>
        </p:txBody>
      </p:sp>
      <p:sp>
        <p:nvSpPr>
          <p:cNvPr id="13"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B12862A6-A70D-4223-B776-5ED3415EB654}"/>
              </a:ext>
            </a:extLst>
          </p:cNvPr>
          <p:cNvSpPr>
            <a:spLocks xmlns:a="http://schemas.openxmlformats.org/drawingml/2006/main" noGrp="1"/>
          </p:cNvSpPr>
          <p:nvPr/>
        </p:nvSpPr>
        <p:spPr>
          <a:xfrm xmlns:a="http://schemas.openxmlformats.org/drawingml/2006/main">
            <a:off x="8096726" y="3143250"/>
            <a:ext cx="419100" cy="209550"/>
          </a:xfrm>
          <a:prstGeom xmlns:a="http://schemas.openxmlformats.org/drawingml/2006/main" prst="rightArrow">
            <a:avLst/>
          </a:prstGeom>
          <a:solidFill xmlns:a="http://schemas.openxmlformats.org/drawingml/2006/main">
            <a:srgbClr val="FF6B60"/>
          </a:solidFill>
          <a:ln xmlns:a="http://schemas.openxmlformats.org/drawingml/2006/main" w="0">
            <a:noFill/>
            <a:prstDash val="solid"/>
          </a:ln>
        </p:spPr>
      </p:sp>
      <p:sp>
        <p:nvSpPr>
          <p:cNvPr id="14"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59FF76BD-8C47-4549-B444-7187CFDCB83A}"/>
              </a:ext>
            </a:extLst>
          </p:cNvPr>
          <p:cNvSpPr>
            <a:spLocks xmlns:a="http://schemas.openxmlformats.org/drawingml/2006/main" noGrp="1"/>
          </p:cNvSpPr>
          <p:nvPr/>
        </p:nvSpPr>
        <p:spPr>
          <a:xfrm xmlns:a="http://schemas.openxmlformats.org/drawingml/2006/main">
            <a:off x="762047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E8B45D"/>
            </a:solidFill>
            <a:prstDash val="solid"/>
          </a:ln>
        </p:spPr>
      </p:sp>
      <p:sp>
        <p:nvSpPr>
          <p:cNvPr id="15"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A2E98B3F-1E31-4E22-98B0-F5069F30C4D3}"/>
              </a:ext>
            </a:extLst>
          </p:cNvPr>
          <p:cNvSpPr>
            <a:spLocks xmlns:a="http://schemas.openxmlformats.org/drawingml/2006/main" noGrp="1"/>
          </p:cNvSpPr>
          <p:nvPr/>
        </p:nvSpPr>
        <p:spPr>
          <a:xfrm xmlns:a="http://schemas.openxmlformats.org/drawingml/2006/main">
            <a:off x="765857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ACTION</a:t>
            </a:r>
          </a:p>
        </p:txBody>
      </p:sp>
      <p:sp>
        <p:nvSpPr>
          <p:cNvPr id="16"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9212BB7B-0541-40E4-BDD1-9450B6C4111B}"/>
              </a:ext>
            </a:extLst>
          </p:cNvPr>
          <p:cNvSpPr>
            <a:spLocks xmlns:a="http://schemas.openxmlformats.org/drawingml/2006/main" noGrp="1"/>
          </p:cNvSpPr>
          <p:nvPr/>
        </p:nvSpPr>
        <p:spPr>
          <a:xfrm xmlns:a="http://schemas.openxmlformats.org/drawingml/2006/main">
            <a:off x="943022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FF6B60"/>
            </a:solidFill>
            <a:prstDash val="solid"/>
          </a:ln>
        </p:spPr>
      </p:sp>
      <p:sp>
        <p:nvSpPr>
          <p:cNvPr id="17" name="" descr="Instructional visual for Reinforcement Learning Introduces a Different Estimand and Failure Surface">
            <a:extLst xmlns:a="http://schemas.openxmlformats.org/drawingml/2006/main">
              <a:ext uri="{FF2B5EF4-FFF2-40B4-BE49-F238E27FC236}">
                <a16:creationId xmlns:a16="http://schemas.microsoft.com/office/drawing/2014/main" id="{F72F75BB-7AE5-4C3F-BE54-005EB14A8D63}"/>
              </a:ext>
            </a:extLst>
          </p:cNvPr>
          <p:cNvSpPr>
            <a:spLocks xmlns:a="http://schemas.openxmlformats.org/drawingml/2006/main" noGrp="1"/>
          </p:cNvSpPr>
          <p:nvPr/>
        </p:nvSpPr>
        <p:spPr>
          <a:xfrm xmlns:a="http://schemas.openxmlformats.org/drawingml/2006/main">
            <a:off x="946832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REWARD</a:t>
            </a:r>
          </a:p>
        </p:txBody>
      </p:sp>
    </p:spTree>
    <p:extLst>
      <p:ext uri="{BB962C8B-B14F-4D97-AF65-F5344CB8AC3E}">
        <p14:creationId xmlns:p14="http://schemas.microsoft.com/office/powerpoint/2010/main" val="304344869"/>
      </p:ext>
    </p:extLst>
  </p:cSld>
</p:sld>
</file>

<file path=ppt/slides/slide101.xml><?xml version="1.0" encoding="utf-8"?>
<p:sld xmlns:p="http://schemas.openxmlformats.org/presentationml/2006/main">
  <p:cSld>
    <p:bg>
      <p:bgPr>
        <a:solidFill xmlns:a="http://schemas.openxmlformats.org/drawingml/2006/main">
          <a:srgbClr val="050505"/>
        </a:solidFill>
      </p:bgPr>
    </p:bg>
    <p:spTree>
      <p:nvGrpSpPr>
        <p:cNvPr id="1" name="" descr="Instructional visual for Pretext Objectives Define Which Information the Encoder Preserves"/>
        <p:cNvGrpSpPr/>
        <p:nvPr/>
      </p:nvGrpSpPr>
      <p:grpSpPr>
        <a:xfrm xmlns:a="http://schemas.openxmlformats.org/drawingml/2006/main"/>
      </p:grpSpPr>
      <p:sp>
        <p:nvSpPr>
          <p:cNvPr id="1" name="" descr="Instructional visual for Pretext Objectives Define Which Information the Encoder Preserves">
            <a:extLst xmlns:a="http://schemas.openxmlformats.org/drawingml/2006/main">
              <a:ext uri="{FF2B5EF4-FFF2-40B4-BE49-F238E27FC236}">
                <a16:creationId xmlns:a16="http://schemas.microsoft.com/office/drawing/2014/main" id="{1B1A2F92-F7B1-474A-A506-00AE4D69C385}"/>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FF6B61"/>
          </a:solidFill>
          <a:ln xmlns:a="http://schemas.openxmlformats.org/drawingml/2006/main" w="0">
            <a:noFill/>
            <a:prstDash val="solid"/>
          </a:ln>
        </p:spPr>
      </p:sp>
      <p:sp>
        <p:nvSpPr>
          <p:cNvPr id="2" name="" descr="Instructional visual for Pretext Objectives Define Which Information the Encoder Preserves">
            <a:extLst xmlns:a="http://schemas.openxmlformats.org/drawingml/2006/main">
              <a:ext uri="{FF2B5EF4-FFF2-40B4-BE49-F238E27FC236}">
                <a16:creationId xmlns:a16="http://schemas.microsoft.com/office/drawing/2014/main" id="{3DDCE57A-A294-4E72-91C3-25461FCEDD91}"/>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REPRESENTATION</a:t>
            </a:r>
          </a:p>
        </p:txBody>
      </p:sp>
      <p:sp>
        <p:nvSpPr>
          <p:cNvPr id="3" name="" descr="Instructional visual for Pretext Objectives Define Which Information the Encoder Preserves">
            <a:extLst xmlns:a="http://schemas.openxmlformats.org/drawingml/2006/main">
              <a:ext uri="{FF2B5EF4-FFF2-40B4-BE49-F238E27FC236}">
                <a16:creationId xmlns:a16="http://schemas.microsoft.com/office/drawing/2014/main" id="{2BCB2F5C-9571-4B4E-9287-82C4D7393C0A}"/>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Pretext Objectives Define Which Information the Encoder Preserves">
            <a:extLst xmlns:a="http://schemas.openxmlformats.org/drawingml/2006/main">
              <a:ext uri="{FF2B5EF4-FFF2-40B4-BE49-F238E27FC236}">
                <a16:creationId xmlns:a16="http://schemas.microsoft.com/office/drawing/2014/main" id="{04F04048-EBC4-43DA-8160-52FE615BE408}"/>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Pretext Objectives Define Which Information the Encoder Preserves</a:t>
            </a:r>
          </a:p>
        </p:txBody>
      </p:sp>
      <p:sp>
        <p:nvSpPr>
          <p:cNvPr id="5" name="" descr="Instructional visual for Pretext Objectives Define Which Information the Encoder Preserves">
            <a:extLst xmlns:a="http://schemas.openxmlformats.org/drawingml/2006/main">
              <a:ext uri="{FF2B5EF4-FFF2-40B4-BE49-F238E27FC236}">
                <a16:creationId xmlns:a16="http://schemas.microsoft.com/office/drawing/2014/main" id="{1517881C-A336-4636-9216-8893B2E361F5}"/>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FF6B61"/>
          </a:solidFill>
          <a:ln xmlns:a="http://schemas.openxmlformats.org/drawingml/2006/main" w="0">
            <a:noFill/>
            <a:prstDash val="solid"/>
          </a:ln>
        </p:spPr>
      </p:sp>
      <p:sp>
        <p:nvSpPr>
          <p:cNvPr id="6" name="" descr="Instructional visual for Pretext Objectives Define Which Information the Encoder Preserves">
            <a:extLst xmlns:a="http://schemas.openxmlformats.org/drawingml/2006/main">
              <a:ext uri="{FF2B5EF4-FFF2-40B4-BE49-F238E27FC236}">
                <a16:creationId xmlns:a16="http://schemas.microsoft.com/office/drawing/2014/main" id="{08868452-4EAC-4C1A-909F-7C1F18300F0E}"/>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Pretext Objectives Define Which Information the Encoder Preserves">
            <a:extLst xmlns:a="http://schemas.openxmlformats.org/drawingml/2006/main">
              <a:ext uri="{FF2B5EF4-FFF2-40B4-BE49-F238E27FC236}">
                <a16:creationId xmlns:a16="http://schemas.microsoft.com/office/drawing/2014/main" id="{32BCDDF9-395F-449B-BE02-B220350747D0}"/>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101 / 144</a:t>
            </a:r>
          </a:p>
        </p:txBody>
      </p:sp>
      <p:sp>
        <p:nvSpPr>
          <p:cNvPr id="8" name="" descr="Instructional visual for Pretext Objectives Define Which Information the Encoder Preserves">
            <a:extLst xmlns:a="http://schemas.openxmlformats.org/drawingml/2006/main">
              <a:ext uri="{FF2B5EF4-FFF2-40B4-BE49-F238E27FC236}">
                <a16:creationId xmlns:a16="http://schemas.microsoft.com/office/drawing/2014/main" id="{7E21F50E-46CD-4AA5-845D-D673963E7144}"/>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Pretext Objectives Define Which Information the Encoder Preserves">
            <a:extLst xmlns:a="http://schemas.openxmlformats.org/drawingml/2006/main">
              <a:ext uri="{FF2B5EF4-FFF2-40B4-BE49-F238E27FC236}">
                <a16:creationId xmlns:a16="http://schemas.microsoft.com/office/drawing/2014/main" id="{40C121A1-0913-4FE7-A043-A0F890F245AD}"/>
              </a:ext>
            </a:extLst>
          </p:cNvPr>
          <p:cNvSpPr>
            <a:spLocks xmlns:a="http://schemas.openxmlformats.org/drawingml/2006/main" noGrp="1"/>
          </p:cNvSpPr>
          <p:nvPr/>
        </p:nvSpPr>
        <p:spPr>
          <a:xfrm xmlns:a="http://schemas.openxmlformats.org/drawingml/2006/main">
            <a:off x="686753"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C"/>
                </a:solidFill>
              </a:defRPr>
            </a:pPr>
            <a:r>
              <a:rPr sz="1875" b="0">
                <a:solidFill>
                  <a:srgbClr val="FFF8EC"/>
                </a:solidFill>
              </a:rPr>
              <a:t>Masking and next-event losses can favor easy structure over rare downstream signal.</a:t>
            </a:r>
          </a:p>
        </p:txBody>
      </p:sp>
      <p:sp>
        <p:nvSpPr>
          <p:cNvPr id="10" name="" descr="Instructional visual for Pretext Objectives Define Which Information the Encoder Preserves">
            <a:extLst xmlns:a="http://schemas.openxmlformats.org/drawingml/2006/main">
              <a:ext uri="{FF2B5EF4-FFF2-40B4-BE49-F238E27FC236}">
                <a16:creationId xmlns:a16="http://schemas.microsoft.com/office/drawing/2014/main" id="{FA650080-4CC0-414D-A369-225001AFB26B}"/>
              </a:ext>
            </a:extLst>
          </p:cNvPr>
          <p:cNvSpPr>
            <a:spLocks xmlns:a="http://schemas.openxmlformats.org/drawingml/2006/main" noGrp="1"/>
          </p:cNvSpPr>
          <p:nvPr/>
        </p:nvSpPr>
        <p:spPr>
          <a:xfrm xmlns:a="http://schemas.openxmlformats.org/drawingml/2006/main">
            <a:off x="6335078" y="3143250"/>
            <a:ext cx="419100" cy="209550"/>
          </a:xfrm>
          <a:prstGeom xmlns:a="http://schemas.openxmlformats.org/drawingml/2006/main" prst="rightArrow">
            <a:avLst/>
          </a:prstGeom>
          <a:solidFill xmlns:a="http://schemas.openxmlformats.org/drawingml/2006/main">
            <a:srgbClr val="FF6B61"/>
          </a:solidFill>
          <a:ln xmlns:a="http://schemas.openxmlformats.org/drawingml/2006/main" w="0">
            <a:noFill/>
            <a:prstDash val="solid"/>
          </a:ln>
        </p:spPr>
      </p:sp>
      <p:sp>
        <p:nvSpPr>
          <p:cNvPr id="11" name="" descr="Instructional visual for Pretext Objectives Define Which Information the Encoder Preserves">
            <a:extLst xmlns:a="http://schemas.openxmlformats.org/drawingml/2006/main">
              <a:ext uri="{FF2B5EF4-FFF2-40B4-BE49-F238E27FC236}">
                <a16:creationId xmlns:a16="http://schemas.microsoft.com/office/drawing/2014/main" id="{9A9C23F4-5908-4E3E-AF2E-00FC427B13D1}"/>
              </a:ext>
            </a:extLst>
          </p:cNvPr>
          <p:cNvSpPr>
            <a:spLocks xmlns:a="http://schemas.openxmlformats.org/drawingml/2006/main" noGrp="1"/>
          </p:cNvSpPr>
          <p:nvPr/>
        </p:nvSpPr>
        <p:spPr>
          <a:xfrm xmlns:a="http://schemas.openxmlformats.org/drawingml/2006/main">
            <a:off x="581120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27D3C4"/>
            </a:solidFill>
            <a:prstDash val="solid"/>
          </a:ln>
        </p:spPr>
      </p:sp>
      <p:sp>
        <p:nvSpPr>
          <p:cNvPr id="12" name="" descr="Instructional visual for Pretext Objectives Define Which Information the Encoder Preserves">
            <a:extLst xmlns:a="http://schemas.openxmlformats.org/drawingml/2006/main">
              <a:ext uri="{FF2B5EF4-FFF2-40B4-BE49-F238E27FC236}">
                <a16:creationId xmlns:a16="http://schemas.microsoft.com/office/drawing/2014/main" id="{5C988B3C-7580-40D1-A0A9-88CCD49DB3A6}"/>
              </a:ext>
            </a:extLst>
          </p:cNvPr>
          <p:cNvSpPr>
            <a:spLocks xmlns:a="http://schemas.openxmlformats.org/drawingml/2006/main" noGrp="1"/>
          </p:cNvSpPr>
          <p:nvPr/>
        </p:nvSpPr>
        <p:spPr>
          <a:xfrm xmlns:a="http://schemas.openxmlformats.org/drawingml/2006/main">
            <a:off x="584930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MASK</a:t>
            </a:r>
          </a:p>
        </p:txBody>
      </p:sp>
      <p:sp>
        <p:nvSpPr>
          <p:cNvPr id="13" name="" descr="Instructional visual for Pretext Objectives Define Which Information the Encoder Preserves">
            <a:extLst xmlns:a="http://schemas.openxmlformats.org/drawingml/2006/main">
              <a:ext uri="{FF2B5EF4-FFF2-40B4-BE49-F238E27FC236}">
                <a16:creationId xmlns:a16="http://schemas.microsoft.com/office/drawing/2014/main" id="{684E38FA-4FA9-4D7A-B3C2-E696578416B5}"/>
              </a:ext>
            </a:extLst>
          </p:cNvPr>
          <p:cNvSpPr>
            <a:spLocks xmlns:a="http://schemas.openxmlformats.org/drawingml/2006/main" noGrp="1"/>
          </p:cNvSpPr>
          <p:nvPr/>
        </p:nvSpPr>
        <p:spPr>
          <a:xfrm xmlns:a="http://schemas.openxmlformats.org/drawingml/2006/main">
            <a:off x="8097203" y="3143250"/>
            <a:ext cx="419100" cy="209550"/>
          </a:xfrm>
          <a:prstGeom xmlns:a="http://schemas.openxmlformats.org/drawingml/2006/main" prst="rightArrow">
            <a:avLst/>
          </a:prstGeom>
          <a:solidFill xmlns:a="http://schemas.openxmlformats.org/drawingml/2006/main">
            <a:srgbClr val="FF6B61"/>
          </a:solidFill>
          <a:ln xmlns:a="http://schemas.openxmlformats.org/drawingml/2006/main" w="0">
            <a:noFill/>
            <a:prstDash val="solid"/>
          </a:ln>
        </p:spPr>
      </p:sp>
      <p:sp>
        <p:nvSpPr>
          <p:cNvPr id="14" name="" descr="Instructional visual for Pretext Objectives Define Which Information the Encoder Preserves">
            <a:extLst xmlns:a="http://schemas.openxmlformats.org/drawingml/2006/main">
              <a:ext uri="{FF2B5EF4-FFF2-40B4-BE49-F238E27FC236}">
                <a16:creationId xmlns:a16="http://schemas.microsoft.com/office/drawing/2014/main" id="{611194B6-F29F-4F3F-942C-7D421A513770}"/>
              </a:ext>
            </a:extLst>
          </p:cNvPr>
          <p:cNvSpPr>
            <a:spLocks xmlns:a="http://schemas.openxmlformats.org/drawingml/2006/main" noGrp="1"/>
          </p:cNvSpPr>
          <p:nvPr/>
        </p:nvSpPr>
        <p:spPr>
          <a:xfrm xmlns:a="http://schemas.openxmlformats.org/drawingml/2006/main">
            <a:off x="762095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E8B45E"/>
            </a:solidFill>
            <a:prstDash val="solid"/>
          </a:ln>
        </p:spPr>
      </p:sp>
      <p:sp>
        <p:nvSpPr>
          <p:cNvPr id="15" name="" descr="Instructional visual for Pretext Objectives Define Which Information the Encoder Preserves">
            <a:extLst xmlns:a="http://schemas.openxmlformats.org/drawingml/2006/main">
              <a:ext uri="{FF2B5EF4-FFF2-40B4-BE49-F238E27FC236}">
                <a16:creationId xmlns:a16="http://schemas.microsoft.com/office/drawing/2014/main" id="{2359241A-C200-4548-87A0-F2E097C40767}"/>
              </a:ext>
            </a:extLst>
          </p:cNvPr>
          <p:cNvSpPr>
            <a:spLocks xmlns:a="http://schemas.openxmlformats.org/drawingml/2006/main" noGrp="1"/>
          </p:cNvSpPr>
          <p:nvPr/>
        </p:nvSpPr>
        <p:spPr>
          <a:xfrm xmlns:a="http://schemas.openxmlformats.org/drawingml/2006/main">
            <a:off x="765905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NEXT</a:t>
            </a:r>
          </a:p>
        </p:txBody>
      </p:sp>
      <p:sp>
        <p:nvSpPr>
          <p:cNvPr id="16" name="" descr="Instructional visual for Pretext Objectives Define Which Information the Encoder Preserves">
            <a:extLst xmlns:a="http://schemas.openxmlformats.org/drawingml/2006/main">
              <a:ext uri="{FF2B5EF4-FFF2-40B4-BE49-F238E27FC236}">
                <a16:creationId xmlns:a16="http://schemas.microsoft.com/office/drawing/2014/main" id="{7C81638F-8F4A-4A03-BCE0-4DC8F12B3BF1}"/>
              </a:ext>
            </a:extLst>
          </p:cNvPr>
          <p:cNvSpPr>
            <a:spLocks xmlns:a="http://schemas.openxmlformats.org/drawingml/2006/main" noGrp="1"/>
          </p:cNvSpPr>
          <p:nvPr/>
        </p:nvSpPr>
        <p:spPr>
          <a:xfrm xmlns:a="http://schemas.openxmlformats.org/drawingml/2006/main">
            <a:off x="943070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FF6B61"/>
            </a:solidFill>
            <a:prstDash val="solid"/>
          </a:ln>
        </p:spPr>
      </p:sp>
      <p:sp>
        <p:nvSpPr>
          <p:cNvPr id="17" name="" descr="Instructional visual for Pretext Objectives Define Which Information the Encoder Preserves">
            <a:extLst xmlns:a="http://schemas.openxmlformats.org/drawingml/2006/main">
              <a:ext uri="{FF2B5EF4-FFF2-40B4-BE49-F238E27FC236}">
                <a16:creationId xmlns:a16="http://schemas.microsoft.com/office/drawing/2014/main" id="{598804C7-FECD-4DF3-93A4-59AFEE4BE849}"/>
              </a:ext>
            </a:extLst>
          </p:cNvPr>
          <p:cNvSpPr>
            <a:spLocks xmlns:a="http://schemas.openxmlformats.org/drawingml/2006/main" noGrp="1"/>
          </p:cNvSpPr>
          <p:nvPr/>
        </p:nvSpPr>
        <p:spPr>
          <a:xfrm xmlns:a="http://schemas.openxmlformats.org/drawingml/2006/main">
            <a:off x="946880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CONTRAST</a:t>
            </a:r>
          </a:p>
        </p:txBody>
      </p:sp>
    </p:spTree>
    <p:extLst>
      <p:ext uri="{BB962C8B-B14F-4D97-AF65-F5344CB8AC3E}">
        <p14:creationId xmlns:p14="http://schemas.microsoft.com/office/powerpoint/2010/main" val="1050493104"/>
      </p:ext>
    </p:extLst>
  </p:cSld>
</p:sld>
</file>

<file path=ppt/slides/slide102.xml><?xml version="1.0" encoding="utf-8"?>
<p:sld xmlns:p="http://schemas.openxmlformats.org/presentationml/2006/main">
  <p:cSld>
    <p:bg>
      <p:bgPr>
        <a:solidFill xmlns:a="http://schemas.openxmlformats.org/drawingml/2006/main">
          <a:srgbClr val="050505"/>
        </a:solidFill>
      </p:bgPr>
    </p:bg>
    <p:spTree>
      <p:nvGrpSpPr>
        <p:cNvPr id="1" name="" descr="Instructional visual for Ablations Test Whether Pretraining Contributes Beyond Matched Controls"/>
        <p:cNvGrpSpPr/>
        <p:nvPr/>
      </p:nvGrpSpPr>
      <p:grpSpPr>
        <a:xfrm xmlns:a="http://schemas.openxmlformats.org/drawingml/2006/main"/>
      </p:grpSpPr>
      <p:sp>
        <p:nvSpPr>
          <p:cNvPr id="1" name="" descr="Instructional visual for Ablations Test Whether Pretraining Contributes Beyond Matched Controls">
            <a:extLst xmlns:a="http://schemas.openxmlformats.org/drawingml/2006/main">
              <a:ext uri="{FF2B5EF4-FFF2-40B4-BE49-F238E27FC236}">
                <a16:creationId xmlns:a16="http://schemas.microsoft.com/office/drawing/2014/main" id="{5A030DAC-FC5A-49A5-A465-A5F6CF695A3B}"/>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FF6B62"/>
          </a:solidFill>
          <a:ln xmlns:a="http://schemas.openxmlformats.org/drawingml/2006/main" w="0">
            <a:noFill/>
            <a:prstDash val="solid"/>
          </a:ln>
        </p:spPr>
      </p:sp>
      <p:sp>
        <p:nvSpPr>
          <p:cNvPr id="2" name="" descr="Instructional visual for Ablations Test Whether Pretraining Contributes Beyond Matched Controls">
            <a:extLst xmlns:a="http://schemas.openxmlformats.org/drawingml/2006/main">
              <a:ext uri="{FF2B5EF4-FFF2-40B4-BE49-F238E27FC236}">
                <a16:creationId xmlns:a16="http://schemas.microsoft.com/office/drawing/2014/main" id="{E694D7DC-3139-4B00-B7C3-C97FC5CEDE6C}"/>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REPRESENTATION</a:t>
            </a:r>
          </a:p>
        </p:txBody>
      </p:sp>
      <p:sp>
        <p:nvSpPr>
          <p:cNvPr id="3" name="" descr="Instructional visual for Ablations Test Whether Pretraining Contributes Beyond Matched Controls">
            <a:extLst xmlns:a="http://schemas.openxmlformats.org/drawingml/2006/main">
              <a:ext uri="{FF2B5EF4-FFF2-40B4-BE49-F238E27FC236}">
                <a16:creationId xmlns:a16="http://schemas.microsoft.com/office/drawing/2014/main" id="{97B37EC5-783C-4EFD-ABAF-D66E6943A9C1}"/>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Ablations Test Whether Pretraining Contributes Beyond Matched Controls">
            <a:extLst xmlns:a="http://schemas.openxmlformats.org/drawingml/2006/main">
              <a:ext uri="{FF2B5EF4-FFF2-40B4-BE49-F238E27FC236}">
                <a16:creationId xmlns:a16="http://schemas.microsoft.com/office/drawing/2014/main" id="{23703113-61FE-4A34-BAE0-1B3D546BD719}"/>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Ablations Test Whether Pretraining Contributes Beyond Matched Controls</a:t>
            </a:r>
          </a:p>
        </p:txBody>
      </p:sp>
      <p:sp>
        <p:nvSpPr>
          <p:cNvPr id="5" name="" descr="Instructional visual for Ablations Test Whether Pretraining Contributes Beyond Matched Controls">
            <a:extLst xmlns:a="http://schemas.openxmlformats.org/drawingml/2006/main">
              <a:ext uri="{FF2B5EF4-FFF2-40B4-BE49-F238E27FC236}">
                <a16:creationId xmlns:a16="http://schemas.microsoft.com/office/drawing/2014/main" id="{0CD06793-EA0D-4112-BCCB-753B11E21B94}"/>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FF6B62"/>
          </a:solidFill>
          <a:ln xmlns:a="http://schemas.openxmlformats.org/drawingml/2006/main" w="0">
            <a:noFill/>
            <a:prstDash val="solid"/>
          </a:ln>
        </p:spPr>
      </p:sp>
      <p:sp>
        <p:nvSpPr>
          <p:cNvPr id="6" name="" descr="Instructional visual for Ablations Test Whether Pretraining Contributes Beyond Matched Controls">
            <a:extLst xmlns:a="http://schemas.openxmlformats.org/drawingml/2006/main">
              <a:ext uri="{FF2B5EF4-FFF2-40B4-BE49-F238E27FC236}">
                <a16:creationId xmlns:a16="http://schemas.microsoft.com/office/drawing/2014/main" id="{6B038534-98A1-4A77-BBBE-C81861712CC5}"/>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Ablations Test Whether Pretraining Contributes Beyond Matched Controls">
            <a:extLst xmlns:a="http://schemas.openxmlformats.org/drawingml/2006/main">
              <a:ext uri="{FF2B5EF4-FFF2-40B4-BE49-F238E27FC236}">
                <a16:creationId xmlns:a16="http://schemas.microsoft.com/office/drawing/2014/main" id="{0BD2C23B-8A6F-4596-AB2D-BBF2B9EE3A0D}"/>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102 / 144</a:t>
            </a:r>
          </a:p>
        </p:txBody>
      </p:sp>
      <p:sp>
        <p:nvSpPr>
          <p:cNvPr id="8" name="" descr="Instructional visual for Ablations Test Whether Pretraining Contributes Beyond Matched Controls">
            <a:extLst xmlns:a="http://schemas.openxmlformats.org/drawingml/2006/main">
              <a:ext uri="{FF2B5EF4-FFF2-40B4-BE49-F238E27FC236}">
                <a16:creationId xmlns:a16="http://schemas.microsoft.com/office/drawing/2014/main" id="{F370C1D0-860C-4379-BEC7-1D24710D0643}"/>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Ablations Test Whether Pretraining Contributes Beyond Matched Controls">
            <a:extLst xmlns:a="http://schemas.openxmlformats.org/drawingml/2006/main">
              <a:ext uri="{FF2B5EF4-FFF2-40B4-BE49-F238E27FC236}">
                <a16:creationId xmlns:a16="http://schemas.microsoft.com/office/drawing/2014/main" id="{4C2AB858-C523-45DE-A94C-B204A696AFD3}"/>
              </a:ext>
            </a:extLst>
          </p:cNvPr>
          <p:cNvSpPr>
            <a:spLocks xmlns:a="http://schemas.openxmlformats.org/drawingml/2006/main" noGrp="1"/>
          </p:cNvSpPr>
          <p:nvPr/>
        </p:nvSpPr>
        <p:spPr>
          <a:xfrm xmlns:a="http://schemas.openxmlformats.org/drawingml/2006/main">
            <a:off x="68722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D"/>
                </a:solidFill>
              </a:defRPr>
            </a:pPr>
            <a:r>
              <a:rPr sz="1875" b="0">
                <a:solidFill>
                  <a:srgbClr val="FFF8ED"/>
                </a:solidFill>
              </a:rPr>
              <a:t>Audit positive pairs, negatives, probes, fine-tuning, temporal folds, and selection budgets.</a:t>
            </a:r>
          </a:p>
        </p:txBody>
      </p:sp>
      <p:sp>
        <p:nvSpPr>
          <p:cNvPr id="10" name="" descr="Instructional visual for Ablations Test Whether Pretraining Contributes Beyond Matched Controls">
            <a:extLst xmlns:a="http://schemas.openxmlformats.org/drawingml/2006/main">
              <a:ext uri="{FF2B5EF4-FFF2-40B4-BE49-F238E27FC236}">
                <a16:creationId xmlns:a16="http://schemas.microsoft.com/office/drawing/2014/main" id="{834A099E-19FC-4FA5-B20A-FFF36EC4302A}"/>
              </a:ext>
            </a:extLst>
          </p:cNvPr>
          <p:cNvSpPr>
            <a:spLocks xmlns:a="http://schemas.openxmlformats.org/drawingml/2006/main" noGrp="1"/>
          </p:cNvSpPr>
          <p:nvPr/>
        </p:nvSpPr>
        <p:spPr>
          <a:xfrm xmlns:a="http://schemas.openxmlformats.org/drawingml/2006/main">
            <a:off x="6335554" y="3143250"/>
            <a:ext cx="419100" cy="209550"/>
          </a:xfrm>
          <a:prstGeom xmlns:a="http://schemas.openxmlformats.org/drawingml/2006/main" prst="rightArrow">
            <a:avLst/>
          </a:prstGeom>
          <a:solidFill xmlns:a="http://schemas.openxmlformats.org/drawingml/2006/main">
            <a:srgbClr val="FF6B62"/>
          </a:solidFill>
          <a:ln xmlns:a="http://schemas.openxmlformats.org/drawingml/2006/main" w="0">
            <a:noFill/>
            <a:prstDash val="solid"/>
          </a:ln>
        </p:spPr>
      </p:sp>
      <p:sp>
        <p:nvSpPr>
          <p:cNvPr id="11" name="" descr="Instructional visual for Ablations Test Whether Pretraining Contributes Beyond Matched Controls">
            <a:extLst xmlns:a="http://schemas.openxmlformats.org/drawingml/2006/main">
              <a:ext uri="{FF2B5EF4-FFF2-40B4-BE49-F238E27FC236}">
                <a16:creationId xmlns:a16="http://schemas.microsoft.com/office/drawing/2014/main" id="{0E7B3E72-DEFC-4A1C-8364-0283F6D82352}"/>
              </a:ext>
            </a:extLst>
          </p:cNvPr>
          <p:cNvSpPr>
            <a:spLocks xmlns:a="http://schemas.openxmlformats.org/drawingml/2006/main" noGrp="1"/>
          </p:cNvSpPr>
          <p:nvPr/>
        </p:nvSpPr>
        <p:spPr>
          <a:xfrm xmlns:a="http://schemas.openxmlformats.org/drawingml/2006/main">
            <a:off x="581167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27D3C5"/>
            </a:solidFill>
            <a:prstDash val="solid"/>
          </a:ln>
        </p:spPr>
      </p:sp>
      <p:sp>
        <p:nvSpPr>
          <p:cNvPr id="12" name="" descr="Instructional visual for Ablations Test Whether Pretraining Contributes Beyond Matched Controls">
            <a:extLst xmlns:a="http://schemas.openxmlformats.org/drawingml/2006/main">
              <a:ext uri="{FF2B5EF4-FFF2-40B4-BE49-F238E27FC236}">
                <a16:creationId xmlns:a16="http://schemas.microsoft.com/office/drawing/2014/main" id="{C87599A7-2190-4A80-BD6E-2FF8406D537F}"/>
              </a:ext>
            </a:extLst>
          </p:cNvPr>
          <p:cNvSpPr>
            <a:spLocks xmlns:a="http://schemas.openxmlformats.org/drawingml/2006/main" noGrp="1"/>
          </p:cNvSpPr>
          <p:nvPr/>
        </p:nvSpPr>
        <p:spPr>
          <a:xfrm xmlns:a="http://schemas.openxmlformats.org/drawingml/2006/main">
            <a:off x="584977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FIXTURE</a:t>
            </a:r>
          </a:p>
        </p:txBody>
      </p:sp>
      <p:sp>
        <p:nvSpPr>
          <p:cNvPr id="13" name="" descr="Instructional visual for Ablations Test Whether Pretraining Contributes Beyond Matched Controls">
            <a:extLst xmlns:a="http://schemas.openxmlformats.org/drawingml/2006/main">
              <a:ext uri="{FF2B5EF4-FFF2-40B4-BE49-F238E27FC236}">
                <a16:creationId xmlns:a16="http://schemas.microsoft.com/office/drawing/2014/main" id="{AC344E7F-B11B-4D20-A017-46B0ACA62C52}"/>
              </a:ext>
            </a:extLst>
          </p:cNvPr>
          <p:cNvSpPr>
            <a:spLocks xmlns:a="http://schemas.openxmlformats.org/drawingml/2006/main" noGrp="1"/>
          </p:cNvSpPr>
          <p:nvPr/>
        </p:nvSpPr>
        <p:spPr>
          <a:xfrm xmlns:a="http://schemas.openxmlformats.org/drawingml/2006/main">
            <a:off x="8097679" y="3143250"/>
            <a:ext cx="419100" cy="209550"/>
          </a:xfrm>
          <a:prstGeom xmlns:a="http://schemas.openxmlformats.org/drawingml/2006/main" prst="rightArrow">
            <a:avLst/>
          </a:prstGeom>
          <a:solidFill xmlns:a="http://schemas.openxmlformats.org/drawingml/2006/main">
            <a:srgbClr val="FF6B62"/>
          </a:solidFill>
          <a:ln xmlns:a="http://schemas.openxmlformats.org/drawingml/2006/main" w="0">
            <a:noFill/>
            <a:prstDash val="solid"/>
          </a:ln>
        </p:spPr>
      </p:sp>
      <p:sp>
        <p:nvSpPr>
          <p:cNvPr id="14" name="" descr="Instructional visual for Ablations Test Whether Pretraining Contributes Beyond Matched Controls">
            <a:extLst xmlns:a="http://schemas.openxmlformats.org/drawingml/2006/main">
              <a:ext uri="{FF2B5EF4-FFF2-40B4-BE49-F238E27FC236}">
                <a16:creationId xmlns:a16="http://schemas.microsoft.com/office/drawing/2014/main" id="{D65BEA1B-1C79-4E69-95C1-9A7B37CD347B}"/>
              </a:ext>
            </a:extLst>
          </p:cNvPr>
          <p:cNvSpPr>
            <a:spLocks xmlns:a="http://schemas.openxmlformats.org/drawingml/2006/main" noGrp="1"/>
          </p:cNvSpPr>
          <p:nvPr/>
        </p:nvSpPr>
        <p:spPr>
          <a:xfrm xmlns:a="http://schemas.openxmlformats.org/drawingml/2006/main">
            <a:off x="762142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E8B45F"/>
            </a:solidFill>
            <a:prstDash val="solid"/>
          </a:ln>
        </p:spPr>
      </p:sp>
      <p:sp>
        <p:nvSpPr>
          <p:cNvPr id="15" name="" descr="Instructional visual for Ablations Test Whether Pretraining Contributes Beyond Matched Controls">
            <a:extLst xmlns:a="http://schemas.openxmlformats.org/drawingml/2006/main">
              <a:ext uri="{FF2B5EF4-FFF2-40B4-BE49-F238E27FC236}">
                <a16:creationId xmlns:a16="http://schemas.microsoft.com/office/drawing/2014/main" id="{78417ED8-D670-479F-B0BB-BE3EE3D29687}"/>
              </a:ext>
            </a:extLst>
          </p:cNvPr>
          <p:cNvSpPr>
            <a:spLocks xmlns:a="http://schemas.openxmlformats.org/drawingml/2006/main" noGrp="1"/>
          </p:cNvSpPr>
          <p:nvPr/>
        </p:nvSpPr>
        <p:spPr>
          <a:xfrm xmlns:a="http://schemas.openxmlformats.org/drawingml/2006/main">
            <a:off x="765952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ASSERT</a:t>
            </a:r>
          </a:p>
        </p:txBody>
      </p:sp>
      <p:sp>
        <p:nvSpPr>
          <p:cNvPr id="16" name="" descr="Instructional visual for Ablations Test Whether Pretraining Contributes Beyond Matched Controls">
            <a:extLst xmlns:a="http://schemas.openxmlformats.org/drawingml/2006/main">
              <a:ext uri="{FF2B5EF4-FFF2-40B4-BE49-F238E27FC236}">
                <a16:creationId xmlns:a16="http://schemas.microsoft.com/office/drawing/2014/main" id="{69A5220B-2997-4442-8A4D-DB9CE3649824}"/>
              </a:ext>
            </a:extLst>
          </p:cNvPr>
          <p:cNvSpPr>
            <a:spLocks xmlns:a="http://schemas.openxmlformats.org/drawingml/2006/main" noGrp="1"/>
          </p:cNvSpPr>
          <p:nvPr/>
        </p:nvSpPr>
        <p:spPr>
          <a:xfrm xmlns:a="http://schemas.openxmlformats.org/drawingml/2006/main">
            <a:off x="943117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FF6B62"/>
            </a:solidFill>
            <a:prstDash val="solid"/>
          </a:ln>
        </p:spPr>
      </p:sp>
      <p:sp>
        <p:nvSpPr>
          <p:cNvPr id="17" name="" descr="Instructional visual for Ablations Test Whether Pretraining Contributes Beyond Matched Controls">
            <a:extLst xmlns:a="http://schemas.openxmlformats.org/drawingml/2006/main">
              <a:ext uri="{FF2B5EF4-FFF2-40B4-BE49-F238E27FC236}">
                <a16:creationId xmlns:a16="http://schemas.microsoft.com/office/drawing/2014/main" id="{758C61A2-82FA-4F00-95DB-353B233396B7}"/>
              </a:ext>
            </a:extLst>
          </p:cNvPr>
          <p:cNvSpPr>
            <a:spLocks xmlns:a="http://schemas.openxmlformats.org/drawingml/2006/main" noGrp="1"/>
          </p:cNvSpPr>
          <p:nvPr/>
        </p:nvSpPr>
        <p:spPr>
          <a:xfrm xmlns:a="http://schemas.openxmlformats.org/drawingml/2006/main">
            <a:off x="946927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EVIDENCE</a:t>
            </a:r>
          </a:p>
        </p:txBody>
      </p:sp>
    </p:spTree>
    <p:extLst>
      <p:ext uri="{BB962C8B-B14F-4D97-AF65-F5344CB8AC3E}">
        <p14:creationId xmlns:p14="http://schemas.microsoft.com/office/powerpoint/2010/main" val="1616549527"/>
      </p:ext>
    </p:extLst>
  </p:cSld>
</p:sld>
</file>

<file path=ppt/slides/slide103.xml><?xml version="1.0" encoding="utf-8"?>
<p:sld xmlns:p="http://schemas.openxmlformats.org/presentationml/2006/main">
  <p:cSld>
    <p:bg>
      <p:bgPr>
        <a:solidFill xmlns:a="http://schemas.openxmlformats.org/drawingml/2006/main">
          <a:srgbClr val="050505"/>
        </a:solidFill>
      </p:bgPr>
    </p:bg>
    <p:spTree>
      <p:nvGrpSpPr>
        <p:cNvPr id="1" name="" descr="Instructional visual for Model Comparisons Must Account for Capacity and Search Budget"/>
        <p:cNvGrpSpPr/>
        <p:nvPr/>
      </p:nvGrpSpPr>
      <p:grpSpPr>
        <a:xfrm xmlns:a="http://schemas.openxmlformats.org/drawingml/2006/main"/>
      </p:grpSpPr>
      <p:sp>
        <p:nvSpPr>
          <p:cNvPr id="1" name="" descr="Instructional visual for Model Comparisons Must Account for Capacity and Search Budget">
            <a:extLst xmlns:a="http://schemas.openxmlformats.org/drawingml/2006/main">
              <a:ext uri="{FF2B5EF4-FFF2-40B4-BE49-F238E27FC236}">
                <a16:creationId xmlns:a16="http://schemas.microsoft.com/office/drawing/2014/main" id="{3730B275-BB01-45BE-A6F8-98B5BFAA524A}"/>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FF6B63"/>
          </a:solidFill>
          <a:ln xmlns:a="http://schemas.openxmlformats.org/drawingml/2006/main" w="0">
            <a:noFill/>
            <a:prstDash val="solid"/>
          </a:ln>
        </p:spPr>
      </p:sp>
      <p:sp>
        <p:nvSpPr>
          <p:cNvPr id="2" name="" descr="Instructional visual for Model Comparisons Must Account for Capacity and Search Budget">
            <a:extLst xmlns:a="http://schemas.openxmlformats.org/drawingml/2006/main">
              <a:ext uri="{FF2B5EF4-FFF2-40B4-BE49-F238E27FC236}">
                <a16:creationId xmlns:a16="http://schemas.microsoft.com/office/drawing/2014/main" id="{5160BF22-4542-48AF-8760-11A7FDB2E046}"/>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REPRESENTATION</a:t>
            </a:r>
          </a:p>
        </p:txBody>
      </p:sp>
      <p:sp>
        <p:nvSpPr>
          <p:cNvPr id="3" name="" descr="Instructional visual for Model Comparisons Must Account for Capacity and Search Budget">
            <a:extLst xmlns:a="http://schemas.openxmlformats.org/drawingml/2006/main">
              <a:ext uri="{FF2B5EF4-FFF2-40B4-BE49-F238E27FC236}">
                <a16:creationId xmlns:a16="http://schemas.microsoft.com/office/drawing/2014/main" id="{7629D294-9567-43A1-94C5-DA34BA30224A}"/>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LITERATURE-DERIVED / DESIGN TARGET</a:t>
            </a:r>
          </a:p>
        </p:txBody>
      </p:sp>
      <p:sp>
        <p:nvSpPr>
          <p:cNvPr id="4" name="slide-title" descr="Instructional visual for Model Comparisons Must Account for Capacity and Search Budget">
            <a:extLst xmlns:a="http://schemas.openxmlformats.org/drawingml/2006/main">
              <a:ext uri="{FF2B5EF4-FFF2-40B4-BE49-F238E27FC236}">
                <a16:creationId xmlns:a16="http://schemas.microsoft.com/office/drawing/2014/main" id="{B6E48904-C2FC-4CEB-B5F0-25A676DA4233}"/>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Model Comparisons Must Account for Capacity and Search Budget</a:t>
            </a:r>
          </a:p>
        </p:txBody>
      </p:sp>
      <p:sp>
        <p:nvSpPr>
          <p:cNvPr id="5" name="" descr="Instructional visual for Model Comparisons Must Account for Capacity and Search Budget">
            <a:extLst xmlns:a="http://schemas.openxmlformats.org/drawingml/2006/main">
              <a:ext uri="{FF2B5EF4-FFF2-40B4-BE49-F238E27FC236}">
                <a16:creationId xmlns:a16="http://schemas.microsoft.com/office/drawing/2014/main" id="{A8CC874F-4C5D-4196-A210-B22A6F69EE31}"/>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FF6B63"/>
          </a:solidFill>
          <a:ln xmlns:a="http://schemas.openxmlformats.org/drawingml/2006/main" w="0">
            <a:noFill/>
            <a:prstDash val="solid"/>
          </a:ln>
        </p:spPr>
      </p:sp>
      <p:sp>
        <p:nvSpPr>
          <p:cNvPr id="6" name="" descr="Instructional visual for Model Comparisons Must Account for Capacity and Search Budget">
            <a:extLst xmlns:a="http://schemas.openxmlformats.org/drawingml/2006/main">
              <a:ext uri="{FF2B5EF4-FFF2-40B4-BE49-F238E27FC236}">
                <a16:creationId xmlns:a16="http://schemas.microsoft.com/office/drawing/2014/main" id="{3591009B-618B-4148-B992-97B6BF6BE9C5}"/>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Model Comparisons Must Account for Capacity and Search Budget">
            <a:extLst xmlns:a="http://schemas.openxmlformats.org/drawingml/2006/main">
              <a:ext uri="{FF2B5EF4-FFF2-40B4-BE49-F238E27FC236}">
                <a16:creationId xmlns:a16="http://schemas.microsoft.com/office/drawing/2014/main" id="{D5C56A6B-F435-47A2-8A12-84D48177ADB4}"/>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103 / 144</a:t>
            </a:r>
          </a:p>
        </p:txBody>
      </p:sp>
      <p:sp>
        <p:nvSpPr>
          <p:cNvPr id="8" name="" descr="Instructional visual for Model Comparisons Must Account for Capacity and Search Budget">
            <a:extLst xmlns:a="http://schemas.openxmlformats.org/drawingml/2006/main">
              <a:ext uri="{FF2B5EF4-FFF2-40B4-BE49-F238E27FC236}">
                <a16:creationId xmlns:a16="http://schemas.microsoft.com/office/drawing/2014/main" id="{D6CAD6AB-E2CE-4F45-8832-BF9C22BE4F54}"/>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Model Comparisons Must Account for Capacity and Search Budget">
            <a:extLst xmlns:a="http://schemas.openxmlformats.org/drawingml/2006/main">
              <a:ext uri="{FF2B5EF4-FFF2-40B4-BE49-F238E27FC236}">
                <a16:creationId xmlns:a16="http://schemas.microsoft.com/office/drawing/2014/main" id="{B61BA4EF-1958-4F7A-885D-8F8C4B3AAE65}"/>
              </a:ext>
            </a:extLst>
          </p:cNvPr>
          <p:cNvSpPr>
            <a:spLocks xmlns:a="http://schemas.openxmlformats.org/drawingml/2006/main" noGrp="1"/>
          </p:cNvSpPr>
          <p:nvPr/>
        </p:nvSpPr>
        <p:spPr>
          <a:xfrm xmlns:a="http://schemas.openxmlformats.org/drawingml/2006/main">
            <a:off x="687705"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E"/>
                </a:solidFill>
              </a:defRPr>
            </a:pPr>
            <a:r>
              <a:rPr sz="1875" b="0">
                <a:solidFill>
                  <a:srgbClr val="FFF8EE"/>
                </a:solidFill>
              </a:rPr>
              <a:t>Trees and attention impose different geometries; neither wins without matched evidence.</a:t>
            </a:r>
          </a:p>
        </p:txBody>
      </p:sp>
      <p:sp>
        <p:nvSpPr>
          <p:cNvPr id="10" name="" descr="Instructional visual for Model Comparisons Must Account for Capacity and Search Budget">
            <a:extLst xmlns:a="http://schemas.openxmlformats.org/drawingml/2006/main">
              <a:ext uri="{FF2B5EF4-FFF2-40B4-BE49-F238E27FC236}">
                <a16:creationId xmlns:a16="http://schemas.microsoft.com/office/drawing/2014/main" id="{0763A465-D00D-4BA9-ADB7-C1C844357241}"/>
              </a:ext>
            </a:extLst>
          </p:cNvPr>
          <p:cNvSpPr>
            <a:spLocks xmlns:a="http://schemas.openxmlformats.org/drawingml/2006/main" noGrp="1"/>
          </p:cNvSpPr>
          <p:nvPr/>
        </p:nvSpPr>
        <p:spPr>
          <a:xfrm xmlns:a="http://schemas.openxmlformats.org/drawingml/2006/main">
            <a:off x="6336030" y="3143250"/>
            <a:ext cx="419100" cy="209550"/>
          </a:xfrm>
          <a:prstGeom xmlns:a="http://schemas.openxmlformats.org/drawingml/2006/main" prst="rightArrow">
            <a:avLst/>
          </a:prstGeom>
          <a:solidFill xmlns:a="http://schemas.openxmlformats.org/drawingml/2006/main">
            <a:srgbClr val="FF6B63"/>
          </a:solidFill>
          <a:ln xmlns:a="http://schemas.openxmlformats.org/drawingml/2006/main" w="0">
            <a:noFill/>
            <a:prstDash val="solid"/>
          </a:ln>
        </p:spPr>
      </p:sp>
      <p:sp>
        <p:nvSpPr>
          <p:cNvPr id="11" name="" descr="Instructional visual for Model Comparisons Must Account for Capacity and Search Budget">
            <a:extLst xmlns:a="http://schemas.openxmlformats.org/drawingml/2006/main">
              <a:ext uri="{FF2B5EF4-FFF2-40B4-BE49-F238E27FC236}">
                <a16:creationId xmlns:a16="http://schemas.microsoft.com/office/drawing/2014/main" id="{A147B4FC-5590-4FEB-BCA5-121F8E39F76A}"/>
              </a:ext>
            </a:extLst>
          </p:cNvPr>
          <p:cNvSpPr>
            <a:spLocks xmlns:a="http://schemas.openxmlformats.org/drawingml/2006/main" noGrp="1"/>
          </p:cNvSpPr>
          <p:nvPr/>
        </p:nvSpPr>
        <p:spPr>
          <a:xfrm xmlns:a="http://schemas.openxmlformats.org/drawingml/2006/main">
            <a:off x="5812155" y="2724150"/>
            <a:ext cx="1524000" cy="1047750"/>
          </a:xfrm>
          <a:prstGeom xmlns:a="http://schemas.openxmlformats.org/drawingml/2006/main" prst="roundRect">
            <a:avLst>
              <a:gd name="adj" fmla="val 10909"/>
            </a:avLst>
          </a:prstGeom>
          <a:solidFill xmlns:a="http://schemas.openxmlformats.org/drawingml/2006/main">
            <a:srgbClr val="0B0B0F"/>
          </a:solidFill>
          <a:ln xmlns:a="http://schemas.openxmlformats.org/drawingml/2006/main" w="19050">
            <a:solidFill>
              <a:srgbClr val="27D3C6"/>
            </a:solidFill>
            <a:prstDash val="solid"/>
          </a:ln>
        </p:spPr>
      </p:sp>
      <p:sp>
        <p:nvSpPr>
          <p:cNvPr id="12" name="" descr="Instructional visual for Model Comparisons Must Account for Capacity and Search Budget">
            <a:extLst xmlns:a="http://schemas.openxmlformats.org/drawingml/2006/main">
              <a:ext uri="{FF2B5EF4-FFF2-40B4-BE49-F238E27FC236}">
                <a16:creationId xmlns:a16="http://schemas.microsoft.com/office/drawing/2014/main" id="{0197C1DE-9D2C-43F9-A6C0-F393FABFC42C}"/>
              </a:ext>
            </a:extLst>
          </p:cNvPr>
          <p:cNvSpPr>
            <a:spLocks xmlns:a="http://schemas.openxmlformats.org/drawingml/2006/main" noGrp="1"/>
          </p:cNvSpPr>
          <p:nvPr/>
        </p:nvSpPr>
        <p:spPr>
          <a:xfrm xmlns:a="http://schemas.openxmlformats.org/drawingml/2006/main">
            <a:off x="5850255"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CATBOOST</a:t>
            </a:r>
          </a:p>
        </p:txBody>
      </p:sp>
      <p:sp>
        <p:nvSpPr>
          <p:cNvPr id="13" name="" descr="Instructional visual for Model Comparisons Must Account for Capacity and Search Budget">
            <a:extLst xmlns:a="http://schemas.openxmlformats.org/drawingml/2006/main">
              <a:ext uri="{FF2B5EF4-FFF2-40B4-BE49-F238E27FC236}">
                <a16:creationId xmlns:a16="http://schemas.microsoft.com/office/drawing/2014/main" id="{88690C37-064A-481A-A637-E7E530DDED5F}"/>
              </a:ext>
            </a:extLst>
          </p:cNvPr>
          <p:cNvSpPr>
            <a:spLocks xmlns:a="http://schemas.openxmlformats.org/drawingml/2006/main" noGrp="1"/>
          </p:cNvSpPr>
          <p:nvPr/>
        </p:nvSpPr>
        <p:spPr>
          <a:xfrm xmlns:a="http://schemas.openxmlformats.org/drawingml/2006/main">
            <a:off x="8098155" y="3143250"/>
            <a:ext cx="419100" cy="209550"/>
          </a:xfrm>
          <a:prstGeom xmlns:a="http://schemas.openxmlformats.org/drawingml/2006/main" prst="rightArrow">
            <a:avLst/>
          </a:prstGeom>
          <a:solidFill xmlns:a="http://schemas.openxmlformats.org/drawingml/2006/main">
            <a:srgbClr val="FF6B63"/>
          </a:solidFill>
          <a:ln xmlns:a="http://schemas.openxmlformats.org/drawingml/2006/main" w="0">
            <a:noFill/>
            <a:prstDash val="solid"/>
          </a:ln>
        </p:spPr>
      </p:sp>
      <p:sp>
        <p:nvSpPr>
          <p:cNvPr id="14" name="" descr="Instructional visual for Model Comparisons Must Account for Capacity and Search Budget">
            <a:extLst xmlns:a="http://schemas.openxmlformats.org/drawingml/2006/main">
              <a:ext uri="{FF2B5EF4-FFF2-40B4-BE49-F238E27FC236}">
                <a16:creationId xmlns:a16="http://schemas.microsoft.com/office/drawing/2014/main" id="{EFF0858A-59F0-42A5-9211-455DA942E465}"/>
              </a:ext>
            </a:extLst>
          </p:cNvPr>
          <p:cNvSpPr>
            <a:spLocks xmlns:a="http://schemas.openxmlformats.org/drawingml/2006/main" noGrp="1"/>
          </p:cNvSpPr>
          <p:nvPr/>
        </p:nvSpPr>
        <p:spPr>
          <a:xfrm xmlns:a="http://schemas.openxmlformats.org/drawingml/2006/main">
            <a:off x="7621905" y="2724150"/>
            <a:ext cx="1524000" cy="1047750"/>
          </a:xfrm>
          <a:prstGeom xmlns:a="http://schemas.openxmlformats.org/drawingml/2006/main" prst="roundRect">
            <a:avLst>
              <a:gd name="adj" fmla="val 10909"/>
            </a:avLst>
          </a:prstGeom>
          <a:solidFill xmlns:a="http://schemas.openxmlformats.org/drawingml/2006/main">
            <a:srgbClr val="0B0B0F"/>
          </a:solidFill>
          <a:ln xmlns:a="http://schemas.openxmlformats.org/drawingml/2006/main" w="19050">
            <a:solidFill>
              <a:srgbClr val="E8B460"/>
            </a:solidFill>
            <a:prstDash val="solid"/>
          </a:ln>
        </p:spPr>
      </p:sp>
      <p:sp>
        <p:nvSpPr>
          <p:cNvPr id="15" name="" descr="Instructional visual for Model Comparisons Must Account for Capacity and Search Budget">
            <a:extLst xmlns:a="http://schemas.openxmlformats.org/drawingml/2006/main">
              <a:ext uri="{FF2B5EF4-FFF2-40B4-BE49-F238E27FC236}">
                <a16:creationId xmlns:a16="http://schemas.microsoft.com/office/drawing/2014/main" id="{E7F84916-0CBD-4796-ABD7-494AAA5BF0AF}"/>
              </a:ext>
            </a:extLst>
          </p:cNvPr>
          <p:cNvSpPr>
            <a:spLocks xmlns:a="http://schemas.openxmlformats.org/drawingml/2006/main" noGrp="1"/>
          </p:cNvSpPr>
          <p:nvPr/>
        </p:nvSpPr>
        <p:spPr>
          <a:xfrm xmlns:a="http://schemas.openxmlformats.org/drawingml/2006/main">
            <a:off x="7660005"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TLOB</a:t>
            </a:r>
          </a:p>
        </p:txBody>
      </p:sp>
      <p:sp>
        <p:nvSpPr>
          <p:cNvPr id="16" name="" descr="Instructional visual for Model Comparisons Must Account for Capacity and Search Budget">
            <a:extLst xmlns:a="http://schemas.openxmlformats.org/drawingml/2006/main">
              <a:ext uri="{FF2B5EF4-FFF2-40B4-BE49-F238E27FC236}">
                <a16:creationId xmlns:a16="http://schemas.microsoft.com/office/drawing/2014/main" id="{9EDCC735-0E72-41BC-9B92-8FAC9E488590}"/>
              </a:ext>
            </a:extLst>
          </p:cNvPr>
          <p:cNvSpPr>
            <a:spLocks xmlns:a="http://schemas.openxmlformats.org/drawingml/2006/main" noGrp="1"/>
          </p:cNvSpPr>
          <p:nvPr/>
        </p:nvSpPr>
        <p:spPr>
          <a:xfrm xmlns:a="http://schemas.openxmlformats.org/drawingml/2006/main">
            <a:off x="9431655" y="2724150"/>
            <a:ext cx="1524000" cy="1047750"/>
          </a:xfrm>
          <a:prstGeom xmlns:a="http://schemas.openxmlformats.org/drawingml/2006/main" prst="roundRect">
            <a:avLst>
              <a:gd name="adj" fmla="val 10909"/>
            </a:avLst>
          </a:prstGeom>
          <a:solidFill xmlns:a="http://schemas.openxmlformats.org/drawingml/2006/main">
            <a:srgbClr val="0B0B0F"/>
          </a:solidFill>
          <a:ln xmlns:a="http://schemas.openxmlformats.org/drawingml/2006/main" w="19050">
            <a:solidFill>
              <a:srgbClr val="FF6B63"/>
            </a:solidFill>
            <a:prstDash val="solid"/>
          </a:ln>
        </p:spPr>
      </p:sp>
      <p:sp>
        <p:nvSpPr>
          <p:cNvPr id="17" name="" descr="Instructional visual for Model Comparisons Must Account for Capacity and Search Budget">
            <a:extLst xmlns:a="http://schemas.openxmlformats.org/drawingml/2006/main">
              <a:ext uri="{FF2B5EF4-FFF2-40B4-BE49-F238E27FC236}">
                <a16:creationId xmlns:a16="http://schemas.microsoft.com/office/drawing/2014/main" id="{795FD6F3-7B7A-40B8-9FE0-6594C4C98F33}"/>
              </a:ext>
            </a:extLst>
          </p:cNvPr>
          <p:cNvSpPr>
            <a:spLocks xmlns:a="http://schemas.openxmlformats.org/drawingml/2006/main" noGrp="1"/>
          </p:cNvSpPr>
          <p:nvPr/>
        </p:nvSpPr>
        <p:spPr>
          <a:xfrm xmlns:a="http://schemas.openxmlformats.org/drawingml/2006/main">
            <a:off x="9469755"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LiT</a:t>
            </a:r>
          </a:p>
        </p:txBody>
      </p:sp>
    </p:spTree>
    <p:extLst>
      <p:ext uri="{BB962C8B-B14F-4D97-AF65-F5344CB8AC3E}">
        <p14:creationId xmlns:p14="http://schemas.microsoft.com/office/powerpoint/2010/main" val="554541822"/>
      </p:ext>
    </p:extLst>
  </p:cSld>
</p:sld>
</file>

<file path=ppt/slides/slide104.xml><?xml version="1.0" encoding="utf-8"?>
<p:sld xmlns:p="http://schemas.openxmlformats.org/presentationml/2006/main">
  <p:cSld>
    <p:bg>
      <p:bgPr>
        <a:solidFill xmlns:a="http://schemas.openxmlformats.org/drawingml/2006/main">
          <a:srgbClr val="050505"/>
        </a:solidFill>
      </p:bgPr>
    </p:bg>
    <p:spTree>
      <p:nvGrpSpPr>
        <p:cNvPr id="1" name="" descr="Instructional visual for Attribution Stability Needs Temporal and Correlated-Feature Stress Tests"/>
        <p:cNvGrpSpPr/>
        <p:nvPr/>
      </p:nvGrpSpPr>
      <p:grpSpPr>
        <a:xfrm xmlns:a="http://schemas.openxmlformats.org/drawingml/2006/main"/>
      </p:grpSpPr>
      <p:sp>
        <p:nvSpPr>
          <p:cNvPr id="1" name="" descr="Instructional visual for Attribution Stability Needs Temporal and Correlated-Feature Stress Tests">
            <a:extLst xmlns:a="http://schemas.openxmlformats.org/drawingml/2006/main">
              <a:ext uri="{FF2B5EF4-FFF2-40B4-BE49-F238E27FC236}">
                <a16:creationId xmlns:a16="http://schemas.microsoft.com/office/drawing/2014/main" id="{E98ACDB9-5AE1-47D7-AF9C-42088D7C2BF1}"/>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FF6B64"/>
          </a:solidFill>
          <a:ln xmlns:a="http://schemas.openxmlformats.org/drawingml/2006/main" w="0">
            <a:noFill/>
            <a:prstDash val="solid"/>
          </a:ln>
        </p:spPr>
      </p:sp>
      <p:sp>
        <p:nvSpPr>
          <p:cNvPr id="2" name="" descr="Instructional visual for Attribution Stability Needs Temporal and Correlated-Feature Stress Tests">
            <a:extLst xmlns:a="http://schemas.openxmlformats.org/drawingml/2006/main">
              <a:ext uri="{FF2B5EF4-FFF2-40B4-BE49-F238E27FC236}">
                <a16:creationId xmlns:a16="http://schemas.microsoft.com/office/drawing/2014/main" id="{D1852165-FE1B-4256-811F-467AAF9AEF92}"/>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REPRESENTATION</a:t>
            </a:r>
          </a:p>
        </p:txBody>
      </p:sp>
      <p:sp>
        <p:nvSpPr>
          <p:cNvPr id="3" name="" descr="Instructional visual for Attribution Stability Needs Temporal and Correlated-Feature Stress Tests">
            <a:extLst xmlns:a="http://schemas.openxmlformats.org/drawingml/2006/main">
              <a:ext uri="{FF2B5EF4-FFF2-40B4-BE49-F238E27FC236}">
                <a16:creationId xmlns:a16="http://schemas.microsoft.com/office/drawing/2014/main" id="{D3EDD7CA-0A31-41C2-9189-64316444FBA3}"/>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Attribution Stability Needs Temporal and Correlated-Feature Stress Tests">
            <a:extLst xmlns:a="http://schemas.openxmlformats.org/drawingml/2006/main">
              <a:ext uri="{FF2B5EF4-FFF2-40B4-BE49-F238E27FC236}">
                <a16:creationId xmlns:a16="http://schemas.microsoft.com/office/drawing/2014/main" id="{9EF773F8-8915-4AE3-A4DB-51B130671EB1}"/>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Attribution Stability Needs Temporal and Correlated-Feature Stress Tests</a:t>
            </a:r>
          </a:p>
        </p:txBody>
      </p:sp>
      <p:sp>
        <p:nvSpPr>
          <p:cNvPr id="5" name="" descr="Instructional visual for Attribution Stability Needs Temporal and Correlated-Feature Stress Tests">
            <a:extLst xmlns:a="http://schemas.openxmlformats.org/drawingml/2006/main">
              <a:ext uri="{FF2B5EF4-FFF2-40B4-BE49-F238E27FC236}">
                <a16:creationId xmlns:a16="http://schemas.microsoft.com/office/drawing/2014/main" id="{9029CB26-ED1B-4165-B921-6616A467849D}"/>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FF6B64"/>
          </a:solidFill>
          <a:ln xmlns:a="http://schemas.openxmlformats.org/drawingml/2006/main" w="0">
            <a:noFill/>
            <a:prstDash val="solid"/>
          </a:ln>
        </p:spPr>
      </p:sp>
      <p:sp>
        <p:nvSpPr>
          <p:cNvPr id="6" name="" descr="Instructional visual for Attribution Stability Needs Temporal and Correlated-Feature Stress Tests">
            <a:extLst xmlns:a="http://schemas.openxmlformats.org/drawingml/2006/main">
              <a:ext uri="{FF2B5EF4-FFF2-40B4-BE49-F238E27FC236}">
                <a16:creationId xmlns:a16="http://schemas.microsoft.com/office/drawing/2014/main" id="{78D392BE-6E6B-45A9-A433-87850B13B35E}"/>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Attribution Stability Needs Temporal and Correlated-Feature Stress Tests">
            <a:extLst xmlns:a="http://schemas.openxmlformats.org/drawingml/2006/main">
              <a:ext uri="{FF2B5EF4-FFF2-40B4-BE49-F238E27FC236}">
                <a16:creationId xmlns:a16="http://schemas.microsoft.com/office/drawing/2014/main" id="{DFBC165B-41FB-4CD7-A958-37C83F85D7ED}"/>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104 / 144</a:t>
            </a:r>
          </a:p>
        </p:txBody>
      </p:sp>
      <p:sp>
        <p:nvSpPr>
          <p:cNvPr id="8" name="" descr="Instructional visual for Attribution Stability Needs Temporal and Correlated-Feature Stress Tests">
            <a:extLst xmlns:a="http://schemas.openxmlformats.org/drawingml/2006/main">
              <a:ext uri="{FF2B5EF4-FFF2-40B4-BE49-F238E27FC236}">
                <a16:creationId xmlns:a16="http://schemas.microsoft.com/office/drawing/2014/main" id="{E6564347-28D7-49D7-A829-D5A4FDA31CBE}"/>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Attribution Stability Needs Temporal and Correlated-Feature Stress Tests">
            <a:extLst xmlns:a="http://schemas.openxmlformats.org/drawingml/2006/main">
              <a:ext uri="{FF2B5EF4-FFF2-40B4-BE49-F238E27FC236}">
                <a16:creationId xmlns:a16="http://schemas.microsoft.com/office/drawing/2014/main" id="{AE4344E5-D2BA-4D53-A258-9CF96D9CA73F}"/>
              </a:ext>
            </a:extLst>
          </p:cNvPr>
          <p:cNvSpPr>
            <a:spLocks xmlns:a="http://schemas.openxmlformats.org/drawingml/2006/main" noGrp="1"/>
          </p:cNvSpPr>
          <p:nvPr/>
        </p:nvSpPr>
        <p:spPr>
          <a:xfrm xmlns:a="http://schemas.openxmlformats.org/drawingml/2006/main">
            <a:off x="688181"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F"/>
                </a:solidFill>
              </a:defRPr>
            </a:pPr>
            <a:r>
              <a:rPr sz="1875" b="0">
                <a:solidFill>
                  <a:srgbClr val="FFF8EF"/>
                </a:solidFill>
              </a:rPr>
              <a:t>Background choice, depth, weighting, and regime effects can change the scientific story.</a:t>
            </a:r>
          </a:p>
        </p:txBody>
      </p:sp>
      <p:sp>
        <p:nvSpPr>
          <p:cNvPr id="10" name="" descr="Instructional visual for Attribution Stability Needs Temporal and Correlated-Feature Stress Tests">
            <a:extLst xmlns:a="http://schemas.openxmlformats.org/drawingml/2006/main">
              <a:ext uri="{FF2B5EF4-FFF2-40B4-BE49-F238E27FC236}">
                <a16:creationId xmlns:a16="http://schemas.microsoft.com/office/drawing/2014/main" id="{BD7405A0-5FF4-4322-B6E4-F62B5EB29932}"/>
              </a:ext>
            </a:extLst>
          </p:cNvPr>
          <p:cNvSpPr>
            <a:spLocks xmlns:a="http://schemas.openxmlformats.org/drawingml/2006/main" noGrp="1"/>
          </p:cNvSpPr>
          <p:nvPr/>
        </p:nvSpPr>
        <p:spPr>
          <a:xfrm xmlns:a="http://schemas.openxmlformats.org/drawingml/2006/main">
            <a:off x="6336506" y="3143250"/>
            <a:ext cx="419100" cy="209550"/>
          </a:xfrm>
          <a:prstGeom xmlns:a="http://schemas.openxmlformats.org/drawingml/2006/main" prst="rightArrow">
            <a:avLst/>
          </a:prstGeom>
          <a:solidFill xmlns:a="http://schemas.openxmlformats.org/drawingml/2006/main">
            <a:srgbClr val="FF6B64"/>
          </a:solidFill>
          <a:ln xmlns:a="http://schemas.openxmlformats.org/drawingml/2006/main" w="0">
            <a:noFill/>
            <a:prstDash val="solid"/>
          </a:ln>
        </p:spPr>
      </p:sp>
      <p:sp>
        <p:nvSpPr>
          <p:cNvPr id="11" name="" descr="Instructional visual for Attribution Stability Needs Temporal and Correlated-Feature Stress Tests">
            <a:extLst xmlns:a="http://schemas.openxmlformats.org/drawingml/2006/main">
              <a:ext uri="{FF2B5EF4-FFF2-40B4-BE49-F238E27FC236}">
                <a16:creationId xmlns:a16="http://schemas.microsoft.com/office/drawing/2014/main" id="{8CAF0BD4-3452-4DF6-8CFD-3A22585FA7D6}"/>
              </a:ext>
            </a:extLst>
          </p:cNvPr>
          <p:cNvSpPr>
            <a:spLocks xmlns:a="http://schemas.openxmlformats.org/drawingml/2006/main" noGrp="1"/>
          </p:cNvSpPr>
          <p:nvPr/>
        </p:nvSpPr>
        <p:spPr>
          <a:xfrm xmlns:a="http://schemas.openxmlformats.org/drawingml/2006/main">
            <a:off x="5812631" y="2724150"/>
            <a:ext cx="1524000" cy="1047750"/>
          </a:xfrm>
          <a:prstGeom xmlns:a="http://schemas.openxmlformats.org/drawingml/2006/main" prst="roundRect">
            <a:avLst>
              <a:gd name="adj" fmla="val 10909"/>
            </a:avLst>
          </a:prstGeom>
          <a:solidFill xmlns:a="http://schemas.openxmlformats.org/drawingml/2006/main">
            <a:srgbClr val="0B0B10"/>
          </a:solidFill>
          <a:ln xmlns:a="http://schemas.openxmlformats.org/drawingml/2006/main" w="19050">
            <a:solidFill>
              <a:srgbClr val="27D3C7"/>
            </a:solidFill>
            <a:prstDash val="solid"/>
          </a:ln>
        </p:spPr>
      </p:sp>
      <p:sp>
        <p:nvSpPr>
          <p:cNvPr id="12" name="" descr="Instructional visual for Attribution Stability Needs Temporal and Correlated-Feature Stress Tests">
            <a:extLst xmlns:a="http://schemas.openxmlformats.org/drawingml/2006/main">
              <a:ext uri="{FF2B5EF4-FFF2-40B4-BE49-F238E27FC236}">
                <a16:creationId xmlns:a16="http://schemas.microsoft.com/office/drawing/2014/main" id="{D74440D0-4389-4BB9-9C1B-0D1290313590}"/>
              </a:ext>
            </a:extLst>
          </p:cNvPr>
          <p:cNvSpPr>
            <a:spLocks xmlns:a="http://schemas.openxmlformats.org/drawingml/2006/main" noGrp="1"/>
          </p:cNvSpPr>
          <p:nvPr/>
        </p:nvSpPr>
        <p:spPr>
          <a:xfrm xmlns:a="http://schemas.openxmlformats.org/drawingml/2006/main">
            <a:off x="5850731"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BASE</a:t>
            </a:r>
          </a:p>
        </p:txBody>
      </p:sp>
      <p:sp>
        <p:nvSpPr>
          <p:cNvPr id="13" name="" descr="Instructional visual for Attribution Stability Needs Temporal and Correlated-Feature Stress Tests">
            <a:extLst xmlns:a="http://schemas.openxmlformats.org/drawingml/2006/main">
              <a:ext uri="{FF2B5EF4-FFF2-40B4-BE49-F238E27FC236}">
                <a16:creationId xmlns:a16="http://schemas.microsoft.com/office/drawing/2014/main" id="{41014CAD-93F9-4B0E-B4CC-6DCAB5BA4894}"/>
              </a:ext>
            </a:extLst>
          </p:cNvPr>
          <p:cNvSpPr>
            <a:spLocks xmlns:a="http://schemas.openxmlformats.org/drawingml/2006/main" noGrp="1"/>
          </p:cNvSpPr>
          <p:nvPr/>
        </p:nvSpPr>
        <p:spPr>
          <a:xfrm xmlns:a="http://schemas.openxmlformats.org/drawingml/2006/main">
            <a:off x="8098631" y="3143250"/>
            <a:ext cx="419100" cy="209550"/>
          </a:xfrm>
          <a:prstGeom xmlns:a="http://schemas.openxmlformats.org/drawingml/2006/main" prst="rightArrow">
            <a:avLst/>
          </a:prstGeom>
          <a:solidFill xmlns:a="http://schemas.openxmlformats.org/drawingml/2006/main">
            <a:srgbClr val="FF6B64"/>
          </a:solidFill>
          <a:ln xmlns:a="http://schemas.openxmlformats.org/drawingml/2006/main" w="0">
            <a:noFill/>
            <a:prstDash val="solid"/>
          </a:ln>
        </p:spPr>
      </p:sp>
      <p:sp>
        <p:nvSpPr>
          <p:cNvPr id="14" name="" descr="Instructional visual for Attribution Stability Needs Temporal and Correlated-Feature Stress Tests">
            <a:extLst xmlns:a="http://schemas.openxmlformats.org/drawingml/2006/main">
              <a:ext uri="{FF2B5EF4-FFF2-40B4-BE49-F238E27FC236}">
                <a16:creationId xmlns:a16="http://schemas.microsoft.com/office/drawing/2014/main" id="{C471CE3A-E01C-43F2-83E1-DCFDF809F3CC}"/>
              </a:ext>
            </a:extLst>
          </p:cNvPr>
          <p:cNvSpPr>
            <a:spLocks xmlns:a="http://schemas.openxmlformats.org/drawingml/2006/main" noGrp="1"/>
          </p:cNvSpPr>
          <p:nvPr/>
        </p:nvSpPr>
        <p:spPr>
          <a:xfrm xmlns:a="http://schemas.openxmlformats.org/drawingml/2006/main">
            <a:off x="7622381" y="2724150"/>
            <a:ext cx="1524000" cy="1047750"/>
          </a:xfrm>
          <a:prstGeom xmlns:a="http://schemas.openxmlformats.org/drawingml/2006/main" prst="roundRect">
            <a:avLst>
              <a:gd name="adj" fmla="val 10909"/>
            </a:avLst>
          </a:prstGeom>
          <a:solidFill xmlns:a="http://schemas.openxmlformats.org/drawingml/2006/main">
            <a:srgbClr val="0B0B10"/>
          </a:solidFill>
          <a:ln xmlns:a="http://schemas.openxmlformats.org/drawingml/2006/main" w="19050">
            <a:solidFill>
              <a:srgbClr val="E8B461"/>
            </a:solidFill>
            <a:prstDash val="solid"/>
          </a:ln>
        </p:spPr>
      </p:sp>
      <p:sp>
        <p:nvSpPr>
          <p:cNvPr id="15" name="" descr="Instructional visual for Attribution Stability Needs Temporal and Correlated-Feature Stress Tests">
            <a:extLst xmlns:a="http://schemas.openxmlformats.org/drawingml/2006/main">
              <a:ext uri="{FF2B5EF4-FFF2-40B4-BE49-F238E27FC236}">
                <a16:creationId xmlns:a16="http://schemas.microsoft.com/office/drawing/2014/main" id="{AB74635B-772E-41E7-B7BC-5E3999DB4E7A}"/>
              </a:ext>
            </a:extLst>
          </p:cNvPr>
          <p:cNvSpPr>
            <a:spLocks xmlns:a="http://schemas.openxmlformats.org/drawingml/2006/main" noGrp="1"/>
          </p:cNvSpPr>
          <p:nvPr/>
        </p:nvSpPr>
        <p:spPr>
          <a:xfrm xmlns:a="http://schemas.openxmlformats.org/drawingml/2006/main">
            <a:off x="7660481"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ADVERSE</a:t>
            </a:r>
          </a:p>
        </p:txBody>
      </p:sp>
      <p:sp>
        <p:nvSpPr>
          <p:cNvPr id="16" name="" descr="Instructional visual for Attribution Stability Needs Temporal and Correlated-Feature Stress Tests">
            <a:extLst xmlns:a="http://schemas.openxmlformats.org/drawingml/2006/main">
              <a:ext uri="{FF2B5EF4-FFF2-40B4-BE49-F238E27FC236}">
                <a16:creationId xmlns:a16="http://schemas.microsoft.com/office/drawing/2014/main" id="{0979FF5F-D867-4D7C-9546-630EDA64303A}"/>
              </a:ext>
            </a:extLst>
          </p:cNvPr>
          <p:cNvSpPr>
            <a:spLocks xmlns:a="http://schemas.openxmlformats.org/drawingml/2006/main" noGrp="1"/>
          </p:cNvSpPr>
          <p:nvPr/>
        </p:nvSpPr>
        <p:spPr>
          <a:xfrm xmlns:a="http://schemas.openxmlformats.org/drawingml/2006/main">
            <a:off x="9432131" y="2724150"/>
            <a:ext cx="1524000" cy="1047750"/>
          </a:xfrm>
          <a:prstGeom xmlns:a="http://schemas.openxmlformats.org/drawingml/2006/main" prst="roundRect">
            <a:avLst>
              <a:gd name="adj" fmla="val 10909"/>
            </a:avLst>
          </a:prstGeom>
          <a:solidFill xmlns:a="http://schemas.openxmlformats.org/drawingml/2006/main">
            <a:srgbClr val="0B0B10"/>
          </a:solidFill>
          <a:ln xmlns:a="http://schemas.openxmlformats.org/drawingml/2006/main" w="19050">
            <a:solidFill>
              <a:srgbClr val="FF6B64"/>
            </a:solidFill>
            <a:prstDash val="solid"/>
          </a:ln>
        </p:spPr>
      </p:sp>
      <p:sp>
        <p:nvSpPr>
          <p:cNvPr id="17" name="" descr="Instructional visual for Attribution Stability Needs Temporal and Correlated-Feature Stress Tests">
            <a:extLst xmlns:a="http://schemas.openxmlformats.org/drawingml/2006/main">
              <a:ext uri="{FF2B5EF4-FFF2-40B4-BE49-F238E27FC236}">
                <a16:creationId xmlns:a16="http://schemas.microsoft.com/office/drawing/2014/main" id="{A2CC5007-695A-4B3D-BB6D-7CBDB2983C87}"/>
              </a:ext>
            </a:extLst>
          </p:cNvPr>
          <p:cNvSpPr>
            <a:spLocks xmlns:a="http://schemas.openxmlformats.org/drawingml/2006/main" noGrp="1"/>
          </p:cNvSpPr>
          <p:nvPr/>
        </p:nvSpPr>
        <p:spPr>
          <a:xfrm xmlns:a="http://schemas.openxmlformats.org/drawingml/2006/main">
            <a:off x="9470231"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REFUSE</a:t>
            </a:r>
          </a:p>
        </p:txBody>
      </p:sp>
    </p:spTree>
    <p:extLst>
      <p:ext uri="{BB962C8B-B14F-4D97-AF65-F5344CB8AC3E}">
        <p14:creationId xmlns:p14="http://schemas.microsoft.com/office/powerpoint/2010/main" val="1719823179"/>
      </p:ext>
    </p:extLst>
  </p:cSld>
</p:sld>
</file>

<file path=ppt/slides/slide105.xml><?xml version="1.0" encoding="utf-8"?>
<p:sld xmlns:p="http://schemas.openxmlformats.org/presentationml/2006/main">
  <p:cSld>
    <p:bg>
      <p:bgPr>
        <a:solidFill xmlns:a="http://schemas.openxmlformats.org/drawingml/2006/main">
          <a:srgbClr val="050505"/>
        </a:solidFill>
      </p:bgPr>
    </p:bg>
    <p:spTree>
      <p:nvGrpSpPr>
        <p:cNvPr id="1" name="" descr="Instructional visual for Verify Masks From Tensor Arithmetic Through Raw-Event Invariance"/>
        <p:cNvGrpSpPr/>
        <p:nvPr/>
      </p:nvGrpSpPr>
      <p:grpSpPr>
        <a:xfrm xmlns:a="http://schemas.openxmlformats.org/drawingml/2006/main"/>
      </p:grpSpPr>
      <p:sp>
        <p:nvSpPr>
          <p:cNvPr id="1" name="" descr="Instructional visual for Verify Masks From Tensor Arithmetic Through Raw-Event Invariance">
            <a:extLst xmlns:a="http://schemas.openxmlformats.org/drawingml/2006/main">
              <a:ext uri="{FF2B5EF4-FFF2-40B4-BE49-F238E27FC236}">
                <a16:creationId xmlns:a16="http://schemas.microsoft.com/office/drawing/2014/main" id="{305DA8FE-5525-4362-9E3D-22BD07AEC99A}"/>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FF6B65"/>
          </a:solidFill>
          <a:ln xmlns:a="http://schemas.openxmlformats.org/drawingml/2006/main" w="0">
            <a:noFill/>
            <a:prstDash val="solid"/>
          </a:ln>
        </p:spPr>
      </p:sp>
      <p:sp>
        <p:nvSpPr>
          <p:cNvPr id="2" name="" descr="Instructional visual for Verify Masks From Tensor Arithmetic Through Raw-Event Invariance">
            <a:extLst xmlns:a="http://schemas.openxmlformats.org/drawingml/2006/main">
              <a:ext uri="{FF2B5EF4-FFF2-40B4-BE49-F238E27FC236}">
                <a16:creationId xmlns:a16="http://schemas.microsoft.com/office/drawing/2014/main" id="{8D4A2B62-D90F-4A65-892E-6466C3EDD90B}"/>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REPRESENTATION</a:t>
            </a:r>
          </a:p>
        </p:txBody>
      </p:sp>
      <p:sp>
        <p:nvSpPr>
          <p:cNvPr id="3" name="" descr="Instructional visual for Verify Masks From Tensor Arithmetic Through Raw-Event Invariance">
            <a:extLst xmlns:a="http://schemas.openxmlformats.org/drawingml/2006/main">
              <a:ext uri="{FF2B5EF4-FFF2-40B4-BE49-F238E27FC236}">
                <a16:creationId xmlns:a16="http://schemas.microsoft.com/office/drawing/2014/main" id="{A8E5E1DF-30EC-46FC-85D0-D02FBFAA2F6B}"/>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Verify Masks From Tensor Arithmetic Through Raw-Event Invariance">
            <a:extLst xmlns:a="http://schemas.openxmlformats.org/drawingml/2006/main">
              <a:ext uri="{FF2B5EF4-FFF2-40B4-BE49-F238E27FC236}">
                <a16:creationId xmlns:a16="http://schemas.microsoft.com/office/drawing/2014/main" id="{E85BE540-6EA5-42E1-B4EF-B22F86540ED2}"/>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Verify Masks From Tensor Arithmetic Through Raw-Event Invariance</a:t>
            </a:r>
          </a:p>
        </p:txBody>
      </p:sp>
      <p:sp>
        <p:nvSpPr>
          <p:cNvPr id="5" name="" descr="Instructional visual for Verify Masks From Tensor Arithmetic Through Raw-Event Invariance">
            <a:extLst xmlns:a="http://schemas.openxmlformats.org/drawingml/2006/main">
              <a:ext uri="{FF2B5EF4-FFF2-40B4-BE49-F238E27FC236}">
                <a16:creationId xmlns:a16="http://schemas.microsoft.com/office/drawing/2014/main" id="{F0ABFF29-5CF2-4D78-9EEF-2F84B9C85DDB}"/>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FF6B65"/>
          </a:solidFill>
          <a:ln xmlns:a="http://schemas.openxmlformats.org/drawingml/2006/main" w="0">
            <a:noFill/>
            <a:prstDash val="solid"/>
          </a:ln>
        </p:spPr>
      </p:sp>
      <p:sp>
        <p:nvSpPr>
          <p:cNvPr id="6" name="" descr="Instructional visual for Verify Masks From Tensor Arithmetic Through Raw-Event Invariance">
            <a:extLst xmlns:a="http://schemas.openxmlformats.org/drawingml/2006/main">
              <a:ext uri="{FF2B5EF4-FFF2-40B4-BE49-F238E27FC236}">
                <a16:creationId xmlns:a16="http://schemas.microsoft.com/office/drawing/2014/main" id="{18526E62-40CD-4AF1-87F3-CECF7958206B}"/>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Verify Masks From Tensor Arithmetic Through Raw-Event Invariance">
            <a:extLst xmlns:a="http://schemas.openxmlformats.org/drawingml/2006/main">
              <a:ext uri="{FF2B5EF4-FFF2-40B4-BE49-F238E27FC236}">
                <a16:creationId xmlns:a16="http://schemas.microsoft.com/office/drawing/2014/main" id="{0F83BAE3-5B00-4013-8220-69E46D61E950}"/>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105 / 144</a:t>
            </a:r>
          </a:p>
        </p:txBody>
      </p:sp>
      <p:sp>
        <p:nvSpPr>
          <p:cNvPr id="8" name="" descr="Instructional visual for Verify Masks From Tensor Arithmetic Through Raw-Event Invariance">
            <a:extLst xmlns:a="http://schemas.openxmlformats.org/drawingml/2006/main">
              <a:ext uri="{FF2B5EF4-FFF2-40B4-BE49-F238E27FC236}">
                <a16:creationId xmlns:a16="http://schemas.microsoft.com/office/drawing/2014/main" id="{9D7D7460-1A5E-4DE0-BFBE-DC29EAE04B48}"/>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Verify Masks From Tensor Arithmetic Through Raw-Event Invariance">
            <a:extLst xmlns:a="http://schemas.openxmlformats.org/drawingml/2006/main">
              <a:ext uri="{FF2B5EF4-FFF2-40B4-BE49-F238E27FC236}">
                <a16:creationId xmlns:a16="http://schemas.microsoft.com/office/drawing/2014/main" id="{807817BC-7328-42B8-9010-D10E073F6E29}"/>
              </a:ext>
            </a:extLst>
          </p:cNvPr>
          <p:cNvSpPr>
            <a:spLocks xmlns:a="http://schemas.openxmlformats.org/drawingml/2006/main" noGrp="1"/>
          </p:cNvSpPr>
          <p:nvPr/>
        </p:nvSpPr>
        <p:spPr>
          <a:xfrm xmlns:a="http://schemas.openxmlformats.org/drawingml/2006/main">
            <a:off x="688658"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0"/>
                </a:solidFill>
              </a:defRPr>
            </a:pPr>
            <a:r>
              <a:rPr sz="1875" b="0">
                <a:solidFill>
                  <a:srgbClr val="FFF8F0"/>
                </a:solidFill>
              </a:rPr>
              <a:t>Inspect attention, perturb future inputs, test ledger hashes, and justify numerical tolerances.</a:t>
            </a:r>
          </a:p>
        </p:txBody>
      </p:sp>
      <p:sp>
        <p:nvSpPr>
          <p:cNvPr id="10" name="" descr="Instructional visual for Verify Masks From Tensor Arithmetic Through Raw-Event Invariance">
            <a:extLst xmlns:a="http://schemas.openxmlformats.org/drawingml/2006/main">
              <a:ext uri="{FF2B5EF4-FFF2-40B4-BE49-F238E27FC236}">
                <a16:creationId xmlns:a16="http://schemas.microsoft.com/office/drawing/2014/main" id="{FD98B4C1-6C24-48EE-9225-3BBDBBEBBA01}"/>
              </a:ext>
            </a:extLst>
          </p:cNvPr>
          <p:cNvSpPr>
            <a:spLocks xmlns:a="http://schemas.openxmlformats.org/drawingml/2006/main" noGrp="1"/>
          </p:cNvSpPr>
          <p:nvPr/>
        </p:nvSpPr>
        <p:spPr>
          <a:xfrm xmlns:a="http://schemas.openxmlformats.org/drawingml/2006/main">
            <a:off x="6336983" y="3143250"/>
            <a:ext cx="419100" cy="209550"/>
          </a:xfrm>
          <a:prstGeom xmlns:a="http://schemas.openxmlformats.org/drawingml/2006/main" prst="rightArrow">
            <a:avLst/>
          </a:prstGeom>
          <a:solidFill xmlns:a="http://schemas.openxmlformats.org/drawingml/2006/main">
            <a:srgbClr val="FF6B65"/>
          </a:solidFill>
          <a:ln xmlns:a="http://schemas.openxmlformats.org/drawingml/2006/main" w="0">
            <a:noFill/>
            <a:prstDash val="solid"/>
          </a:ln>
        </p:spPr>
      </p:sp>
      <p:sp>
        <p:nvSpPr>
          <p:cNvPr id="11" name="" descr="Instructional visual for Verify Masks From Tensor Arithmetic Through Raw-Event Invariance">
            <a:extLst xmlns:a="http://schemas.openxmlformats.org/drawingml/2006/main">
              <a:ext uri="{FF2B5EF4-FFF2-40B4-BE49-F238E27FC236}">
                <a16:creationId xmlns:a16="http://schemas.microsoft.com/office/drawing/2014/main" id="{D0A4BACD-3F10-4D69-877E-59222BDF6446}"/>
              </a:ext>
            </a:extLst>
          </p:cNvPr>
          <p:cNvSpPr>
            <a:spLocks xmlns:a="http://schemas.openxmlformats.org/drawingml/2006/main" noGrp="1"/>
          </p:cNvSpPr>
          <p:nvPr/>
        </p:nvSpPr>
        <p:spPr>
          <a:xfrm xmlns:a="http://schemas.openxmlformats.org/drawingml/2006/main">
            <a:off x="581310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27D3C8"/>
            </a:solidFill>
            <a:prstDash val="solid"/>
          </a:ln>
        </p:spPr>
      </p:sp>
      <p:sp>
        <p:nvSpPr>
          <p:cNvPr id="12" name="" descr="Instructional visual for Verify Masks From Tensor Arithmetic Through Raw-Event Invariance">
            <a:extLst xmlns:a="http://schemas.openxmlformats.org/drawingml/2006/main">
              <a:ext uri="{FF2B5EF4-FFF2-40B4-BE49-F238E27FC236}">
                <a16:creationId xmlns:a16="http://schemas.microsoft.com/office/drawing/2014/main" id="{5D397BAE-28A6-433F-ADE4-A6C6E7A2E052}"/>
              </a:ext>
            </a:extLst>
          </p:cNvPr>
          <p:cNvSpPr>
            <a:spLocks xmlns:a="http://schemas.openxmlformats.org/drawingml/2006/main" noGrp="1"/>
          </p:cNvSpPr>
          <p:nvPr/>
        </p:nvSpPr>
        <p:spPr>
          <a:xfrm xmlns:a="http://schemas.openxmlformats.org/drawingml/2006/main">
            <a:off x="585120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FIXTURE</a:t>
            </a:r>
          </a:p>
        </p:txBody>
      </p:sp>
      <p:sp>
        <p:nvSpPr>
          <p:cNvPr id="13" name="" descr="Instructional visual for Verify Masks From Tensor Arithmetic Through Raw-Event Invariance">
            <a:extLst xmlns:a="http://schemas.openxmlformats.org/drawingml/2006/main">
              <a:ext uri="{FF2B5EF4-FFF2-40B4-BE49-F238E27FC236}">
                <a16:creationId xmlns:a16="http://schemas.microsoft.com/office/drawing/2014/main" id="{334A1FC3-E940-4940-989D-7E9C9126D32B}"/>
              </a:ext>
            </a:extLst>
          </p:cNvPr>
          <p:cNvSpPr>
            <a:spLocks xmlns:a="http://schemas.openxmlformats.org/drawingml/2006/main" noGrp="1"/>
          </p:cNvSpPr>
          <p:nvPr/>
        </p:nvSpPr>
        <p:spPr>
          <a:xfrm xmlns:a="http://schemas.openxmlformats.org/drawingml/2006/main">
            <a:off x="8099108" y="3143250"/>
            <a:ext cx="419100" cy="209550"/>
          </a:xfrm>
          <a:prstGeom xmlns:a="http://schemas.openxmlformats.org/drawingml/2006/main" prst="rightArrow">
            <a:avLst/>
          </a:prstGeom>
          <a:solidFill xmlns:a="http://schemas.openxmlformats.org/drawingml/2006/main">
            <a:srgbClr val="FF6B65"/>
          </a:solidFill>
          <a:ln xmlns:a="http://schemas.openxmlformats.org/drawingml/2006/main" w="0">
            <a:noFill/>
            <a:prstDash val="solid"/>
          </a:ln>
        </p:spPr>
      </p:sp>
      <p:sp>
        <p:nvSpPr>
          <p:cNvPr id="14" name="" descr="Instructional visual for Verify Masks From Tensor Arithmetic Through Raw-Event Invariance">
            <a:extLst xmlns:a="http://schemas.openxmlformats.org/drawingml/2006/main">
              <a:ext uri="{FF2B5EF4-FFF2-40B4-BE49-F238E27FC236}">
                <a16:creationId xmlns:a16="http://schemas.microsoft.com/office/drawing/2014/main" id="{E991F894-3EC1-4B7C-819B-D145B3C63956}"/>
              </a:ext>
            </a:extLst>
          </p:cNvPr>
          <p:cNvSpPr>
            <a:spLocks xmlns:a="http://schemas.openxmlformats.org/drawingml/2006/main" noGrp="1"/>
          </p:cNvSpPr>
          <p:nvPr/>
        </p:nvSpPr>
        <p:spPr>
          <a:xfrm xmlns:a="http://schemas.openxmlformats.org/drawingml/2006/main">
            <a:off x="762285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E8B462"/>
            </a:solidFill>
            <a:prstDash val="solid"/>
          </a:ln>
        </p:spPr>
      </p:sp>
      <p:sp>
        <p:nvSpPr>
          <p:cNvPr id="15" name="" descr="Instructional visual for Verify Masks From Tensor Arithmetic Through Raw-Event Invariance">
            <a:extLst xmlns:a="http://schemas.openxmlformats.org/drawingml/2006/main">
              <a:ext uri="{FF2B5EF4-FFF2-40B4-BE49-F238E27FC236}">
                <a16:creationId xmlns:a16="http://schemas.microsoft.com/office/drawing/2014/main" id="{154D5FAF-009E-4EA1-AAF3-059B368AA15D}"/>
              </a:ext>
            </a:extLst>
          </p:cNvPr>
          <p:cNvSpPr>
            <a:spLocks xmlns:a="http://schemas.openxmlformats.org/drawingml/2006/main" noGrp="1"/>
          </p:cNvSpPr>
          <p:nvPr/>
        </p:nvSpPr>
        <p:spPr>
          <a:xfrm xmlns:a="http://schemas.openxmlformats.org/drawingml/2006/main">
            <a:off x="766095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ASSERT</a:t>
            </a:r>
          </a:p>
        </p:txBody>
      </p:sp>
      <p:sp>
        <p:nvSpPr>
          <p:cNvPr id="16" name="" descr="Instructional visual for Verify Masks From Tensor Arithmetic Through Raw-Event Invariance">
            <a:extLst xmlns:a="http://schemas.openxmlformats.org/drawingml/2006/main">
              <a:ext uri="{FF2B5EF4-FFF2-40B4-BE49-F238E27FC236}">
                <a16:creationId xmlns:a16="http://schemas.microsoft.com/office/drawing/2014/main" id="{66BB9298-5C7C-4C80-B039-9DBD5D932FC2}"/>
              </a:ext>
            </a:extLst>
          </p:cNvPr>
          <p:cNvSpPr>
            <a:spLocks xmlns:a="http://schemas.openxmlformats.org/drawingml/2006/main" noGrp="1"/>
          </p:cNvSpPr>
          <p:nvPr/>
        </p:nvSpPr>
        <p:spPr>
          <a:xfrm xmlns:a="http://schemas.openxmlformats.org/drawingml/2006/main">
            <a:off x="943260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FF6B65"/>
            </a:solidFill>
            <a:prstDash val="solid"/>
          </a:ln>
        </p:spPr>
      </p:sp>
      <p:sp>
        <p:nvSpPr>
          <p:cNvPr id="17" name="" descr="Instructional visual for Verify Masks From Tensor Arithmetic Through Raw-Event Invariance">
            <a:extLst xmlns:a="http://schemas.openxmlformats.org/drawingml/2006/main">
              <a:ext uri="{FF2B5EF4-FFF2-40B4-BE49-F238E27FC236}">
                <a16:creationId xmlns:a16="http://schemas.microsoft.com/office/drawing/2014/main" id="{28EB0F54-6C39-4219-8E48-EF8D31379800}"/>
              </a:ext>
            </a:extLst>
          </p:cNvPr>
          <p:cNvSpPr>
            <a:spLocks xmlns:a="http://schemas.openxmlformats.org/drawingml/2006/main" noGrp="1"/>
          </p:cNvSpPr>
          <p:nvPr/>
        </p:nvSpPr>
        <p:spPr>
          <a:xfrm xmlns:a="http://schemas.openxmlformats.org/drawingml/2006/main">
            <a:off x="947070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EVIDENCE</a:t>
            </a:r>
          </a:p>
        </p:txBody>
      </p:sp>
    </p:spTree>
    <p:extLst>
      <p:ext uri="{BB962C8B-B14F-4D97-AF65-F5344CB8AC3E}">
        <p14:creationId xmlns:p14="http://schemas.microsoft.com/office/powerpoint/2010/main" val="1779248203"/>
      </p:ext>
    </p:extLst>
  </p:cSld>
</p:sld>
</file>

<file path=ppt/slides/slide106.xml><?xml version="1.0" encoding="utf-8"?>
<p:sld xmlns:p="http://schemas.openxmlformats.org/presentationml/2006/main">
  <p:cSld>
    <p:bg>
      <p:bgPr>
        <a:solidFill xmlns:a="http://schemas.openxmlformats.org/drawingml/2006/main">
          <a:srgbClr val="050505"/>
        </a:solidFill>
      </p:bgPr>
    </p:bg>
    <p:spTree>
      <p:nvGrpSpPr>
        <p:cNvPr id="1" name="" descr="Instructional visual for Representation Artifacts Enforce Semantic and Temporal Compatibility"/>
        <p:cNvGrpSpPr/>
        <p:nvPr/>
      </p:nvGrpSpPr>
      <p:grpSpPr>
        <a:xfrm xmlns:a="http://schemas.openxmlformats.org/drawingml/2006/main"/>
      </p:grpSpPr>
      <p:sp>
        <p:nvSpPr>
          <p:cNvPr id="1" name="" descr="Instructional visual for Representation Artifacts Enforce Semantic and Temporal Compatibility">
            <a:extLst xmlns:a="http://schemas.openxmlformats.org/drawingml/2006/main">
              <a:ext uri="{FF2B5EF4-FFF2-40B4-BE49-F238E27FC236}">
                <a16:creationId xmlns:a16="http://schemas.microsoft.com/office/drawing/2014/main" id="{A6727286-AD8F-4D2D-BFC9-244727EA80B2}"/>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FF6B66"/>
          </a:solidFill>
          <a:ln xmlns:a="http://schemas.openxmlformats.org/drawingml/2006/main" w="0">
            <a:noFill/>
            <a:prstDash val="solid"/>
          </a:ln>
        </p:spPr>
      </p:sp>
      <p:sp>
        <p:nvSpPr>
          <p:cNvPr id="2" name="" descr="Instructional visual for Representation Artifacts Enforce Semantic and Temporal Compatibility">
            <a:extLst xmlns:a="http://schemas.openxmlformats.org/drawingml/2006/main">
              <a:ext uri="{FF2B5EF4-FFF2-40B4-BE49-F238E27FC236}">
                <a16:creationId xmlns:a16="http://schemas.microsoft.com/office/drawing/2014/main" id="{0222A26A-B49F-4122-85DB-46AC494B95EB}"/>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REPRESENTATION</a:t>
            </a:r>
          </a:p>
        </p:txBody>
      </p:sp>
      <p:sp>
        <p:nvSpPr>
          <p:cNvPr id="3" name="" descr="Instructional visual for Representation Artifacts Enforce Semantic and Temporal Compatibility">
            <a:extLst xmlns:a="http://schemas.openxmlformats.org/drawingml/2006/main">
              <a:ext uri="{FF2B5EF4-FFF2-40B4-BE49-F238E27FC236}">
                <a16:creationId xmlns:a16="http://schemas.microsoft.com/office/drawing/2014/main" id="{636B8B9D-7ACD-40B1-A1CF-96D3537E8E72}"/>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Representation Artifacts Enforce Semantic and Temporal Compatibility">
            <a:extLst xmlns:a="http://schemas.openxmlformats.org/drawingml/2006/main">
              <a:ext uri="{FF2B5EF4-FFF2-40B4-BE49-F238E27FC236}">
                <a16:creationId xmlns:a16="http://schemas.microsoft.com/office/drawing/2014/main" id="{73DF5406-37FE-4D09-B23B-A6F6676D63F3}"/>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Representation Artifacts Enforce Semantic and Temporal Compatibility</a:t>
            </a:r>
          </a:p>
        </p:txBody>
      </p:sp>
      <p:sp>
        <p:nvSpPr>
          <p:cNvPr id="5" name="" descr="Instructional visual for Representation Artifacts Enforce Semantic and Temporal Compatibility">
            <a:extLst xmlns:a="http://schemas.openxmlformats.org/drawingml/2006/main">
              <a:ext uri="{FF2B5EF4-FFF2-40B4-BE49-F238E27FC236}">
                <a16:creationId xmlns:a16="http://schemas.microsoft.com/office/drawing/2014/main" id="{FC12B3DD-E9D0-4015-8919-6146CD52033E}"/>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FF6B66"/>
          </a:solidFill>
          <a:ln xmlns:a="http://schemas.openxmlformats.org/drawingml/2006/main" w="0">
            <a:noFill/>
            <a:prstDash val="solid"/>
          </a:ln>
        </p:spPr>
      </p:sp>
      <p:sp>
        <p:nvSpPr>
          <p:cNvPr id="6" name="" descr="Instructional visual for Representation Artifacts Enforce Semantic and Temporal Compatibility">
            <a:extLst xmlns:a="http://schemas.openxmlformats.org/drawingml/2006/main">
              <a:ext uri="{FF2B5EF4-FFF2-40B4-BE49-F238E27FC236}">
                <a16:creationId xmlns:a16="http://schemas.microsoft.com/office/drawing/2014/main" id="{4B3A4FD9-ED46-44DB-8625-F86DBFFB45AB}"/>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Representation Artifacts Enforce Semantic and Temporal Compatibility">
            <a:extLst xmlns:a="http://schemas.openxmlformats.org/drawingml/2006/main">
              <a:ext uri="{FF2B5EF4-FFF2-40B4-BE49-F238E27FC236}">
                <a16:creationId xmlns:a16="http://schemas.microsoft.com/office/drawing/2014/main" id="{A8A97025-A2D8-4350-A22A-B9865F68E2E0}"/>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106 / 144</a:t>
            </a:r>
          </a:p>
        </p:txBody>
      </p:sp>
      <p:sp>
        <p:nvSpPr>
          <p:cNvPr id="8" name="" descr="Instructional visual for Representation Artifacts Enforce Semantic and Temporal Compatibility">
            <a:extLst xmlns:a="http://schemas.openxmlformats.org/drawingml/2006/main">
              <a:ext uri="{FF2B5EF4-FFF2-40B4-BE49-F238E27FC236}">
                <a16:creationId xmlns:a16="http://schemas.microsoft.com/office/drawing/2014/main" id="{06F43E0E-DCD2-4DBC-AA2B-63F5BE85BAA4}"/>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Representation Artifacts Enforce Semantic and Temporal Compatibility">
            <a:extLst xmlns:a="http://schemas.openxmlformats.org/drawingml/2006/main">
              <a:ext uri="{FF2B5EF4-FFF2-40B4-BE49-F238E27FC236}">
                <a16:creationId xmlns:a16="http://schemas.microsoft.com/office/drawing/2014/main" id="{E60AF3BA-12D2-4D3E-914C-48142157BBEA}"/>
              </a:ext>
            </a:extLst>
          </p:cNvPr>
          <p:cNvSpPr>
            <a:spLocks xmlns:a="http://schemas.openxmlformats.org/drawingml/2006/main" noGrp="1"/>
          </p:cNvSpPr>
          <p:nvPr/>
        </p:nvSpPr>
        <p:spPr>
          <a:xfrm xmlns:a="http://schemas.openxmlformats.org/drawingml/2006/main">
            <a:off x="689134"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1"/>
                </a:solidFill>
              </a:defRPr>
            </a:pPr>
            <a:r>
              <a:rPr sz="1875" b="0">
                <a:solidFill>
                  <a:srgbClr val="FFF8F1"/>
                </a:solidFill>
              </a:rPr>
              <a:t>Version normalization, validate book structure, freeze architectures, and train stackers out of fold.</a:t>
            </a:r>
          </a:p>
        </p:txBody>
      </p:sp>
      <p:sp>
        <p:nvSpPr>
          <p:cNvPr id="10" name="" descr="Instructional visual for Representation Artifacts Enforce Semantic and Temporal Compatibility">
            <a:extLst xmlns:a="http://schemas.openxmlformats.org/drawingml/2006/main">
              <a:ext uri="{FF2B5EF4-FFF2-40B4-BE49-F238E27FC236}">
                <a16:creationId xmlns:a16="http://schemas.microsoft.com/office/drawing/2014/main" id="{67C602E2-1F38-4E1E-800F-87EFBC7053F4}"/>
              </a:ext>
            </a:extLst>
          </p:cNvPr>
          <p:cNvSpPr>
            <a:spLocks xmlns:a="http://schemas.openxmlformats.org/drawingml/2006/main" noGrp="1"/>
          </p:cNvSpPr>
          <p:nvPr/>
        </p:nvSpPr>
        <p:spPr>
          <a:xfrm xmlns:a="http://schemas.openxmlformats.org/drawingml/2006/main">
            <a:off x="6337459" y="3143250"/>
            <a:ext cx="419100" cy="209550"/>
          </a:xfrm>
          <a:prstGeom xmlns:a="http://schemas.openxmlformats.org/drawingml/2006/main" prst="rightArrow">
            <a:avLst/>
          </a:prstGeom>
          <a:solidFill xmlns:a="http://schemas.openxmlformats.org/drawingml/2006/main">
            <a:srgbClr val="FF6B66"/>
          </a:solidFill>
          <a:ln xmlns:a="http://schemas.openxmlformats.org/drawingml/2006/main" w="0">
            <a:noFill/>
            <a:prstDash val="solid"/>
          </a:ln>
        </p:spPr>
      </p:sp>
      <p:sp>
        <p:nvSpPr>
          <p:cNvPr id="11" name="" descr="Instructional visual for Representation Artifacts Enforce Semantic and Temporal Compatibility">
            <a:extLst xmlns:a="http://schemas.openxmlformats.org/drawingml/2006/main">
              <a:ext uri="{FF2B5EF4-FFF2-40B4-BE49-F238E27FC236}">
                <a16:creationId xmlns:a16="http://schemas.microsoft.com/office/drawing/2014/main" id="{A33C3F06-DABF-4271-A30A-B4CD7BE06039}"/>
              </a:ext>
            </a:extLst>
          </p:cNvPr>
          <p:cNvSpPr>
            <a:spLocks xmlns:a="http://schemas.openxmlformats.org/drawingml/2006/main" noGrp="1"/>
          </p:cNvSpPr>
          <p:nvPr/>
        </p:nvSpPr>
        <p:spPr>
          <a:xfrm xmlns:a="http://schemas.openxmlformats.org/drawingml/2006/main">
            <a:off x="58135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27D3C9"/>
            </a:solidFill>
            <a:prstDash val="solid"/>
          </a:ln>
        </p:spPr>
      </p:sp>
      <p:sp>
        <p:nvSpPr>
          <p:cNvPr id="12" name="" descr="Instructional visual for Representation Artifacts Enforce Semantic and Temporal Compatibility">
            <a:extLst xmlns:a="http://schemas.openxmlformats.org/drawingml/2006/main">
              <a:ext uri="{FF2B5EF4-FFF2-40B4-BE49-F238E27FC236}">
                <a16:creationId xmlns:a16="http://schemas.microsoft.com/office/drawing/2014/main" id="{9E8922ED-F34B-4E89-9864-98F8239CEA15}"/>
              </a:ext>
            </a:extLst>
          </p:cNvPr>
          <p:cNvSpPr>
            <a:spLocks xmlns:a="http://schemas.openxmlformats.org/drawingml/2006/main" noGrp="1"/>
          </p:cNvSpPr>
          <p:nvPr/>
        </p:nvSpPr>
        <p:spPr>
          <a:xfrm xmlns:a="http://schemas.openxmlformats.org/drawingml/2006/main">
            <a:off x="58516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TABLE</a:t>
            </a:r>
          </a:p>
        </p:txBody>
      </p:sp>
      <p:sp>
        <p:nvSpPr>
          <p:cNvPr id="13" name="" descr="Instructional visual for Representation Artifacts Enforce Semantic and Temporal Compatibility">
            <a:extLst xmlns:a="http://schemas.openxmlformats.org/drawingml/2006/main">
              <a:ext uri="{FF2B5EF4-FFF2-40B4-BE49-F238E27FC236}">
                <a16:creationId xmlns:a16="http://schemas.microsoft.com/office/drawing/2014/main" id="{7984807B-1560-4B54-A087-656687C10BDF}"/>
              </a:ext>
            </a:extLst>
          </p:cNvPr>
          <p:cNvSpPr>
            <a:spLocks xmlns:a="http://schemas.openxmlformats.org/drawingml/2006/main" noGrp="1"/>
          </p:cNvSpPr>
          <p:nvPr/>
        </p:nvSpPr>
        <p:spPr>
          <a:xfrm xmlns:a="http://schemas.openxmlformats.org/drawingml/2006/main">
            <a:off x="8099584" y="3143250"/>
            <a:ext cx="419100" cy="209550"/>
          </a:xfrm>
          <a:prstGeom xmlns:a="http://schemas.openxmlformats.org/drawingml/2006/main" prst="rightArrow">
            <a:avLst/>
          </a:prstGeom>
          <a:solidFill xmlns:a="http://schemas.openxmlformats.org/drawingml/2006/main">
            <a:srgbClr val="FF6B66"/>
          </a:solidFill>
          <a:ln xmlns:a="http://schemas.openxmlformats.org/drawingml/2006/main" w="0">
            <a:noFill/>
            <a:prstDash val="solid"/>
          </a:ln>
        </p:spPr>
      </p:sp>
      <p:sp>
        <p:nvSpPr>
          <p:cNvPr id="14" name="" descr="Instructional visual for Representation Artifacts Enforce Semantic and Temporal Compatibility">
            <a:extLst xmlns:a="http://schemas.openxmlformats.org/drawingml/2006/main">
              <a:ext uri="{FF2B5EF4-FFF2-40B4-BE49-F238E27FC236}">
                <a16:creationId xmlns:a16="http://schemas.microsoft.com/office/drawing/2014/main" id="{A03AAD10-EA43-4B69-96C2-5496B18A0448}"/>
              </a:ext>
            </a:extLst>
          </p:cNvPr>
          <p:cNvSpPr>
            <a:spLocks xmlns:a="http://schemas.openxmlformats.org/drawingml/2006/main" noGrp="1"/>
          </p:cNvSpPr>
          <p:nvPr/>
        </p:nvSpPr>
        <p:spPr>
          <a:xfrm xmlns:a="http://schemas.openxmlformats.org/drawingml/2006/main">
            <a:off x="762333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E8B463"/>
            </a:solidFill>
            <a:prstDash val="solid"/>
          </a:ln>
        </p:spPr>
      </p:sp>
      <p:sp>
        <p:nvSpPr>
          <p:cNvPr id="15" name="" descr="Instructional visual for Representation Artifacts Enforce Semantic and Temporal Compatibility">
            <a:extLst xmlns:a="http://schemas.openxmlformats.org/drawingml/2006/main">
              <a:ext uri="{FF2B5EF4-FFF2-40B4-BE49-F238E27FC236}">
                <a16:creationId xmlns:a16="http://schemas.microsoft.com/office/drawing/2014/main" id="{580EF0B3-1991-4331-8684-02F5B7E3C604}"/>
              </a:ext>
            </a:extLst>
          </p:cNvPr>
          <p:cNvSpPr>
            <a:spLocks xmlns:a="http://schemas.openxmlformats.org/drawingml/2006/main" noGrp="1"/>
          </p:cNvSpPr>
          <p:nvPr/>
        </p:nvSpPr>
        <p:spPr>
          <a:xfrm xmlns:a="http://schemas.openxmlformats.org/drawingml/2006/main">
            <a:off x="766143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TOKENS</a:t>
            </a:r>
          </a:p>
        </p:txBody>
      </p:sp>
      <p:sp>
        <p:nvSpPr>
          <p:cNvPr id="16" name="" descr="Instructional visual for Representation Artifacts Enforce Semantic and Temporal Compatibility">
            <a:extLst xmlns:a="http://schemas.openxmlformats.org/drawingml/2006/main">
              <a:ext uri="{FF2B5EF4-FFF2-40B4-BE49-F238E27FC236}">
                <a16:creationId xmlns:a16="http://schemas.microsoft.com/office/drawing/2014/main" id="{B93A827D-42C6-4896-8BD7-BC4E021EF703}"/>
              </a:ext>
            </a:extLst>
          </p:cNvPr>
          <p:cNvSpPr>
            <a:spLocks xmlns:a="http://schemas.openxmlformats.org/drawingml/2006/main" noGrp="1"/>
          </p:cNvSpPr>
          <p:nvPr/>
        </p:nvSpPr>
        <p:spPr>
          <a:xfrm xmlns:a="http://schemas.openxmlformats.org/drawingml/2006/main">
            <a:off x="94330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FF6B66"/>
            </a:solidFill>
            <a:prstDash val="solid"/>
          </a:ln>
        </p:spPr>
      </p:sp>
      <p:sp>
        <p:nvSpPr>
          <p:cNvPr id="17" name="" descr="Instructional visual for Representation Artifacts Enforce Semantic and Temporal Compatibility">
            <a:extLst xmlns:a="http://schemas.openxmlformats.org/drawingml/2006/main">
              <a:ext uri="{FF2B5EF4-FFF2-40B4-BE49-F238E27FC236}">
                <a16:creationId xmlns:a16="http://schemas.microsoft.com/office/drawing/2014/main" id="{78BAA3A6-E599-4BB9-9E9B-E06C5E72F477}"/>
              </a:ext>
            </a:extLst>
          </p:cNvPr>
          <p:cNvSpPr>
            <a:spLocks xmlns:a="http://schemas.openxmlformats.org/drawingml/2006/main" noGrp="1"/>
          </p:cNvSpPr>
          <p:nvPr/>
        </p:nvSpPr>
        <p:spPr>
          <a:xfrm xmlns:a="http://schemas.openxmlformats.org/drawingml/2006/main">
            <a:off x="94711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TENSOR</a:t>
            </a:r>
          </a:p>
        </p:txBody>
      </p:sp>
    </p:spTree>
    <p:extLst>
      <p:ext uri="{BB962C8B-B14F-4D97-AF65-F5344CB8AC3E}">
        <p14:creationId xmlns:p14="http://schemas.microsoft.com/office/powerpoint/2010/main" val="158779148"/>
      </p:ext>
    </p:extLst>
  </p:cSld>
</p:sld>
</file>

<file path=ppt/slides/slide107.xml><?xml version="1.0" encoding="utf-8"?>
<p:sld xmlns:p="http://schemas.openxmlformats.org/presentationml/2006/main">
  <p:cSld>
    <p:bg>
      <p:bgPr>
        <a:solidFill xmlns:a="http://schemas.openxmlformats.org/drawingml/2006/main">
          <a:srgbClr val="050505"/>
        </a:solidFill>
      </p:bgPr>
    </p:bg>
    <p:spTree>
      <p:nvGrpSpPr>
        <p:cNvPr id="1" name="" descr="Instructional visual for Preserve Prediction and Reward Optimization as Separate Claims"/>
        <p:cNvGrpSpPr/>
        <p:nvPr/>
      </p:nvGrpSpPr>
      <p:grpSpPr>
        <a:xfrm xmlns:a="http://schemas.openxmlformats.org/drawingml/2006/main"/>
      </p:grpSpPr>
      <p:sp>
        <p:nvSpPr>
          <p:cNvPr id="1" name="" descr="Instructional visual for Preserve Prediction and Reward Optimization as Separate Claims">
            <a:extLst xmlns:a="http://schemas.openxmlformats.org/drawingml/2006/main">
              <a:ext uri="{FF2B5EF4-FFF2-40B4-BE49-F238E27FC236}">
                <a16:creationId xmlns:a16="http://schemas.microsoft.com/office/drawing/2014/main" id="{24C2E390-2BED-46C2-8F53-818079843CA0}"/>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FF6B67"/>
          </a:solidFill>
          <a:ln xmlns:a="http://schemas.openxmlformats.org/drawingml/2006/main" w="0">
            <a:noFill/>
            <a:prstDash val="solid"/>
          </a:ln>
        </p:spPr>
      </p:sp>
      <p:sp>
        <p:nvSpPr>
          <p:cNvPr id="2" name="" descr="Instructional visual for Preserve Prediction and Reward Optimization as Separate Claims">
            <a:extLst xmlns:a="http://schemas.openxmlformats.org/drawingml/2006/main">
              <a:ext uri="{FF2B5EF4-FFF2-40B4-BE49-F238E27FC236}">
                <a16:creationId xmlns:a16="http://schemas.microsoft.com/office/drawing/2014/main" id="{80EB6C3B-144D-4AE8-B6F4-183290D6F3C8}"/>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REPRESENTATION</a:t>
            </a:r>
          </a:p>
        </p:txBody>
      </p:sp>
      <p:sp>
        <p:nvSpPr>
          <p:cNvPr id="3" name="" descr="Instructional visual for Preserve Prediction and Reward Optimization as Separate Claims">
            <a:extLst xmlns:a="http://schemas.openxmlformats.org/drawingml/2006/main">
              <a:ext uri="{FF2B5EF4-FFF2-40B4-BE49-F238E27FC236}">
                <a16:creationId xmlns:a16="http://schemas.microsoft.com/office/drawing/2014/main" id="{3685B538-BD8A-4573-AB18-BB47B6889A35}"/>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Preserve Prediction and Reward Optimization as Separate Claims">
            <a:extLst xmlns:a="http://schemas.openxmlformats.org/drawingml/2006/main">
              <a:ext uri="{FF2B5EF4-FFF2-40B4-BE49-F238E27FC236}">
                <a16:creationId xmlns:a16="http://schemas.microsoft.com/office/drawing/2014/main" id="{FCC0589C-6675-44C5-BD0B-99B158119164}"/>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Preserve Prediction and Reward Optimization as Separate Claims</a:t>
            </a:r>
          </a:p>
        </p:txBody>
      </p:sp>
      <p:sp>
        <p:nvSpPr>
          <p:cNvPr id="5" name="" descr="Instructional visual for Preserve Prediction and Reward Optimization as Separate Claims">
            <a:extLst xmlns:a="http://schemas.openxmlformats.org/drawingml/2006/main">
              <a:ext uri="{FF2B5EF4-FFF2-40B4-BE49-F238E27FC236}">
                <a16:creationId xmlns:a16="http://schemas.microsoft.com/office/drawing/2014/main" id="{29C30165-8076-481C-84FA-B74C1857553F}"/>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FF6B67"/>
          </a:solidFill>
          <a:ln xmlns:a="http://schemas.openxmlformats.org/drawingml/2006/main" w="0">
            <a:noFill/>
            <a:prstDash val="solid"/>
          </a:ln>
        </p:spPr>
      </p:sp>
      <p:sp>
        <p:nvSpPr>
          <p:cNvPr id="6" name="" descr="Instructional visual for Preserve Prediction and Reward Optimization as Separate Claims">
            <a:extLst xmlns:a="http://schemas.openxmlformats.org/drawingml/2006/main">
              <a:ext uri="{FF2B5EF4-FFF2-40B4-BE49-F238E27FC236}">
                <a16:creationId xmlns:a16="http://schemas.microsoft.com/office/drawing/2014/main" id="{B562DB09-D8DA-47E5-AFEC-7FBC87089932}"/>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Preserve Prediction and Reward Optimization as Separate Claims">
            <a:extLst xmlns:a="http://schemas.openxmlformats.org/drawingml/2006/main">
              <a:ext uri="{FF2B5EF4-FFF2-40B4-BE49-F238E27FC236}">
                <a16:creationId xmlns:a16="http://schemas.microsoft.com/office/drawing/2014/main" id="{B9420F3A-8AE6-42F0-8771-DE48EAEF16CE}"/>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107 / 144</a:t>
            </a:r>
          </a:p>
        </p:txBody>
      </p:sp>
      <p:sp>
        <p:nvSpPr>
          <p:cNvPr id="8" name="" descr="Instructional visual for Preserve Prediction and Reward Optimization as Separate Claims">
            <a:extLst xmlns:a="http://schemas.openxmlformats.org/drawingml/2006/main">
              <a:ext uri="{FF2B5EF4-FFF2-40B4-BE49-F238E27FC236}">
                <a16:creationId xmlns:a16="http://schemas.microsoft.com/office/drawing/2014/main" id="{70701E95-CFBE-40C3-875A-400FE7A6A1AB}"/>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Preserve Prediction and Reward Optimization as Separate Claims">
            <a:extLst xmlns:a="http://schemas.openxmlformats.org/drawingml/2006/main">
              <a:ext uri="{FF2B5EF4-FFF2-40B4-BE49-F238E27FC236}">
                <a16:creationId xmlns:a16="http://schemas.microsoft.com/office/drawing/2014/main" id="{A00F0DC3-A0EB-4F3B-9E30-C629D9C64ED4}"/>
              </a:ext>
            </a:extLst>
          </p:cNvPr>
          <p:cNvSpPr>
            <a:spLocks xmlns:a="http://schemas.openxmlformats.org/drawingml/2006/main" noGrp="1"/>
          </p:cNvSpPr>
          <p:nvPr/>
        </p:nvSpPr>
        <p:spPr>
          <a:xfrm xmlns:a="http://schemas.openxmlformats.org/drawingml/2006/main">
            <a:off x="613410" y="2514600"/>
            <a:ext cx="3333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FF6B67"/>
                </a:solidFill>
              </a:defRPr>
            </a:pPr>
            <a:r>
              <a:rPr sz="2250" b="1">
                <a:solidFill>
                  <a:srgbClr val="FF6B67"/>
                </a:solidFill>
              </a:rPr>
              <a:t>CHECKPOINT</a:t>
            </a:r>
          </a:p>
        </p:txBody>
      </p:sp>
      <p:sp>
        <p:nvSpPr>
          <p:cNvPr id="10" name="" descr="Instructional visual for Preserve Prediction and Reward Optimization as Separate Claims">
            <a:extLst xmlns:a="http://schemas.openxmlformats.org/drawingml/2006/main">
              <a:ext uri="{FF2B5EF4-FFF2-40B4-BE49-F238E27FC236}">
                <a16:creationId xmlns:a16="http://schemas.microsoft.com/office/drawing/2014/main" id="{C2D49A99-CE7D-4753-9E3A-E9C1CDB4ADF2}"/>
              </a:ext>
            </a:extLst>
          </p:cNvPr>
          <p:cNvSpPr>
            <a:spLocks xmlns:a="http://schemas.openxmlformats.org/drawingml/2006/main" noGrp="1"/>
          </p:cNvSpPr>
          <p:nvPr/>
        </p:nvSpPr>
        <p:spPr>
          <a:xfrm xmlns:a="http://schemas.openxmlformats.org/drawingml/2006/main">
            <a:off x="4099560" y="2143125"/>
            <a:ext cx="38100" cy="2667000"/>
          </a:xfrm>
          <a:prstGeom xmlns:a="http://schemas.openxmlformats.org/drawingml/2006/main" prst="rect">
            <a:avLst/>
          </a:prstGeom>
          <a:solidFill xmlns:a="http://schemas.openxmlformats.org/drawingml/2006/main">
            <a:srgbClr val="FF6B67"/>
          </a:solidFill>
          <a:ln xmlns:a="http://schemas.openxmlformats.org/drawingml/2006/main" w="0">
            <a:noFill/>
            <a:prstDash val="solid"/>
          </a:ln>
        </p:spPr>
      </p:sp>
      <p:sp>
        <p:nvSpPr>
          <p:cNvPr id="11" name="" descr="Instructional visual for Preserve Prediction and Reward Optimization as Separate Claims">
            <a:extLst xmlns:a="http://schemas.openxmlformats.org/drawingml/2006/main">
              <a:ext uri="{FF2B5EF4-FFF2-40B4-BE49-F238E27FC236}">
                <a16:creationId xmlns:a16="http://schemas.microsoft.com/office/drawing/2014/main" id="{304A15BF-E8E9-4174-B874-E9C959842505}"/>
              </a:ext>
            </a:extLst>
          </p:cNvPr>
          <p:cNvSpPr>
            <a:spLocks xmlns:a="http://schemas.openxmlformats.org/drawingml/2006/main" noGrp="1"/>
          </p:cNvSpPr>
          <p:nvPr/>
        </p:nvSpPr>
        <p:spPr>
          <a:xfrm xmlns:a="http://schemas.openxmlformats.org/drawingml/2006/main">
            <a:off x="4671060" y="2381250"/>
            <a:ext cx="619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4EBE5"/>
                </a:solidFill>
              </a:defRPr>
            </a:pPr>
            <a:r>
              <a:rPr sz="2025" b="1">
                <a:solidFill>
                  <a:srgbClr val="F4EBE5"/>
                </a:solidFill>
              </a:rPr>
              <a:t>Compression, fallback ensembles, and latency changes require renewed causal, calibration, and replay evidence.</a:t>
            </a:r>
          </a:p>
        </p:txBody>
      </p:sp>
      <p:sp>
        <p:nvSpPr>
          <p:cNvPr id="12" name="" descr="Instructional visual for Preserve Prediction and Reward Optimization as Separate Claims">
            <a:extLst xmlns:a="http://schemas.openxmlformats.org/drawingml/2006/main">
              <a:ext uri="{FF2B5EF4-FFF2-40B4-BE49-F238E27FC236}">
                <a16:creationId xmlns:a16="http://schemas.microsoft.com/office/drawing/2014/main" id="{1D26475E-B54E-46E2-81A2-FE729BA711DE}"/>
              </a:ext>
            </a:extLst>
          </p:cNvPr>
          <p:cNvSpPr>
            <a:spLocks xmlns:a="http://schemas.openxmlformats.org/drawingml/2006/main" noGrp="1"/>
          </p:cNvSpPr>
          <p:nvPr/>
        </p:nvSpPr>
        <p:spPr>
          <a:xfrm xmlns:a="http://schemas.openxmlformats.org/drawingml/2006/main">
            <a:off x="4671060" y="4762500"/>
            <a:ext cx="2857500" cy="381000"/>
          </a:xfrm>
          <a:prstGeom xmlns:a="http://schemas.openxmlformats.org/drawingml/2006/main" prst="roundRect">
            <a:avLst>
              <a:gd name="adj" fmla="val 20000"/>
            </a:avLst>
          </a:prstGeom>
          <a:solidFill xmlns:a="http://schemas.openxmlformats.org/drawingml/2006/main">
            <a:srgbClr val="0B0B13"/>
          </a:solidFill>
          <a:ln xmlns:a="http://schemas.openxmlformats.org/drawingml/2006/main" w="14288">
            <a:solidFill>
              <a:srgbClr val="FF6B67"/>
            </a:solidFill>
            <a:prstDash val="solid"/>
          </a:ln>
        </p:spPr>
      </p:sp>
      <p:sp>
        <p:nvSpPr>
          <p:cNvPr id="13" name="" descr="Instructional visual for Preserve Prediction and Reward Optimization as Separate Claims">
            <a:extLst xmlns:a="http://schemas.openxmlformats.org/drawingml/2006/main">
              <a:ext uri="{FF2B5EF4-FFF2-40B4-BE49-F238E27FC236}">
                <a16:creationId xmlns:a16="http://schemas.microsoft.com/office/drawing/2014/main" id="{B9C46372-642B-4AFF-B7CE-0F53BAEA90FD}"/>
              </a:ext>
            </a:extLst>
          </p:cNvPr>
          <p:cNvSpPr>
            <a:spLocks xmlns:a="http://schemas.openxmlformats.org/drawingml/2006/main" noGrp="1"/>
          </p:cNvSpPr>
          <p:nvPr/>
        </p:nvSpPr>
        <p:spPr>
          <a:xfrm xmlns:a="http://schemas.openxmlformats.org/drawingml/2006/main">
            <a:off x="4766310" y="47910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6B67"/>
                </a:solidFill>
              </a:defRPr>
            </a:pPr>
            <a:r>
              <a:rPr sz="1650" b="1">
                <a:solidFill>
                  <a:srgbClr val="FF6B67"/>
                </a:solidFill>
              </a:rPr>
              <a:t>STUDENT OUTPUT</a:t>
            </a:r>
          </a:p>
        </p:txBody>
      </p:sp>
    </p:spTree>
    <p:extLst>
      <p:ext uri="{BB962C8B-B14F-4D97-AF65-F5344CB8AC3E}">
        <p14:creationId xmlns:p14="http://schemas.microsoft.com/office/powerpoint/2010/main" val="1301028059"/>
      </p:ext>
    </p:extLst>
  </p:cSld>
</p:sld>
</file>

<file path=ppt/slides/slide108.xml><?xml version="1.0" encoding="utf-8"?>
<p:sld xmlns:p="http://schemas.openxmlformats.org/presentationml/2006/main">
  <p:cSld>
    <p:bg>
      <p:bgPr>
        <a:solidFill xmlns:a="http://schemas.openxmlformats.org/drawingml/2006/main">
          <a:srgbClr val="050505"/>
        </a:solidFill>
      </p:bgPr>
    </p:bg>
    <p:spTree>
      <p:nvGrpSpPr>
        <p:cNvPr id="1" name="" descr="Instructional visual for Governed Deployment Makes Research Reproducible and Able to Stop"/>
        <p:cNvGrpSpPr/>
        <p:nvPr/>
      </p:nvGrpSpPr>
      <p:grpSpPr>
        <a:xfrm xmlns:a="http://schemas.openxmlformats.org/drawingml/2006/main"/>
      </p:grpSpPr>
      <p:sp>
        <p:nvSpPr>
          <p:cNvPr id="1" name="" descr="Instructional visual for Governed Deployment Makes Research Reproducible and Able to Stop">
            <a:extLst xmlns:a="http://schemas.openxmlformats.org/drawingml/2006/main">
              <a:ext uri="{FF2B5EF4-FFF2-40B4-BE49-F238E27FC236}">
                <a16:creationId xmlns:a16="http://schemas.microsoft.com/office/drawing/2014/main" id="{BBA6963A-1DBA-4546-9DCA-C8036D5A31D4}"/>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2" name="" descr="Instructional visual for Governed Deployment Makes Research Reproducible and Able to Stop">
            <a:extLst xmlns:a="http://schemas.openxmlformats.org/drawingml/2006/main">
              <a:ext uri="{FF2B5EF4-FFF2-40B4-BE49-F238E27FC236}">
                <a16:creationId xmlns:a16="http://schemas.microsoft.com/office/drawing/2014/main" id="{700AA5A3-6E9B-4136-A0C0-AC8E0B985D61}"/>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GOVERNED DEPLOYMENT</a:t>
            </a:r>
          </a:p>
        </p:txBody>
      </p:sp>
      <p:sp>
        <p:nvSpPr>
          <p:cNvPr id="3" name="" descr="Instructional visual for Governed Deployment Makes Research Reproducible and Able to Stop">
            <a:extLst xmlns:a="http://schemas.openxmlformats.org/drawingml/2006/main">
              <a:ext uri="{FF2B5EF4-FFF2-40B4-BE49-F238E27FC236}">
                <a16:creationId xmlns:a16="http://schemas.microsoft.com/office/drawing/2014/main" id="{408B3F54-0651-4E00-8360-BE926FD2D5F1}"/>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 descr="Instructional visual for Governed Deployment Makes Research Reproducible and Able to Stop">
            <a:extLst xmlns:a="http://schemas.openxmlformats.org/drawingml/2006/main">
              <a:ext uri="{FF2B5EF4-FFF2-40B4-BE49-F238E27FC236}">
                <a16:creationId xmlns:a16="http://schemas.microsoft.com/office/drawing/2014/main" id="{62A1CA4D-C648-4CFC-9E48-E93639E07469}"/>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5" name="" descr="Instructional visual for Governed Deployment Makes Research Reproducible and Able to Stop">
            <a:extLst xmlns:a="http://schemas.openxmlformats.org/drawingml/2006/main">
              <a:ext uri="{FF2B5EF4-FFF2-40B4-BE49-F238E27FC236}">
                <a16:creationId xmlns:a16="http://schemas.microsoft.com/office/drawing/2014/main" id="{78DBCEB7-BBD7-4C97-96E7-BEBF2E45759E}"/>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108 / 144</a:t>
            </a:r>
          </a:p>
        </p:txBody>
      </p:sp>
      <p:sp>
        <p:nvSpPr>
          <p:cNvPr id="6" name="" descr="Instructional visual for Governed Deployment Makes Research Reproducible and Able to Stop">
            <a:extLst xmlns:a="http://schemas.openxmlformats.org/drawingml/2006/main">
              <a:ext uri="{FF2B5EF4-FFF2-40B4-BE49-F238E27FC236}">
                <a16:creationId xmlns:a16="http://schemas.microsoft.com/office/drawing/2014/main" id="{5637B287-1033-43FC-B7C3-DEBC7688911D}"/>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pic>
        <p:nvPicPr>
          <p:cNvPr id="20" name="" descr="Instructional visual for Governed Deployment Makes Research Reproducible and Able to Stop"/>
          <p:cNvPicPr>
            <a:picLocks xmlns:a="http://schemas.openxmlformats.org/drawingml/2006/main" noChangeAspect="1"/>
          </p:cNvPicPr>
          <p:nvPr/>
        </p:nvPicPr>
        <p:blipFill>
          <a:blip xmlns:r="http://schemas.openxmlformats.org/officeDocument/2006/relationships" xmlns:a="http://schemas.openxmlformats.org/drawingml/2006/main" r:embed="Rf939d28a69494c66"/>
          <a:srcRect xmlns:a="http://schemas.openxmlformats.org/drawingml/2006/main" l="13584" t="0" r="13584" b="0"/>
          <a:stretch xmlns:a="http://schemas.openxmlformats.org/drawingml/2006/main">
            <a:fillRect l="0" t="0" r="0" b="0"/>
          </a:stretch>
        </p:blipFill>
        <p:spPr>
          <a:xfrm xmlns:a="http://schemas.openxmlformats.org/drawingml/2006/main">
            <a:off x="5243036" y="742950"/>
            <a:ext cx="6286500" cy="4857750"/>
          </a:xfrm>
          <a:prstGeom xmlns:a="http://schemas.openxmlformats.org/drawingml/2006/main" prst="rect">
            <a:avLst/>
          </a:prstGeom>
        </p:spPr>
      </p:pic>
      <p:sp>
        <p:nvSpPr>
          <p:cNvPr id="8" name="" descr="Instructional visual for Governed Deployment Makes Research Reproducible and Able to Stop">
            <a:extLst xmlns:a="http://schemas.openxmlformats.org/drawingml/2006/main">
              <a:ext uri="{FF2B5EF4-FFF2-40B4-BE49-F238E27FC236}">
                <a16:creationId xmlns:a16="http://schemas.microsoft.com/office/drawing/2014/main" id="{99427E26-3D2C-431A-A85F-D96467EEA971}"/>
              </a:ext>
            </a:extLst>
          </p:cNvPr>
          <p:cNvSpPr>
            <a:spLocks xmlns:a="http://schemas.openxmlformats.org/drawingml/2006/main" noGrp="1"/>
          </p:cNvSpPr>
          <p:nvPr/>
        </p:nvSpPr>
        <p:spPr>
          <a:xfrm xmlns:a="http://schemas.openxmlformats.org/drawingml/2006/main">
            <a:off x="4286" y="0"/>
            <a:ext cx="6286500" cy="6858000"/>
          </a:xfrm>
          <a:prstGeom xmlns:a="http://schemas.openxmlformats.org/drawingml/2006/main" prst="rect">
            <a:avLst/>
          </a:prstGeom>
          <a:solidFill xmlns:a="http://schemas.openxmlformats.org/drawingml/2006/main">
            <a:srgbClr val="05050E"/>
          </a:solidFill>
          <a:ln xmlns:a="http://schemas.openxmlformats.org/drawingml/2006/main" w="0">
            <a:noFill/>
            <a:prstDash val="solid"/>
          </a:ln>
        </p:spPr>
      </p:sp>
      <p:sp>
        <p:nvSpPr>
          <p:cNvPr id="9" name="" descr="Instructional visual for Governed Deployment Makes Research Reproducible and Able to Stop">
            <a:extLst xmlns:a="http://schemas.openxmlformats.org/drawingml/2006/main">
              <a:ext uri="{FF2B5EF4-FFF2-40B4-BE49-F238E27FC236}">
                <a16:creationId xmlns:a16="http://schemas.microsoft.com/office/drawing/2014/main" id="{60B13FBA-8F54-4C38-B4FD-AB34C3C758FA}"/>
              </a:ext>
            </a:extLst>
          </p:cNvPr>
          <p:cNvSpPr>
            <a:spLocks xmlns:a="http://schemas.openxmlformats.org/drawingml/2006/main" noGrp="1"/>
          </p:cNvSpPr>
          <p:nvPr/>
        </p:nvSpPr>
        <p:spPr>
          <a:xfrm xmlns:a="http://schemas.openxmlformats.org/drawingml/2006/main">
            <a:off x="651986" y="666750"/>
            <a:ext cx="4572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27D3CB"/>
                </a:solidFill>
              </a:defRPr>
            </a:pPr>
            <a:r>
              <a:rPr sz="1350" b="1">
                <a:solidFill>
                  <a:srgbClr val="27D3CB"/>
                </a:solidFill>
              </a:rPr>
              <a:t>MOVEMENT IV</a:t>
            </a:r>
          </a:p>
        </p:txBody>
      </p:sp>
      <p:sp>
        <p:nvSpPr>
          <p:cNvPr id="10" name="" descr="Instructional visual for Governed Deployment Makes Research Reproducible and Able to Stop">
            <a:extLst xmlns:a="http://schemas.openxmlformats.org/drawingml/2006/main">
              <a:ext uri="{FF2B5EF4-FFF2-40B4-BE49-F238E27FC236}">
                <a16:creationId xmlns:a16="http://schemas.microsoft.com/office/drawing/2014/main" id="{49F0B732-395B-402F-910C-7FF82BC75458}"/>
              </a:ext>
            </a:extLst>
          </p:cNvPr>
          <p:cNvSpPr>
            <a:spLocks xmlns:a="http://schemas.openxmlformats.org/drawingml/2006/main" noGrp="1"/>
          </p:cNvSpPr>
          <p:nvPr/>
        </p:nvSpPr>
        <p:spPr>
          <a:xfrm xmlns:a="http://schemas.openxmlformats.org/drawingml/2006/main">
            <a:off x="651986" y="1428750"/>
            <a:ext cx="51435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Governed Deployment Makes Research Reproducible and Able to Stop</a:t>
            </a:r>
          </a:p>
        </p:txBody>
      </p:sp>
      <p:sp>
        <p:nvSpPr>
          <p:cNvPr id="11" name="" descr="Instructional visual for Governed Deployment Makes Research Reproducible and Able to Stop">
            <a:extLst xmlns:a="http://schemas.openxmlformats.org/drawingml/2006/main">
              <a:ext uri="{FF2B5EF4-FFF2-40B4-BE49-F238E27FC236}">
                <a16:creationId xmlns:a16="http://schemas.microsoft.com/office/drawing/2014/main" id="{9A81AB0E-A9CC-4E25-90AB-70CBF75C5D53}"/>
              </a:ext>
            </a:extLst>
          </p:cNvPr>
          <p:cNvSpPr>
            <a:spLocks xmlns:a="http://schemas.openxmlformats.org/drawingml/2006/main" noGrp="1"/>
          </p:cNvSpPr>
          <p:nvPr/>
        </p:nvSpPr>
        <p:spPr>
          <a:xfrm xmlns:a="http://schemas.openxmlformats.org/drawingml/2006/main">
            <a:off x="690086" y="3371850"/>
            <a:ext cx="48577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0">
                <a:solidFill>
                  <a:srgbClr val="BDB8B7"/>
                </a:solidFill>
              </a:defRPr>
            </a:pPr>
            <a:r>
              <a:rPr sz="1725" b="0">
                <a:solidFill>
                  <a:srgbClr val="BDB8B7"/>
                </a:solidFill>
              </a:rPr>
              <a:t>Operational context includes capture, features, artifacts, paper replay, reporting, and bounded monitoring.</a:t>
            </a:r>
          </a:p>
        </p:txBody>
      </p:sp>
      <p:sp>
        <p:nvSpPr>
          <p:cNvPr id="12" name="" descr="Instructional visual for Governed Deployment Makes Research Reproducible and Able to Stop">
            <a:extLst xmlns:a="http://schemas.openxmlformats.org/drawingml/2006/main">
              <a:ext uri="{FF2B5EF4-FFF2-40B4-BE49-F238E27FC236}">
                <a16:creationId xmlns:a16="http://schemas.microsoft.com/office/drawing/2014/main" id="{17CAF1C4-87C3-47EC-9192-07AE777661A9}"/>
              </a:ext>
            </a:extLst>
          </p:cNvPr>
          <p:cNvSpPr>
            <a:spLocks xmlns:a="http://schemas.openxmlformats.org/drawingml/2006/main" noGrp="1"/>
          </p:cNvSpPr>
          <p:nvPr/>
        </p:nvSpPr>
        <p:spPr>
          <a:xfrm xmlns:a="http://schemas.openxmlformats.org/drawingml/2006/main">
            <a:off x="671036" y="4629150"/>
            <a:ext cx="4095750" cy="76200"/>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13" name="" descr="Instructional visual for Governed Deployment Makes Research Reproducible and Able to Stop">
            <a:extLst xmlns:a="http://schemas.openxmlformats.org/drawingml/2006/main">
              <a:ext uri="{FF2B5EF4-FFF2-40B4-BE49-F238E27FC236}">
                <a16:creationId xmlns:a16="http://schemas.microsoft.com/office/drawing/2014/main" id="{1EA04BEC-B015-4BC7-B07D-92990D1B6AAC}"/>
              </a:ext>
            </a:extLst>
          </p:cNvPr>
          <p:cNvSpPr>
            <a:spLocks xmlns:a="http://schemas.openxmlformats.org/drawingml/2006/main" noGrp="1"/>
          </p:cNvSpPr>
          <p:nvPr/>
        </p:nvSpPr>
        <p:spPr>
          <a:xfrm xmlns:a="http://schemas.openxmlformats.org/drawingml/2006/main">
            <a:off x="690086" y="4933950"/>
            <a:ext cx="4762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27D3CB"/>
                </a:solidFill>
              </a:defRPr>
            </a:pPr>
            <a:r>
              <a:rPr sz="2025" b="1">
                <a:solidFill>
                  <a:srgbClr val="27D3CB"/>
                </a:solidFill>
              </a:rPr>
              <a:t>Reject unreplayable or unauthorized action.</a:t>
            </a:r>
          </a:p>
        </p:txBody>
      </p:sp>
    </p:spTree>
    <p:extLst>
      <p:ext uri="{BB962C8B-B14F-4D97-AF65-F5344CB8AC3E}">
        <p14:creationId xmlns:p14="http://schemas.microsoft.com/office/powerpoint/2010/main" val="1341650727"/>
      </p:ext>
    </p:extLst>
  </p:cSld>
</p:sld>
</file>

<file path=ppt/slides/slide109.xml><?xml version="1.0" encoding="utf-8"?>
<p:sld xmlns:p="http://schemas.openxmlformats.org/presentationml/2006/main">
  <p:cSld>
    <p:bg>
      <p:bgPr>
        <a:solidFill xmlns:a="http://schemas.openxmlformats.org/drawingml/2006/main">
          <a:srgbClr val="050505"/>
        </a:solidFill>
      </p:bgPr>
    </p:bg>
    <p:spTree>
      <p:nvGrpSpPr>
        <p:cNvPr id="1" name="" descr="Instructional visual for Explicit Pipelines Turn Hidden Context Into Reviewable Artifacts"/>
        <p:cNvGrpSpPr/>
        <p:nvPr/>
      </p:nvGrpSpPr>
      <p:grpSpPr>
        <a:xfrm xmlns:a="http://schemas.openxmlformats.org/drawingml/2006/main"/>
      </p:grpSpPr>
      <p:sp>
        <p:nvSpPr>
          <p:cNvPr id="1" name="" descr="Instructional visual for Explicit Pipelines Turn Hidden Context Into Reviewable Artifacts">
            <a:extLst xmlns:a="http://schemas.openxmlformats.org/drawingml/2006/main">
              <a:ext uri="{FF2B5EF4-FFF2-40B4-BE49-F238E27FC236}">
                <a16:creationId xmlns:a16="http://schemas.microsoft.com/office/drawing/2014/main" id="{3FA1F38A-B39F-4FCF-B0B6-863F8E291730}"/>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2" name="" descr="Instructional visual for Explicit Pipelines Turn Hidden Context Into Reviewable Artifacts">
            <a:extLst xmlns:a="http://schemas.openxmlformats.org/drawingml/2006/main">
              <a:ext uri="{FF2B5EF4-FFF2-40B4-BE49-F238E27FC236}">
                <a16:creationId xmlns:a16="http://schemas.microsoft.com/office/drawing/2014/main" id="{24F4B212-9E4F-4D19-8118-41DED740FA9A}"/>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GOVERNED DEPLOYMENT</a:t>
            </a:r>
          </a:p>
        </p:txBody>
      </p:sp>
      <p:sp>
        <p:nvSpPr>
          <p:cNvPr id="3" name="" descr="Instructional visual for Explicit Pipelines Turn Hidden Context Into Reviewable Artifacts">
            <a:extLst xmlns:a="http://schemas.openxmlformats.org/drawingml/2006/main">
              <a:ext uri="{FF2B5EF4-FFF2-40B4-BE49-F238E27FC236}">
                <a16:creationId xmlns:a16="http://schemas.microsoft.com/office/drawing/2014/main" id="{2006E25D-DC40-4439-8EC6-CD5C8274B89C}"/>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4" name="slide-title" descr="Instructional visual for Explicit Pipelines Turn Hidden Context Into Reviewable Artifacts">
            <a:extLst xmlns:a="http://schemas.openxmlformats.org/drawingml/2006/main">
              <a:ext uri="{FF2B5EF4-FFF2-40B4-BE49-F238E27FC236}">
                <a16:creationId xmlns:a16="http://schemas.microsoft.com/office/drawing/2014/main" id="{1F5F27D5-0C5F-4CD1-9B7E-E11BB43CB009}"/>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Explicit Pipelines Turn Hidden Context Into Reviewable Artifacts</a:t>
            </a:r>
          </a:p>
        </p:txBody>
      </p:sp>
      <p:sp>
        <p:nvSpPr>
          <p:cNvPr id="5" name="" descr="Instructional visual for Explicit Pipelines Turn Hidden Context Into Reviewable Artifacts">
            <a:extLst xmlns:a="http://schemas.openxmlformats.org/drawingml/2006/main">
              <a:ext uri="{FF2B5EF4-FFF2-40B4-BE49-F238E27FC236}">
                <a16:creationId xmlns:a16="http://schemas.microsoft.com/office/drawing/2014/main" id="{B7982AB3-F830-4427-B7AE-331120BC9967}"/>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6" name="" descr="Instructional visual for Explicit Pipelines Turn Hidden Context Into Reviewable Artifacts">
            <a:extLst xmlns:a="http://schemas.openxmlformats.org/drawingml/2006/main">
              <a:ext uri="{FF2B5EF4-FFF2-40B4-BE49-F238E27FC236}">
                <a16:creationId xmlns:a16="http://schemas.microsoft.com/office/drawing/2014/main" id="{187EB04C-61E6-4330-80A6-87D12197FD9C}"/>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Explicit Pipelines Turn Hidden Context Into Reviewable Artifacts">
            <a:extLst xmlns:a="http://schemas.openxmlformats.org/drawingml/2006/main">
              <a:ext uri="{FF2B5EF4-FFF2-40B4-BE49-F238E27FC236}">
                <a16:creationId xmlns:a16="http://schemas.microsoft.com/office/drawing/2014/main" id="{E3A34FDE-EA76-476F-A145-4D78F5F4D020}"/>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109 / 144</a:t>
            </a:r>
          </a:p>
        </p:txBody>
      </p:sp>
      <p:sp>
        <p:nvSpPr>
          <p:cNvPr id="8" name="" descr="Instructional visual for Explicit Pipelines Turn Hidden Context Into Reviewable Artifacts">
            <a:extLst xmlns:a="http://schemas.openxmlformats.org/drawingml/2006/main">
              <a:ext uri="{FF2B5EF4-FFF2-40B4-BE49-F238E27FC236}">
                <a16:creationId xmlns:a16="http://schemas.microsoft.com/office/drawing/2014/main" id="{0F369996-B59A-4AF5-AC9B-1A44A493E0AE}"/>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Explicit Pipelines Turn Hidden Context Into Reviewable Artifacts">
            <a:extLst xmlns:a="http://schemas.openxmlformats.org/drawingml/2006/main">
              <a:ext uri="{FF2B5EF4-FFF2-40B4-BE49-F238E27FC236}">
                <a16:creationId xmlns:a16="http://schemas.microsoft.com/office/drawing/2014/main" id="{339E9F6E-4946-4A4A-9E7E-C33CDC37ECB9}"/>
              </a:ext>
            </a:extLst>
          </p:cNvPr>
          <p:cNvSpPr>
            <a:spLocks xmlns:a="http://schemas.openxmlformats.org/drawingml/2006/main" noGrp="1"/>
          </p:cNvSpPr>
          <p:nvPr/>
        </p:nvSpPr>
        <p:spPr>
          <a:xfrm xmlns:a="http://schemas.openxmlformats.org/drawingml/2006/main">
            <a:off x="2195513" y="2952750"/>
            <a:ext cx="238125" cy="209550"/>
          </a:xfrm>
          <a:prstGeom xmlns:a="http://schemas.openxmlformats.org/drawingml/2006/main" prst="rightArrow">
            <a:avLst/>
          </a:prstGeom>
          <a:solidFill xmlns:a="http://schemas.openxmlformats.org/drawingml/2006/main">
            <a:srgbClr val="27D3CC"/>
          </a:solidFill>
          <a:ln xmlns:a="http://schemas.openxmlformats.org/drawingml/2006/main" w="0">
            <a:noFill/>
            <a:prstDash val="solid"/>
          </a:ln>
        </p:spPr>
      </p:sp>
      <p:sp>
        <p:nvSpPr>
          <p:cNvPr id="10" name="" descr="Instructional visual for Explicit Pipelines Turn Hidden Context Into Reviewable Artifacts">
            <a:extLst xmlns:a="http://schemas.openxmlformats.org/drawingml/2006/main">
              <a:ext uri="{FF2B5EF4-FFF2-40B4-BE49-F238E27FC236}">
                <a16:creationId xmlns:a16="http://schemas.microsoft.com/office/drawing/2014/main" id="{68A2958C-5B5D-4723-96D7-40C0827FA7CE}"/>
              </a:ext>
            </a:extLst>
          </p:cNvPr>
          <p:cNvSpPr>
            <a:spLocks xmlns:a="http://schemas.openxmlformats.org/drawingml/2006/main" noGrp="1"/>
          </p:cNvSpPr>
          <p:nvPr/>
        </p:nvSpPr>
        <p:spPr>
          <a:xfrm xmlns:a="http://schemas.openxmlformats.org/drawingml/2006/main">
            <a:off x="557213" y="2667000"/>
            <a:ext cx="1619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27D3CC"/>
            </a:solidFill>
            <a:prstDash val="solid"/>
          </a:ln>
        </p:spPr>
      </p:sp>
      <p:sp>
        <p:nvSpPr>
          <p:cNvPr id="11" name="" descr="Instructional visual for Explicit Pipelines Turn Hidden Context Into Reviewable Artifacts">
            <a:extLst xmlns:a="http://schemas.openxmlformats.org/drawingml/2006/main">
              <a:ext uri="{FF2B5EF4-FFF2-40B4-BE49-F238E27FC236}">
                <a16:creationId xmlns:a16="http://schemas.microsoft.com/office/drawing/2014/main" id="{2CBEA922-FDF4-4BC3-8C78-DFED082771C3}"/>
              </a:ext>
            </a:extLst>
          </p:cNvPr>
          <p:cNvSpPr>
            <a:spLocks xmlns:a="http://schemas.openxmlformats.org/drawingml/2006/main" noGrp="1"/>
          </p:cNvSpPr>
          <p:nvPr/>
        </p:nvSpPr>
        <p:spPr>
          <a:xfrm xmlns:a="http://schemas.openxmlformats.org/drawingml/2006/main">
            <a:off x="595313"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CODE</a:t>
            </a:r>
          </a:p>
        </p:txBody>
      </p:sp>
      <p:sp>
        <p:nvSpPr>
          <p:cNvPr id="12" name="" descr="Instructional visual for Explicit Pipelines Turn Hidden Context Into Reviewable Artifacts">
            <a:extLst xmlns:a="http://schemas.openxmlformats.org/drawingml/2006/main">
              <a:ext uri="{FF2B5EF4-FFF2-40B4-BE49-F238E27FC236}">
                <a16:creationId xmlns:a16="http://schemas.microsoft.com/office/drawing/2014/main" id="{4606F6B9-784E-4B51-BF15-26D386C8154A}"/>
              </a:ext>
            </a:extLst>
          </p:cNvPr>
          <p:cNvSpPr>
            <a:spLocks xmlns:a="http://schemas.openxmlformats.org/drawingml/2006/main" noGrp="1"/>
          </p:cNvSpPr>
          <p:nvPr/>
        </p:nvSpPr>
        <p:spPr>
          <a:xfrm xmlns:a="http://schemas.openxmlformats.org/drawingml/2006/main">
            <a:off x="4024313" y="2952750"/>
            <a:ext cx="238125" cy="209550"/>
          </a:xfrm>
          <a:prstGeom xmlns:a="http://schemas.openxmlformats.org/drawingml/2006/main" prst="rightArrow">
            <a:avLst/>
          </a:prstGeom>
          <a:solidFill xmlns:a="http://schemas.openxmlformats.org/drawingml/2006/main">
            <a:srgbClr val="27D3CC"/>
          </a:solidFill>
          <a:ln xmlns:a="http://schemas.openxmlformats.org/drawingml/2006/main" w="0">
            <a:noFill/>
            <a:prstDash val="solid"/>
          </a:ln>
        </p:spPr>
      </p:sp>
      <p:sp>
        <p:nvSpPr>
          <p:cNvPr id="13" name="" descr="Instructional visual for Explicit Pipelines Turn Hidden Context Into Reviewable Artifacts">
            <a:extLst xmlns:a="http://schemas.openxmlformats.org/drawingml/2006/main">
              <a:ext uri="{FF2B5EF4-FFF2-40B4-BE49-F238E27FC236}">
                <a16:creationId xmlns:a16="http://schemas.microsoft.com/office/drawing/2014/main" id="{C3F26E98-EDCD-47D4-8574-AD16D73C7481}"/>
              </a:ext>
            </a:extLst>
          </p:cNvPr>
          <p:cNvSpPr>
            <a:spLocks xmlns:a="http://schemas.openxmlformats.org/drawingml/2006/main" noGrp="1"/>
          </p:cNvSpPr>
          <p:nvPr/>
        </p:nvSpPr>
        <p:spPr>
          <a:xfrm xmlns:a="http://schemas.openxmlformats.org/drawingml/2006/main">
            <a:off x="2386013" y="2667000"/>
            <a:ext cx="1619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27D3CC"/>
            </a:solidFill>
            <a:prstDash val="solid"/>
          </a:ln>
        </p:spPr>
      </p:sp>
      <p:sp>
        <p:nvSpPr>
          <p:cNvPr id="14" name="" descr="Instructional visual for Explicit Pipelines Turn Hidden Context Into Reviewable Artifacts">
            <a:extLst xmlns:a="http://schemas.openxmlformats.org/drawingml/2006/main">
              <a:ext uri="{FF2B5EF4-FFF2-40B4-BE49-F238E27FC236}">
                <a16:creationId xmlns:a16="http://schemas.microsoft.com/office/drawing/2014/main" id="{88F019B1-370D-49FE-A15B-7A8C6A685673}"/>
              </a:ext>
            </a:extLst>
          </p:cNvPr>
          <p:cNvSpPr>
            <a:spLocks xmlns:a="http://schemas.openxmlformats.org/drawingml/2006/main" noGrp="1"/>
          </p:cNvSpPr>
          <p:nvPr/>
        </p:nvSpPr>
        <p:spPr>
          <a:xfrm xmlns:a="http://schemas.openxmlformats.org/drawingml/2006/main">
            <a:off x="2424113"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DATA</a:t>
            </a:r>
          </a:p>
        </p:txBody>
      </p:sp>
      <p:sp>
        <p:nvSpPr>
          <p:cNvPr id="15" name="" descr="Instructional visual for Explicit Pipelines Turn Hidden Context Into Reviewable Artifacts">
            <a:extLst xmlns:a="http://schemas.openxmlformats.org/drawingml/2006/main">
              <a:ext uri="{FF2B5EF4-FFF2-40B4-BE49-F238E27FC236}">
                <a16:creationId xmlns:a16="http://schemas.microsoft.com/office/drawing/2014/main" id="{22EF5EE6-F2C8-42B2-8931-1A68624F2B17}"/>
              </a:ext>
            </a:extLst>
          </p:cNvPr>
          <p:cNvSpPr>
            <a:spLocks xmlns:a="http://schemas.openxmlformats.org/drawingml/2006/main" noGrp="1"/>
          </p:cNvSpPr>
          <p:nvPr/>
        </p:nvSpPr>
        <p:spPr>
          <a:xfrm xmlns:a="http://schemas.openxmlformats.org/drawingml/2006/main">
            <a:off x="5853113" y="2952750"/>
            <a:ext cx="238125" cy="209550"/>
          </a:xfrm>
          <a:prstGeom xmlns:a="http://schemas.openxmlformats.org/drawingml/2006/main" prst="rightArrow">
            <a:avLst/>
          </a:prstGeom>
          <a:solidFill xmlns:a="http://schemas.openxmlformats.org/drawingml/2006/main">
            <a:srgbClr val="27D3CC"/>
          </a:solidFill>
          <a:ln xmlns:a="http://schemas.openxmlformats.org/drawingml/2006/main" w="0">
            <a:noFill/>
            <a:prstDash val="solid"/>
          </a:ln>
        </p:spPr>
      </p:sp>
      <p:sp>
        <p:nvSpPr>
          <p:cNvPr id="16" name="" descr="Instructional visual for Explicit Pipelines Turn Hidden Context Into Reviewable Artifacts">
            <a:extLst xmlns:a="http://schemas.openxmlformats.org/drawingml/2006/main">
              <a:ext uri="{FF2B5EF4-FFF2-40B4-BE49-F238E27FC236}">
                <a16:creationId xmlns:a16="http://schemas.microsoft.com/office/drawing/2014/main" id="{1D4DE4A8-178A-481A-B53C-8005AF1FF209}"/>
              </a:ext>
            </a:extLst>
          </p:cNvPr>
          <p:cNvSpPr>
            <a:spLocks xmlns:a="http://schemas.openxmlformats.org/drawingml/2006/main" noGrp="1"/>
          </p:cNvSpPr>
          <p:nvPr/>
        </p:nvSpPr>
        <p:spPr>
          <a:xfrm xmlns:a="http://schemas.openxmlformats.org/drawingml/2006/main">
            <a:off x="4214813" y="2667000"/>
            <a:ext cx="1619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27D3CC"/>
            </a:solidFill>
            <a:prstDash val="solid"/>
          </a:ln>
        </p:spPr>
      </p:sp>
      <p:sp>
        <p:nvSpPr>
          <p:cNvPr id="17" name="" descr="Instructional visual for Explicit Pipelines Turn Hidden Context Into Reviewable Artifacts">
            <a:extLst xmlns:a="http://schemas.openxmlformats.org/drawingml/2006/main">
              <a:ext uri="{FF2B5EF4-FFF2-40B4-BE49-F238E27FC236}">
                <a16:creationId xmlns:a16="http://schemas.microsoft.com/office/drawing/2014/main" id="{78D35591-EA51-4679-B585-1D3AB32BE006}"/>
              </a:ext>
            </a:extLst>
          </p:cNvPr>
          <p:cNvSpPr>
            <a:spLocks xmlns:a="http://schemas.openxmlformats.org/drawingml/2006/main" noGrp="1"/>
          </p:cNvSpPr>
          <p:nvPr/>
        </p:nvSpPr>
        <p:spPr>
          <a:xfrm xmlns:a="http://schemas.openxmlformats.org/drawingml/2006/main">
            <a:off x="4252913"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CONFIG</a:t>
            </a:r>
          </a:p>
        </p:txBody>
      </p:sp>
      <p:sp>
        <p:nvSpPr>
          <p:cNvPr id="18" name="" descr="Instructional visual for Explicit Pipelines Turn Hidden Context Into Reviewable Artifacts">
            <a:extLst xmlns:a="http://schemas.openxmlformats.org/drawingml/2006/main">
              <a:ext uri="{FF2B5EF4-FFF2-40B4-BE49-F238E27FC236}">
                <a16:creationId xmlns:a16="http://schemas.microsoft.com/office/drawing/2014/main" id="{F6F70F01-9373-4AD4-89C5-3F7D817CDB8A}"/>
              </a:ext>
            </a:extLst>
          </p:cNvPr>
          <p:cNvSpPr>
            <a:spLocks xmlns:a="http://schemas.openxmlformats.org/drawingml/2006/main" noGrp="1"/>
          </p:cNvSpPr>
          <p:nvPr/>
        </p:nvSpPr>
        <p:spPr>
          <a:xfrm xmlns:a="http://schemas.openxmlformats.org/drawingml/2006/main">
            <a:off x="7681913" y="2952750"/>
            <a:ext cx="238125" cy="209550"/>
          </a:xfrm>
          <a:prstGeom xmlns:a="http://schemas.openxmlformats.org/drawingml/2006/main" prst="rightArrow">
            <a:avLst/>
          </a:prstGeom>
          <a:solidFill xmlns:a="http://schemas.openxmlformats.org/drawingml/2006/main">
            <a:srgbClr val="27D3CC"/>
          </a:solidFill>
          <a:ln xmlns:a="http://schemas.openxmlformats.org/drawingml/2006/main" w="0">
            <a:noFill/>
            <a:prstDash val="solid"/>
          </a:ln>
        </p:spPr>
      </p:sp>
      <p:sp>
        <p:nvSpPr>
          <p:cNvPr id="19" name="" descr="Instructional visual for Explicit Pipelines Turn Hidden Context Into Reviewable Artifacts">
            <a:extLst xmlns:a="http://schemas.openxmlformats.org/drawingml/2006/main">
              <a:ext uri="{FF2B5EF4-FFF2-40B4-BE49-F238E27FC236}">
                <a16:creationId xmlns:a16="http://schemas.microsoft.com/office/drawing/2014/main" id="{D4CB6DB9-7B24-403B-9E90-7DC3362D9D15}"/>
              </a:ext>
            </a:extLst>
          </p:cNvPr>
          <p:cNvSpPr>
            <a:spLocks xmlns:a="http://schemas.openxmlformats.org/drawingml/2006/main" noGrp="1"/>
          </p:cNvSpPr>
          <p:nvPr/>
        </p:nvSpPr>
        <p:spPr>
          <a:xfrm xmlns:a="http://schemas.openxmlformats.org/drawingml/2006/main">
            <a:off x="6043613" y="2667000"/>
            <a:ext cx="1619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27D3CC"/>
            </a:solidFill>
            <a:prstDash val="solid"/>
          </a:ln>
        </p:spPr>
      </p:sp>
      <p:sp>
        <p:nvSpPr>
          <p:cNvPr id="20" name="" descr="Instructional visual for Explicit Pipelines Turn Hidden Context Into Reviewable Artifacts">
            <a:extLst xmlns:a="http://schemas.openxmlformats.org/drawingml/2006/main">
              <a:ext uri="{FF2B5EF4-FFF2-40B4-BE49-F238E27FC236}">
                <a16:creationId xmlns:a16="http://schemas.microsoft.com/office/drawing/2014/main" id="{BE7A93E7-A50C-4185-9F1D-66AF5D5ED383}"/>
              </a:ext>
            </a:extLst>
          </p:cNvPr>
          <p:cNvSpPr>
            <a:spLocks xmlns:a="http://schemas.openxmlformats.org/drawingml/2006/main" noGrp="1"/>
          </p:cNvSpPr>
          <p:nvPr/>
        </p:nvSpPr>
        <p:spPr>
          <a:xfrm xmlns:a="http://schemas.openxmlformats.org/drawingml/2006/main">
            <a:off x="6081713"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MODEL</a:t>
            </a:r>
          </a:p>
        </p:txBody>
      </p:sp>
      <p:sp>
        <p:nvSpPr>
          <p:cNvPr id="21" name="" descr="Instructional visual for Explicit Pipelines Turn Hidden Context Into Reviewable Artifacts">
            <a:extLst xmlns:a="http://schemas.openxmlformats.org/drawingml/2006/main">
              <a:ext uri="{FF2B5EF4-FFF2-40B4-BE49-F238E27FC236}">
                <a16:creationId xmlns:a16="http://schemas.microsoft.com/office/drawing/2014/main" id="{21C4C42B-B3CC-457B-A5D0-39CBBDA47C65}"/>
              </a:ext>
            </a:extLst>
          </p:cNvPr>
          <p:cNvSpPr>
            <a:spLocks xmlns:a="http://schemas.openxmlformats.org/drawingml/2006/main" noGrp="1"/>
          </p:cNvSpPr>
          <p:nvPr/>
        </p:nvSpPr>
        <p:spPr>
          <a:xfrm xmlns:a="http://schemas.openxmlformats.org/drawingml/2006/main">
            <a:off x="9510713" y="2952750"/>
            <a:ext cx="238125" cy="209550"/>
          </a:xfrm>
          <a:prstGeom xmlns:a="http://schemas.openxmlformats.org/drawingml/2006/main" prst="rightArrow">
            <a:avLst/>
          </a:prstGeom>
          <a:solidFill xmlns:a="http://schemas.openxmlformats.org/drawingml/2006/main">
            <a:srgbClr val="27D3CC"/>
          </a:solidFill>
          <a:ln xmlns:a="http://schemas.openxmlformats.org/drawingml/2006/main" w="0">
            <a:noFill/>
            <a:prstDash val="solid"/>
          </a:ln>
        </p:spPr>
      </p:sp>
      <p:sp>
        <p:nvSpPr>
          <p:cNvPr id="22" name="" descr="Instructional visual for Explicit Pipelines Turn Hidden Context Into Reviewable Artifacts">
            <a:extLst xmlns:a="http://schemas.openxmlformats.org/drawingml/2006/main">
              <a:ext uri="{FF2B5EF4-FFF2-40B4-BE49-F238E27FC236}">
                <a16:creationId xmlns:a16="http://schemas.microsoft.com/office/drawing/2014/main" id="{9D4181D1-CAC4-44B7-8C02-16D366113CA6}"/>
              </a:ext>
            </a:extLst>
          </p:cNvPr>
          <p:cNvSpPr>
            <a:spLocks xmlns:a="http://schemas.openxmlformats.org/drawingml/2006/main" noGrp="1"/>
          </p:cNvSpPr>
          <p:nvPr/>
        </p:nvSpPr>
        <p:spPr>
          <a:xfrm xmlns:a="http://schemas.openxmlformats.org/drawingml/2006/main">
            <a:off x="7872413" y="2667000"/>
            <a:ext cx="1619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27D3CC"/>
            </a:solidFill>
            <a:prstDash val="solid"/>
          </a:ln>
        </p:spPr>
      </p:sp>
      <p:sp>
        <p:nvSpPr>
          <p:cNvPr id="23" name="" descr="Instructional visual for Explicit Pipelines Turn Hidden Context Into Reviewable Artifacts">
            <a:extLst xmlns:a="http://schemas.openxmlformats.org/drawingml/2006/main">
              <a:ext uri="{FF2B5EF4-FFF2-40B4-BE49-F238E27FC236}">
                <a16:creationId xmlns:a16="http://schemas.microsoft.com/office/drawing/2014/main" id="{1F7B298D-E0FD-45F9-BBB2-62ABB902DDAC}"/>
              </a:ext>
            </a:extLst>
          </p:cNvPr>
          <p:cNvSpPr>
            <a:spLocks xmlns:a="http://schemas.openxmlformats.org/drawingml/2006/main" noGrp="1"/>
          </p:cNvSpPr>
          <p:nvPr/>
        </p:nvSpPr>
        <p:spPr>
          <a:xfrm xmlns:a="http://schemas.openxmlformats.org/drawingml/2006/main">
            <a:off x="7910513"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POLICY</a:t>
            </a:r>
          </a:p>
        </p:txBody>
      </p:sp>
      <p:sp>
        <p:nvSpPr>
          <p:cNvPr id="24" name="" descr="Instructional visual for Explicit Pipelines Turn Hidden Context Into Reviewable Artifacts">
            <a:extLst xmlns:a="http://schemas.openxmlformats.org/drawingml/2006/main">
              <a:ext uri="{FF2B5EF4-FFF2-40B4-BE49-F238E27FC236}">
                <a16:creationId xmlns:a16="http://schemas.microsoft.com/office/drawing/2014/main" id="{0FD806B9-7C7A-4ED7-9034-25C28D758958}"/>
              </a:ext>
            </a:extLst>
          </p:cNvPr>
          <p:cNvSpPr>
            <a:spLocks xmlns:a="http://schemas.openxmlformats.org/drawingml/2006/main" noGrp="1"/>
          </p:cNvSpPr>
          <p:nvPr/>
        </p:nvSpPr>
        <p:spPr>
          <a:xfrm xmlns:a="http://schemas.openxmlformats.org/drawingml/2006/main">
            <a:off x="9701213" y="2667000"/>
            <a:ext cx="1619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E8B466"/>
            </a:solidFill>
            <a:prstDash val="solid"/>
          </a:ln>
        </p:spPr>
      </p:sp>
      <p:sp>
        <p:nvSpPr>
          <p:cNvPr id="25" name="" descr="Instructional visual for Explicit Pipelines Turn Hidden Context Into Reviewable Artifacts">
            <a:extLst xmlns:a="http://schemas.openxmlformats.org/drawingml/2006/main">
              <a:ext uri="{FF2B5EF4-FFF2-40B4-BE49-F238E27FC236}">
                <a16:creationId xmlns:a16="http://schemas.microsoft.com/office/drawing/2014/main" id="{F7895E4F-C12A-4833-BD46-532DD62A0B45}"/>
              </a:ext>
            </a:extLst>
          </p:cNvPr>
          <p:cNvSpPr>
            <a:spLocks xmlns:a="http://schemas.openxmlformats.org/drawingml/2006/main" noGrp="1"/>
          </p:cNvSpPr>
          <p:nvPr/>
        </p:nvSpPr>
        <p:spPr>
          <a:xfrm xmlns:a="http://schemas.openxmlformats.org/drawingml/2006/main">
            <a:off x="9739313"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REPLAY</a:t>
            </a:r>
          </a:p>
        </p:txBody>
      </p:sp>
      <p:sp>
        <p:nvSpPr>
          <p:cNvPr id="26" name="" descr="Instructional visual for Explicit Pipelines Turn Hidden Context Into Reviewable Artifacts">
            <a:extLst xmlns:a="http://schemas.openxmlformats.org/drawingml/2006/main">
              <a:ext uri="{FF2B5EF4-FFF2-40B4-BE49-F238E27FC236}">
                <a16:creationId xmlns:a16="http://schemas.microsoft.com/office/drawing/2014/main" id="{E6919F97-3294-45EF-8DF6-76B7B16595B6}"/>
              </a:ext>
            </a:extLst>
          </p:cNvPr>
          <p:cNvSpPr>
            <a:spLocks xmlns:a="http://schemas.openxmlformats.org/drawingml/2006/main" noGrp="1"/>
          </p:cNvSpPr>
          <p:nvPr/>
        </p:nvSpPr>
        <p:spPr>
          <a:xfrm xmlns:a="http://schemas.openxmlformats.org/drawingml/2006/main">
            <a:off x="957263"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8"/>
                </a:solidFill>
              </a:defRPr>
            </a:pPr>
            <a:r>
              <a:rPr sz="1800" b="0">
                <a:solidFill>
                  <a:srgbClr val="BDB8B8"/>
                </a:solidFill>
              </a:rPr>
              <a:t>Typed clocks, versioned assumptions, lineage, and structured ineligibility keep claims reproducible.</a:t>
            </a:r>
          </a:p>
        </p:txBody>
      </p:sp>
    </p:spTree>
    <p:extLst>
      <p:ext uri="{BB962C8B-B14F-4D97-AF65-F5344CB8AC3E}">
        <p14:creationId xmlns:p14="http://schemas.microsoft.com/office/powerpoint/2010/main" val="1567073865"/>
      </p:ext>
    </p:extLst>
  </p:cSld>
</p:sld>
</file>

<file path=ppt/slides/slide11.xml><?xml version="1.0" encoding="utf-8"?>
<p:sld xmlns:p="http://schemas.openxmlformats.org/presentationml/2006/main">
  <p:cSld>
    <p:bg>
      <p:bgPr>
        <a:solidFill xmlns:a="http://schemas.openxmlformats.org/drawingml/2006/main">
          <a:srgbClr val="050505"/>
        </a:solidFill>
      </p:bgPr>
    </p:bg>
    <p:spTree>
      <p:nvGrpSpPr>
        <p:cNvPr id="1" name="" descr="Instructional visual for Equality Rules Can Change the Estimand"/>
        <p:cNvGrpSpPr/>
        <p:nvPr/>
      </p:nvGrpSpPr>
      <p:grpSpPr>
        <a:xfrm xmlns:a="http://schemas.openxmlformats.org/drawingml/2006/main"/>
      </p:grpSpPr>
      <p:sp>
        <p:nvSpPr>
          <p:cNvPr id="1" name="" descr="Instructional visual for Equality Rules Can Change the Estimand">
            <a:extLst xmlns:a="http://schemas.openxmlformats.org/drawingml/2006/main">
              <a:ext uri="{FF2B5EF4-FFF2-40B4-BE49-F238E27FC236}">
                <a16:creationId xmlns:a16="http://schemas.microsoft.com/office/drawing/2014/main" id="{CE976CBB-448F-4A16-9906-3185CB7276B7}"/>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2" name="" descr="Instructional visual for Equality Rules Can Change the Estimand">
            <a:extLst xmlns:a="http://schemas.openxmlformats.org/drawingml/2006/main">
              <a:ext uri="{FF2B5EF4-FFF2-40B4-BE49-F238E27FC236}">
                <a16:creationId xmlns:a16="http://schemas.microsoft.com/office/drawing/2014/main" id="{BCDDC0B0-39D5-4352-8206-04ACBEDDD77D}"/>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MEASUREMENT</a:t>
            </a:r>
          </a:p>
        </p:txBody>
      </p:sp>
      <p:sp>
        <p:nvSpPr>
          <p:cNvPr id="3" name="" descr="Instructional visual for Equality Rules Can Change the Estimand">
            <a:extLst xmlns:a="http://schemas.openxmlformats.org/drawingml/2006/main">
              <a:ext uri="{FF2B5EF4-FFF2-40B4-BE49-F238E27FC236}">
                <a16:creationId xmlns:a16="http://schemas.microsoft.com/office/drawing/2014/main" id="{9E8AF88B-63D5-4792-923E-499F40182C95}"/>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7"/>
                </a:solidFill>
              </a:defRPr>
            </a:pPr>
            <a:r>
              <a:rPr sz="900" b="1">
                <a:solidFill>
                  <a:srgbClr val="E8B467"/>
                </a:solidFill>
              </a:rPr>
              <a:t>ILLUSTRATIVE • NOT OBSERVED</a:t>
            </a:r>
          </a:p>
        </p:txBody>
      </p:sp>
      <p:sp>
        <p:nvSpPr>
          <p:cNvPr id="4" name="slide-title" descr="Instructional visual for Equality Rules Can Change the Estimand">
            <a:extLst xmlns:a="http://schemas.openxmlformats.org/drawingml/2006/main">
              <a:ext uri="{FF2B5EF4-FFF2-40B4-BE49-F238E27FC236}">
                <a16:creationId xmlns:a16="http://schemas.microsoft.com/office/drawing/2014/main" id="{16BC3723-722D-4152-932B-2C77C93E0198}"/>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Equality Rules Can Change the Estimand</a:t>
            </a:r>
          </a:p>
        </p:txBody>
      </p:sp>
      <p:sp>
        <p:nvSpPr>
          <p:cNvPr id="5" name="" descr="Instructional visual for Equality Rules Can Change the Estimand">
            <a:extLst xmlns:a="http://schemas.openxmlformats.org/drawingml/2006/main">
              <a:ext uri="{FF2B5EF4-FFF2-40B4-BE49-F238E27FC236}">
                <a16:creationId xmlns:a16="http://schemas.microsoft.com/office/drawing/2014/main" id="{04CEEB9D-B2BE-4EE1-B366-E35953180DFB}"/>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6" name="" descr="Instructional visual for Equality Rules Can Change the Estimand">
            <a:extLst xmlns:a="http://schemas.openxmlformats.org/drawingml/2006/main">
              <a:ext uri="{FF2B5EF4-FFF2-40B4-BE49-F238E27FC236}">
                <a16:creationId xmlns:a16="http://schemas.microsoft.com/office/drawing/2014/main" id="{5B558DDF-980F-4C5A-A7CB-5777E8CD1321}"/>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Equality Rules Can Change the Estimand">
            <a:extLst xmlns:a="http://schemas.openxmlformats.org/drawingml/2006/main">
              <a:ext uri="{FF2B5EF4-FFF2-40B4-BE49-F238E27FC236}">
                <a16:creationId xmlns:a16="http://schemas.microsoft.com/office/drawing/2014/main" id="{875948E1-6542-456E-8C6D-1DB4212AEE76}"/>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011 / 144  •  BUILD 1/3</a:t>
            </a:r>
          </a:p>
        </p:txBody>
      </p:sp>
      <p:sp>
        <p:nvSpPr>
          <p:cNvPr id="8" name="" descr="Instructional visual for Equality Rules Can Change the Estimand">
            <a:extLst xmlns:a="http://schemas.openxmlformats.org/drawingml/2006/main">
              <a:ext uri="{FF2B5EF4-FFF2-40B4-BE49-F238E27FC236}">
                <a16:creationId xmlns:a16="http://schemas.microsoft.com/office/drawing/2014/main" id="{8766A985-9DD5-4C7F-869A-B4EED75FB90B}"/>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Equality Rules Can Change the Estimand">
            <a:extLst xmlns:a="http://schemas.openxmlformats.org/drawingml/2006/main">
              <a:ext uri="{FF2B5EF4-FFF2-40B4-BE49-F238E27FC236}">
                <a16:creationId xmlns:a16="http://schemas.microsoft.com/office/drawing/2014/main" id="{DB46A9CE-E03E-4842-88A9-C0CA6889886F}"/>
              </a:ext>
            </a:extLst>
          </p:cNvPr>
          <p:cNvSpPr>
            <a:spLocks xmlns:a="http://schemas.openxmlformats.org/drawingml/2006/main" noGrp="1"/>
          </p:cNvSpPr>
          <p:nvPr/>
        </p:nvSpPr>
        <p:spPr>
          <a:xfrm xmlns:a="http://schemas.openxmlformats.org/drawingml/2006/main">
            <a:off x="691039" y="1962150"/>
            <a:ext cx="4095750" cy="381000"/>
          </a:xfrm>
          <a:prstGeom xmlns:a="http://schemas.openxmlformats.org/drawingml/2006/main" prst="roundRect">
            <a:avLst>
              <a:gd name="adj" fmla="val 20000"/>
            </a:avLst>
          </a:prstGeom>
          <a:solidFill xmlns:a="http://schemas.openxmlformats.org/drawingml/2006/main">
            <a:srgbClr val="0B0B16"/>
          </a:solidFill>
          <a:ln xmlns:a="http://schemas.openxmlformats.org/drawingml/2006/main" w="14288">
            <a:solidFill>
              <a:srgbClr val="E8B467"/>
            </a:solidFill>
            <a:prstDash val="solid"/>
          </a:ln>
        </p:spPr>
      </p:sp>
      <p:sp>
        <p:nvSpPr>
          <p:cNvPr id="10" name="" descr="Instructional visual for Equality Rules Can Change the Estimand">
            <a:extLst xmlns:a="http://schemas.openxmlformats.org/drawingml/2006/main">
              <a:ext uri="{FF2B5EF4-FFF2-40B4-BE49-F238E27FC236}">
                <a16:creationId xmlns:a16="http://schemas.microsoft.com/office/drawing/2014/main" id="{739B828D-0B14-41FD-BAB3-2DB95C9D357F}"/>
              </a:ext>
            </a:extLst>
          </p:cNvPr>
          <p:cNvSpPr>
            <a:spLocks xmlns:a="http://schemas.openxmlformats.org/drawingml/2006/main" noGrp="1"/>
          </p:cNvSpPr>
          <p:nvPr/>
        </p:nvSpPr>
        <p:spPr>
          <a:xfrm xmlns:a="http://schemas.openxmlformats.org/drawingml/2006/main">
            <a:off x="786289"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7"/>
                </a:solidFill>
              </a:defRPr>
            </a:pPr>
            <a:r>
              <a:rPr sz="1650" b="1">
                <a:solidFill>
                  <a:srgbClr val="E8B467"/>
                </a:solidFill>
              </a:rPr>
              <a:t>ILLUSTRATIVE • LEDGER LOCKED</a:t>
            </a:r>
          </a:p>
        </p:txBody>
      </p:sp>
      <p:sp>
        <p:nvSpPr>
          <p:cNvPr id="11" name="" descr="Instructional visual for Equality Rules Can Change the Estimand">
            <a:extLst xmlns:a="http://schemas.openxmlformats.org/drawingml/2006/main">
              <a:ext uri="{FF2B5EF4-FFF2-40B4-BE49-F238E27FC236}">
                <a16:creationId xmlns:a16="http://schemas.microsoft.com/office/drawing/2014/main" id="{D87A7510-E93D-4A69-BD96-107DB5764796}"/>
              </a:ext>
            </a:extLst>
          </p:cNvPr>
          <p:cNvSpPr>
            <a:spLocks xmlns:a="http://schemas.openxmlformats.org/drawingml/2006/main" noGrp="1"/>
          </p:cNvSpPr>
          <p:nvPr/>
        </p:nvSpPr>
        <p:spPr>
          <a:xfrm xmlns:a="http://schemas.openxmlformats.org/drawingml/2006/main">
            <a:off x="691039"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8"/>
                </a:solidFill>
              </a:defRPr>
            </a:pPr>
            <a:r>
              <a:rPr sz="1800" b="1">
                <a:solidFill>
                  <a:srgbClr val="F4EBE8"/>
                </a:solidFill>
              </a:rPr>
              <a:t>Binary settlement label under an equality-inclusive contract</a:t>
            </a:r>
          </a:p>
        </p:txBody>
      </p:sp>
      <p:sp>
        <p:nvSpPr>
          <p:cNvPr id="12" name="" descr="Instructional visual for Equality Rules Can Change the Estimand">
            <a:extLst xmlns:a="http://schemas.openxmlformats.org/drawingml/2006/main">
              <a:ext uri="{FF2B5EF4-FFF2-40B4-BE49-F238E27FC236}">
                <a16:creationId xmlns:a16="http://schemas.microsoft.com/office/drawing/2014/main" id="{7DB0B89E-A7E2-45E2-A01C-5D8141513B93}"/>
              </a:ext>
            </a:extLst>
          </p:cNvPr>
          <p:cNvSpPr>
            <a:spLocks xmlns:a="http://schemas.openxmlformats.org/drawingml/2006/main" noGrp="1"/>
          </p:cNvSpPr>
          <p:nvPr/>
        </p:nvSpPr>
        <p:spPr>
          <a:xfrm xmlns:a="http://schemas.openxmlformats.org/drawingml/2006/main">
            <a:off x="691039"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SQ-EX-001 turns the label contract into an observable unit-test fixture.</a:t>
            </a:r>
          </a:p>
        </p:txBody>
      </p:sp>
      <p:sp>
        <p:nvSpPr>
          <p:cNvPr id="13" name="" descr="Instructional visual for Equality Rules Can Change the Estimand">
            <a:extLst xmlns:a="http://schemas.openxmlformats.org/drawingml/2006/main">
              <a:ext uri="{FF2B5EF4-FFF2-40B4-BE49-F238E27FC236}">
                <a16:creationId xmlns:a16="http://schemas.microsoft.com/office/drawing/2014/main" id="{B6BB7B9A-A586-4D5F-ABEB-D79E57828C46}"/>
              </a:ext>
            </a:extLst>
          </p:cNvPr>
          <p:cNvSpPr>
            <a:spLocks xmlns:a="http://schemas.openxmlformats.org/drawingml/2006/main" noGrp="1"/>
          </p:cNvSpPr>
          <p:nvPr/>
        </p:nvSpPr>
        <p:spPr>
          <a:xfrm xmlns:a="http://schemas.openxmlformats.org/drawingml/2006/main">
            <a:off x="6196489" y="2000250"/>
            <a:ext cx="4857750" cy="3333750"/>
          </a:xfrm>
          <a:prstGeom xmlns:a="http://schemas.openxmlformats.org/drawingml/2006/main" prst="roundRect">
            <a:avLst>
              <a:gd name="adj" fmla="val 2286"/>
            </a:avLst>
          </a:prstGeom>
          <a:solidFill xmlns:a="http://schemas.openxmlformats.org/drawingml/2006/main">
            <a:srgbClr val="0B0B16"/>
          </a:solidFill>
          <a:ln xmlns:a="http://schemas.openxmlformats.org/drawingml/2006/main" w="19050">
            <a:solidFill>
              <a:srgbClr val="E8B467"/>
            </a:solidFill>
            <a:prstDash val="solid"/>
          </a:ln>
        </p:spPr>
      </p:sp>
      <p:sp>
        <p:nvSpPr>
          <p:cNvPr id="14" name="" descr="Instructional visual for Equality Rules Can Change the Estimand">
            <a:extLst xmlns:a="http://schemas.openxmlformats.org/drawingml/2006/main">
              <a:ext uri="{FF2B5EF4-FFF2-40B4-BE49-F238E27FC236}">
                <a16:creationId xmlns:a16="http://schemas.microsoft.com/office/drawing/2014/main" id="{EAAD06F9-8743-4110-B1CA-C3CD4BF54884}"/>
              </a:ext>
            </a:extLst>
          </p:cNvPr>
          <p:cNvSpPr>
            <a:spLocks xmlns:a="http://schemas.openxmlformats.org/drawingml/2006/main" noGrp="1"/>
          </p:cNvSpPr>
          <p:nvPr/>
        </p:nvSpPr>
        <p:spPr>
          <a:xfrm xmlns:a="http://schemas.openxmlformats.org/drawingml/2006/main">
            <a:off x="6482239"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7"/>
                </a:solidFill>
              </a:defRPr>
            </a:pPr>
            <a:r>
              <a:rPr sz="1650" b="1">
                <a:solidFill>
                  <a:srgbClr val="E8B467"/>
                </a:solidFill>
              </a:rPr>
              <a:t>Start = 100; end = 101</a:t>
            </a:r>
          </a:p>
        </p:txBody>
      </p:sp>
      <p:sp>
        <p:nvSpPr>
          <p:cNvPr id="15" name="" descr="Instructional visual for Equality Rules Can Change the Estimand">
            <a:extLst xmlns:a="http://schemas.openxmlformats.org/drawingml/2006/main">
              <a:ext uri="{FF2B5EF4-FFF2-40B4-BE49-F238E27FC236}">
                <a16:creationId xmlns:a16="http://schemas.microsoft.com/office/drawing/2014/main" id="{AFE061C0-5A9C-490D-A835-EE1ED760F1F8}"/>
              </a:ext>
            </a:extLst>
          </p:cNvPr>
          <p:cNvSpPr>
            <a:spLocks xmlns:a="http://schemas.openxmlformats.org/drawingml/2006/main" noGrp="1"/>
          </p:cNvSpPr>
          <p:nvPr/>
        </p:nvSpPr>
        <p:spPr>
          <a:xfrm xmlns:a="http://schemas.openxmlformats.org/drawingml/2006/main">
            <a:off x="6482239"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9"/>
                </a:solidFill>
              </a:defRPr>
            </a:pPr>
            <a:r>
              <a:rPr sz="1125" b="0">
                <a:solidFill>
                  <a:srgbClr val="BDB8B9"/>
                </a:solidFill>
              </a:rPr>
              <a:t>Rounded for lecture • exact values remain in the ledger</a:t>
            </a:r>
          </a:p>
        </p:txBody>
      </p:sp>
    </p:spTree>
    <p:extLst>
      <p:ext uri="{BB962C8B-B14F-4D97-AF65-F5344CB8AC3E}">
        <p14:creationId xmlns:p14="http://schemas.microsoft.com/office/powerpoint/2010/main" val="568626057"/>
      </p:ext>
    </p:extLst>
  </p:cSld>
</p:sld>
</file>

<file path=ppt/slides/slide110.xml><?xml version="1.0" encoding="utf-8"?>
<p:sld xmlns:p="http://schemas.openxmlformats.org/presentationml/2006/main">
  <p:cSld>
    <p:bg>
      <p:bgPr>
        <a:solidFill xmlns:a="http://schemas.openxmlformats.org/drawingml/2006/main">
          <a:srgbClr val="050505"/>
        </a:solidFill>
      </p:bgPr>
    </p:bg>
    <p:spTree>
      <p:nvGrpSpPr>
        <p:cNvPr id="1" name="" descr="Instructional visual for Tests Prove Narrow Implementation Claims and Failure Behavior"/>
        <p:cNvGrpSpPr/>
        <p:nvPr/>
      </p:nvGrpSpPr>
      <p:grpSpPr>
        <a:xfrm xmlns:a="http://schemas.openxmlformats.org/drawingml/2006/main"/>
      </p:grpSpPr>
      <p:sp>
        <p:nvSpPr>
          <p:cNvPr id="1" name="" descr="Instructional visual for Tests Prove Narrow Implementation Claims and Failure Behavior">
            <a:extLst xmlns:a="http://schemas.openxmlformats.org/drawingml/2006/main">
              <a:ext uri="{FF2B5EF4-FFF2-40B4-BE49-F238E27FC236}">
                <a16:creationId xmlns:a16="http://schemas.microsoft.com/office/drawing/2014/main" id="{EAF96EB4-DA55-4D9F-B760-9863B5EDBBAA}"/>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2" name="" descr="Instructional visual for Tests Prove Narrow Implementation Claims and Failure Behavior">
            <a:extLst xmlns:a="http://schemas.openxmlformats.org/drawingml/2006/main">
              <a:ext uri="{FF2B5EF4-FFF2-40B4-BE49-F238E27FC236}">
                <a16:creationId xmlns:a16="http://schemas.microsoft.com/office/drawing/2014/main" id="{D2C222FC-2E42-448F-BD4F-7A8B6F471C4D}"/>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GOVERNED DEPLOYMENT</a:t>
            </a:r>
          </a:p>
        </p:txBody>
      </p:sp>
      <p:sp>
        <p:nvSpPr>
          <p:cNvPr id="3" name="" descr="Instructional visual for Tests Prove Narrow Implementation Claims and Failure Behavior">
            <a:extLst xmlns:a="http://schemas.openxmlformats.org/drawingml/2006/main">
              <a:ext uri="{FF2B5EF4-FFF2-40B4-BE49-F238E27FC236}">
                <a16:creationId xmlns:a16="http://schemas.microsoft.com/office/drawing/2014/main" id="{8ABB1FED-3AE5-4D57-BE9B-6DBDAF0C0B32}"/>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9"/>
                </a:solidFill>
              </a:defRPr>
            </a:pPr>
            <a:r>
              <a:rPr sz="900" b="1">
                <a:solidFill>
                  <a:srgbClr val="BDB8B9"/>
                </a:solidFill>
              </a:rPr>
              <a:t>RESEARCH-ONLY • NO ORDER AUTHORITY</a:t>
            </a:r>
          </a:p>
        </p:txBody>
      </p:sp>
      <p:sp>
        <p:nvSpPr>
          <p:cNvPr id="4" name="slide-title" descr="Instructional visual for Tests Prove Narrow Implementation Claims and Failure Behavior">
            <a:extLst xmlns:a="http://schemas.openxmlformats.org/drawingml/2006/main">
              <a:ext uri="{FF2B5EF4-FFF2-40B4-BE49-F238E27FC236}">
                <a16:creationId xmlns:a16="http://schemas.microsoft.com/office/drawing/2014/main" id="{43345C9C-9D1D-4B73-A280-546D2F838F6F}"/>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Tests Prove Narrow Implementation Claims and Failure Behavior</a:t>
            </a:r>
          </a:p>
        </p:txBody>
      </p:sp>
      <p:sp>
        <p:nvSpPr>
          <p:cNvPr id="5" name="" descr="Instructional visual for Tests Prove Narrow Implementation Claims and Failure Behavior">
            <a:extLst xmlns:a="http://schemas.openxmlformats.org/drawingml/2006/main">
              <a:ext uri="{FF2B5EF4-FFF2-40B4-BE49-F238E27FC236}">
                <a16:creationId xmlns:a16="http://schemas.microsoft.com/office/drawing/2014/main" id="{2801D7A1-AB23-47A7-86D7-F7F98C1DD6BD}"/>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6" name="" descr="Instructional visual for Tests Prove Narrow Implementation Claims and Failure Behavior">
            <a:extLst xmlns:a="http://schemas.openxmlformats.org/drawingml/2006/main">
              <a:ext uri="{FF2B5EF4-FFF2-40B4-BE49-F238E27FC236}">
                <a16:creationId xmlns:a16="http://schemas.microsoft.com/office/drawing/2014/main" id="{43E886A1-6CEB-400E-8A21-3165DBE9E66A}"/>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Tests Prove Narrow Implementation Claims and Failure Behavior">
            <a:extLst xmlns:a="http://schemas.openxmlformats.org/drawingml/2006/main">
              <a:ext uri="{FF2B5EF4-FFF2-40B4-BE49-F238E27FC236}">
                <a16:creationId xmlns:a16="http://schemas.microsoft.com/office/drawing/2014/main" id="{7B9A8773-A0C7-4CB1-899F-257492B11913}"/>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110 / 144</a:t>
            </a:r>
          </a:p>
        </p:txBody>
      </p:sp>
      <p:sp>
        <p:nvSpPr>
          <p:cNvPr id="8" name="" descr="Instructional visual for Tests Prove Narrow Implementation Claims and Failure Behavior">
            <a:extLst xmlns:a="http://schemas.openxmlformats.org/drawingml/2006/main">
              <a:ext uri="{FF2B5EF4-FFF2-40B4-BE49-F238E27FC236}">
                <a16:creationId xmlns:a16="http://schemas.microsoft.com/office/drawing/2014/main" id="{DCD75224-A895-436A-82AB-DC93AE8FA035}"/>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Tests Prove Narrow Implementation Claims and Failure Behavior">
            <a:extLst xmlns:a="http://schemas.openxmlformats.org/drawingml/2006/main">
              <a:ext uri="{FF2B5EF4-FFF2-40B4-BE49-F238E27FC236}">
                <a16:creationId xmlns:a16="http://schemas.microsoft.com/office/drawing/2014/main" id="{6F6527DE-226A-4421-81C9-660BBCFD93C5}"/>
              </a:ext>
            </a:extLst>
          </p:cNvPr>
          <p:cNvSpPr>
            <a:spLocks xmlns:a="http://schemas.openxmlformats.org/drawingml/2006/main" noGrp="1"/>
          </p:cNvSpPr>
          <p:nvPr/>
        </p:nvSpPr>
        <p:spPr>
          <a:xfrm xmlns:a="http://schemas.openxmlformats.org/drawingml/2006/main">
            <a:off x="69103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Exercise clocks, schemas, labels, recipes, causal invariants, artifacts, replay, and no-fill paths.</a:t>
            </a:r>
          </a:p>
        </p:txBody>
      </p:sp>
      <p:sp>
        <p:nvSpPr>
          <p:cNvPr id="10" name="" descr="Instructional visual for Tests Prove Narrow Implementation Claims and Failure Behavior">
            <a:extLst xmlns:a="http://schemas.openxmlformats.org/drawingml/2006/main">
              <a:ext uri="{FF2B5EF4-FFF2-40B4-BE49-F238E27FC236}">
                <a16:creationId xmlns:a16="http://schemas.microsoft.com/office/drawing/2014/main" id="{C18DA869-2EC4-4E18-A62B-3A3ABE9EFF1A}"/>
              </a:ext>
            </a:extLst>
          </p:cNvPr>
          <p:cNvSpPr>
            <a:spLocks xmlns:a="http://schemas.openxmlformats.org/drawingml/2006/main" noGrp="1"/>
          </p:cNvSpPr>
          <p:nvPr/>
        </p:nvSpPr>
        <p:spPr>
          <a:xfrm xmlns:a="http://schemas.openxmlformats.org/drawingml/2006/main">
            <a:off x="6339364" y="3143250"/>
            <a:ext cx="419100" cy="209550"/>
          </a:xfrm>
          <a:prstGeom xmlns:a="http://schemas.openxmlformats.org/drawingml/2006/main" prst="rightArrow">
            <a:avLst/>
          </a:prstGeom>
          <a:solidFill xmlns:a="http://schemas.openxmlformats.org/drawingml/2006/main">
            <a:srgbClr val="27D3CD"/>
          </a:solidFill>
          <a:ln xmlns:a="http://schemas.openxmlformats.org/drawingml/2006/main" w="0">
            <a:noFill/>
            <a:prstDash val="solid"/>
          </a:ln>
        </p:spPr>
      </p:sp>
      <p:sp>
        <p:nvSpPr>
          <p:cNvPr id="11" name="" descr="Instructional visual for Tests Prove Narrow Implementation Claims and Failure Behavior">
            <a:extLst xmlns:a="http://schemas.openxmlformats.org/drawingml/2006/main">
              <a:ext uri="{FF2B5EF4-FFF2-40B4-BE49-F238E27FC236}">
                <a16:creationId xmlns:a16="http://schemas.microsoft.com/office/drawing/2014/main" id="{6ACA0220-53E0-46AA-9EAC-8D5C59641133}"/>
              </a:ext>
            </a:extLst>
          </p:cNvPr>
          <p:cNvSpPr>
            <a:spLocks xmlns:a="http://schemas.openxmlformats.org/drawingml/2006/main" noGrp="1"/>
          </p:cNvSpPr>
          <p:nvPr/>
        </p:nvSpPr>
        <p:spPr>
          <a:xfrm xmlns:a="http://schemas.openxmlformats.org/drawingml/2006/main">
            <a:off x="58154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27D3CD"/>
            </a:solidFill>
            <a:prstDash val="solid"/>
          </a:ln>
        </p:spPr>
      </p:sp>
      <p:sp>
        <p:nvSpPr>
          <p:cNvPr id="12" name="" descr="Instructional visual for Tests Prove Narrow Implementation Claims and Failure Behavior">
            <a:extLst xmlns:a="http://schemas.openxmlformats.org/drawingml/2006/main">
              <a:ext uri="{FF2B5EF4-FFF2-40B4-BE49-F238E27FC236}">
                <a16:creationId xmlns:a16="http://schemas.microsoft.com/office/drawing/2014/main" id="{82A6631C-8F87-46E4-B9BF-6FD5284C060F}"/>
              </a:ext>
            </a:extLst>
          </p:cNvPr>
          <p:cNvSpPr>
            <a:spLocks xmlns:a="http://schemas.openxmlformats.org/drawingml/2006/main" noGrp="1"/>
          </p:cNvSpPr>
          <p:nvPr/>
        </p:nvSpPr>
        <p:spPr>
          <a:xfrm xmlns:a="http://schemas.openxmlformats.org/drawingml/2006/main">
            <a:off x="58535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FIXTURE</a:t>
            </a:r>
          </a:p>
        </p:txBody>
      </p:sp>
      <p:sp>
        <p:nvSpPr>
          <p:cNvPr id="13" name="" descr="Instructional visual for Tests Prove Narrow Implementation Claims and Failure Behavior">
            <a:extLst xmlns:a="http://schemas.openxmlformats.org/drawingml/2006/main">
              <a:ext uri="{FF2B5EF4-FFF2-40B4-BE49-F238E27FC236}">
                <a16:creationId xmlns:a16="http://schemas.microsoft.com/office/drawing/2014/main" id="{20AD47FE-A9FF-4C28-BD33-AE695A8E30FB}"/>
              </a:ext>
            </a:extLst>
          </p:cNvPr>
          <p:cNvSpPr>
            <a:spLocks xmlns:a="http://schemas.openxmlformats.org/drawingml/2006/main" noGrp="1"/>
          </p:cNvSpPr>
          <p:nvPr/>
        </p:nvSpPr>
        <p:spPr>
          <a:xfrm xmlns:a="http://schemas.openxmlformats.org/drawingml/2006/main">
            <a:off x="8101489" y="3143250"/>
            <a:ext cx="419100" cy="209550"/>
          </a:xfrm>
          <a:prstGeom xmlns:a="http://schemas.openxmlformats.org/drawingml/2006/main" prst="rightArrow">
            <a:avLst/>
          </a:prstGeom>
          <a:solidFill xmlns:a="http://schemas.openxmlformats.org/drawingml/2006/main">
            <a:srgbClr val="27D3CD"/>
          </a:solidFill>
          <a:ln xmlns:a="http://schemas.openxmlformats.org/drawingml/2006/main" w="0">
            <a:noFill/>
            <a:prstDash val="solid"/>
          </a:ln>
        </p:spPr>
      </p:sp>
      <p:sp>
        <p:nvSpPr>
          <p:cNvPr id="14" name="" descr="Instructional visual for Tests Prove Narrow Implementation Claims and Failure Behavior">
            <a:extLst xmlns:a="http://schemas.openxmlformats.org/drawingml/2006/main">
              <a:ext uri="{FF2B5EF4-FFF2-40B4-BE49-F238E27FC236}">
                <a16:creationId xmlns:a16="http://schemas.microsoft.com/office/drawing/2014/main" id="{1AE5D2FC-E2FA-4EF6-A3D1-D0AD6B96301B}"/>
              </a:ext>
            </a:extLst>
          </p:cNvPr>
          <p:cNvSpPr>
            <a:spLocks xmlns:a="http://schemas.openxmlformats.org/drawingml/2006/main" noGrp="1"/>
          </p:cNvSpPr>
          <p:nvPr/>
        </p:nvSpPr>
        <p:spPr>
          <a:xfrm xmlns:a="http://schemas.openxmlformats.org/drawingml/2006/main">
            <a:off x="762523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E8B467"/>
            </a:solidFill>
            <a:prstDash val="solid"/>
          </a:ln>
        </p:spPr>
      </p:sp>
      <p:sp>
        <p:nvSpPr>
          <p:cNvPr id="15" name="" descr="Instructional visual for Tests Prove Narrow Implementation Claims and Failure Behavior">
            <a:extLst xmlns:a="http://schemas.openxmlformats.org/drawingml/2006/main">
              <a:ext uri="{FF2B5EF4-FFF2-40B4-BE49-F238E27FC236}">
                <a16:creationId xmlns:a16="http://schemas.microsoft.com/office/drawing/2014/main" id="{C73B017D-8CF0-4629-B34B-CA0DBFAA289A}"/>
              </a:ext>
            </a:extLst>
          </p:cNvPr>
          <p:cNvSpPr>
            <a:spLocks xmlns:a="http://schemas.openxmlformats.org/drawingml/2006/main" noGrp="1"/>
          </p:cNvSpPr>
          <p:nvPr/>
        </p:nvSpPr>
        <p:spPr>
          <a:xfrm xmlns:a="http://schemas.openxmlformats.org/drawingml/2006/main">
            <a:off x="766333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ASSERT</a:t>
            </a:r>
          </a:p>
        </p:txBody>
      </p:sp>
      <p:sp>
        <p:nvSpPr>
          <p:cNvPr id="16" name="" descr="Instructional visual for Tests Prove Narrow Implementation Claims and Failure Behavior">
            <a:extLst xmlns:a="http://schemas.openxmlformats.org/drawingml/2006/main">
              <a:ext uri="{FF2B5EF4-FFF2-40B4-BE49-F238E27FC236}">
                <a16:creationId xmlns:a16="http://schemas.microsoft.com/office/drawing/2014/main" id="{DD3C0034-73BD-4545-A60D-85ABCDBD8B89}"/>
              </a:ext>
            </a:extLst>
          </p:cNvPr>
          <p:cNvSpPr>
            <a:spLocks xmlns:a="http://schemas.openxmlformats.org/drawingml/2006/main" noGrp="1"/>
          </p:cNvSpPr>
          <p:nvPr/>
        </p:nvSpPr>
        <p:spPr>
          <a:xfrm xmlns:a="http://schemas.openxmlformats.org/drawingml/2006/main">
            <a:off x="94349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FF6B6A"/>
            </a:solidFill>
            <a:prstDash val="solid"/>
          </a:ln>
        </p:spPr>
      </p:sp>
      <p:sp>
        <p:nvSpPr>
          <p:cNvPr id="17" name="" descr="Instructional visual for Tests Prove Narrow Implementation Claims and Failure Behavior">
            <a:extLst xmlns:a="http://schemas.openxmlformats.org/drawingml/2006/main">
              <a:ext uri="{FF2B5EF4-FFF2-40B4-BE49-F238E27FC236}">
                <a16:creationId xmlns:a16="http://schemas.microsoft.com/office/drawing/2014/main" id="{07E516CE-CBBD-4250-B894-E82241A19700}"/>
              </a:ext>
            </a:extLst>
          </p:cNvPr>
          <p:cNvSpPr>
            <a:spLocks xmlns:a="http://schemas.openxmlformats.org/drawingml/2006/main" noGrp="1"/>
          </p:cNvSpPr>
          <p:nvPr/>
        </p:nvSpPr>
        <p:spPr>
          <a:xfrm xmlns:a="http://schemas.openxmlformats.org/drawingml/2006/main">
            <a:off x="94730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EVIDENCE</a:t>
            </a:r>
          </a:p>
        </p:txBody>
      </p:sp>
    </p:spTree>
    <p:extLst>
      <p:ext uri="{BB962C8B-B14F-4D97-AF65-F5344CB8AC3E}">
        <p14:creationId xmlns:p14="http://schemas.microsoft.com/office/powerpoint/2010/main" val="1097319463"/>
      </p:ext>
    </p:extLst>
  </p:cSld>
</p:sld>
</file>

<file path=ppt/slides/slide111.xml><?xml version="1.0" encoding="utf-8"?>
<p:sld xmlns:p="http://schemas.openxmlformats.org/presentationml/2006/main">
  <p:cSld>
    <p:bg>
      <p:bgPr>
        <a:solidFill xmlns:a="http://schemas.openxmlformats.org/drawingml/2006/main">
          <a:srgbClr val="050505"/>
        </a:solidFill>
      </p:bgPr>
    </p:bg>
    <p:spTree>
      <p:nvGrpSpPr>
        <p:cNvPr id="1" name="" descr="Instructional visual for Generated Code Enters Through a Gated, Evidence-Producing Workflow"/>
        <p:cNvGrpSpPr/>
        <p:nvPr/>
      </p:nvGrpSpPr>
      <p:grpSpPr>
        <a:xfrm xmlns:a="http://schemas.openxmlformats.org/drawingml/2006/main"/>
      </p:grpSpPr>
      <p:sp>
        <p:nvSpPr>
          <p:cNvPr id="1" name="" descr="Instructional visual for Generated Code Enters Through a Gated, Evidence-Producing Workflow">
            <a:extLst xmlns:a="http://schemas.openxmlformats.org/drawingml/2006/main">
              <a:ext uri="{FF2B5EF4-FFF2-40B4-BE49-F238E27FC236}">
                <a16:creationId xmlns:a16="http://schemas.microsoft.com/office/drawing/2014/main" id="{E100BF17-86FC-4EC3-AEB7-DA1959931E72}"/>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2" name="" descr="Instructional visual for Generated Code Enters Through a Gated, Evidence-Producing Workflow">
            <a:extLst xmlns:a="http://schemas.openxmlformats.org/drawingml/2006/main">
              <a:ext uri="{FF2B5EF4-FFF2-40B4-BE49-F238E27FC236}">
                <a16:creationId xmlns:a16="http://schemas.microsoft.com/office/drawing/2014/main" id="{E8FE0D07-D746-41CF-9084-1B98B63E4455}"/>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GOVERNED DEPLOYMENT</a:t>
            </a:r>
          </a:p>
        </p:txBody>
      </p:sp>
      <p:sp>
        <p:nvSpPr>
          <p:cNvPr id="3" name="" descr="Instructional visual for Generated Code Enters Through a Gated, Evidence-Producing Workflow">
            <a:extLst xmlns:a="http://schemas.openxmlformats.org/drawingml/2006/main">
              <a:ext uri="{FF2B5EF4-FFF2-40B4-BE49-F238E27FC236}">
                <a16:creationId xmlns:a16="http://schemas.microsoft.com/office/drawing/2014/main" id="{8AA8DB05-A96B-475D-8B9A-0A142A07D1F1}"/>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slide-title" descr="Instructional visual for Generated Code Enters Through a Gated, Evidence-Producing Workflow">
            <a:extLst xmlns:a="http://schemas.openxmlformats.org/drawingml/2006/main">
              <a:ext uri="{FF2B5EF4-FFF2-40B4-BE49-F238E27FC236}">
                <a16:creationId xmlns:a16="http://schemas.microsoft.com/office/drawing/2014/main" id="{EF1534E1-38F9-4769-A164-727D453AD7FF}"/>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Generated Code Enters Through a Gated, Evidence-Producing Workflow</a:t>
            </a:r>
          </a:p>
        </p:txBody>
      </p:sp>
      <p:sp>
        <p:nvSpPr>
          <p:cNvPr id="5" name="" descr="Instructional visual for Generated Code Enters Through a Gated, Evidence-Producing Workflow">
            <a:extLst xmlns:a="http://schemas.openxmlformats.org/drawingml/2006/main">
              <a:ext uri="{FF2B5EF4-FFF2-40B4-BE49-F238E27FC236}">
                <a16:creationId xmlns:a16="http://schemas.microsoft.com/office/drawing/2014/main" id="{68DA1386-BF7D-4A08-AA4D-BA93412A7130}"/>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6" name="" descr="Instructional visual for Generated Code Enters Through a Gated, Evidence-Producing Workflow">
            <a:extLst xmlns:a="http://schemas.openxmlformats.org/drawingml/2006/main">
              <a:ext uri="{FF2B5EF4-FFF2-40B4-BE49-F238E27FC236}">
                <a16:creationId xmlns:a16="http://schemas.microsoft.com/office/drawing/2014/main" id="{A77A8C2C-3CB7-42E7-B7E2-106F36A7EAB6}"/>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Generated Code Enters Through a Gated, Evidence-Producing Workflow">
            <a:extLst xmlns:a="http://schemas.openxmlformats.org/drawingml/2006/main">
              <a:ext uri="{FF2B5EF4-FFF2-40B4-BE49-F238E27FC236}">
                <a16:creationId xmlns:a16="http://schemas.microsoft.com/office/drawing/2014/main" id="{679CC441-BFEE-476B-9495-9F1416ECDCBB}"/>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111 / 144</a:t>
            </a:r>
          </a:p>
        </p:txBody>
      </p:sp>
      <p:sp>
        <p:nvSpPr>
          <p:cNvPr id="8" name="" descr="Instructional visual for Generated Code Enters Through a Gated, Evidence-Producing Workflow">
            <a:extLst xmlns:a="http://schemas.openxmlformats.org/drawingml/2006/main">
              <a:ext uri="{FF2B5EF4-FFF2-40B4-BE49-F238E27FC236}">
                <a16:creationId xmlns:a16="http://schemas.microsoft.com/office/drawing/2014/main" id="{524751D6-F5A3-4F0C-9653-4AD822128D20}"/>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Generated Code Enters Through a Gated, Evidence-Producing Workflow">
            <a:extLst xmlns:a="http://schemas.openxmlformats.org/drawingml/2006/main">
              <a:ext uri="{FF2B5EF4-FFF2-40B4-BE49-F238E27FC236}">
                <a16:creationId xmlns:a16="http://schemas.microsoft.com/office/drawing/2014/main" id="{DB70C35E-F31E-4EB8-B8FE-D51FB344D456}"/>
              </a:ext>
            </a:extLst>
          </p:cNvPr>
          <p:cNvSpPr>
            <a:spLocks xmlns:a="http://schemas.openxmlformats.org/drawingml/2006/main" noGrp="1"/>
          </p:cNvSpPr>
          <p:nvPr/>
        </p:nvSpPr>
        <p:spPr>
          <a:xfrm xmlns:a="http://schemas.openxmlformats.org/drawingml/2006/main">
            <a:off x="2556986" y="2952750"/>
            <a:ext cx="238125" cy="209550"/>
          </a:xfrm>
          <a:prstGeom xmlns:a="http://schemas.openxmlformats.org/drawingml/2006/main" prst="rightArrow">
            <a:avLst/>
          </a:prstGeom>
          <a:solidFill xmlns:a="http://schemas.openxmlformats.org/drawingml/2006/main">
            <a:srgbClr val="27D3C3"/>
          </a:solidFill>
          <a:ln xmlns:a="http://schemas.openxmlformats.org/drawingml/2006/main" w="0">
            <a:noFill/>
            <a:prstDash val="solid"/>
          </a:ln>
        </p:spPr>
      </p:sp>
      <p:sp>
        <p:nvSpPr>
          <p:cNvPr id="10" name="" descr="Instructional visual for Generated Code Enters Through a Gated, Evidence-Producing Workflow">
            <a:extLst xmlns:a="http://schemas.openxmlformats.org/drawingml/2006/main">
              <a:ext uri="{FF2B5EF4-FFF2-40B4-BE49-F238E27FC236}">
                <a16:creationId xmlns:a16="http://schemas.microsoft.com/office/drawing/2014/main" id="{011B3265-E33E-4830-B62A-17CEC91184B4}"/>
              </a:ext>
            </a:extLst>
          </p:cNvPr>
          <p:cNvSpPr>
            <a:spLocks xmlns:a="http://schemas.openxmlformats.org/drawingml/2006/main" noGrp="1"/>
          </p:cNvSpPr>
          <p:nvPr/>
        </p:nvSpPr>
        <p:spPr>
          <a:xfrm xmlns:a="http://schemas.openxmlformats.org/drawingml/2006/main">
            <a:off x="552926" y="2667000"/>
            <a:ext cx="1985010" cy="838200"/>
          </a:xfrm>
          <a:prstGeom xmlns:a="http://schemas.openxmlformats.org/drawingml/2006/main" prst="roundRect">
            <a:avLst>
              <a:gd name="adj" fmla="val 13636"/>
            </a:avLst>
          </a:prstGeom>
          <a:solidFill xmlns:a="http://schemas.openxmlformats.org/drawingml/2006/main">
            <a:srgbClr val="0B0B0C"/>
          </a:solidFill>
          <a:ln xmlns:a="http://schemas.openxmlformats.org/drawingml/2006/main" w="19050">
            <a:solidFill>
              <a:srgbClr val="27D3C3"/>
            </a:solidFill>
            <a:prstDash val="solid"/>
          </a:ln>
        </p:spPr>
      </p:sp>
      <p:sp>
        <p:nvSpPr>
          <p:cNvPr id="11" name="" descr="Instructional visual for Generated Code Enters Through a Gated, Evidence-Producing Workflow">
            <a:extLst xmlns:a="http://schemas.openxmlformats.org/drawingml/2006/main">
              <a:ext uri="{FF2B5EF4-FFF2-40B4-BE49-F238E27FC236}">
                <a16:creationId xmlns:a16="http://schemas.microsoft.com/office/drawing/2014/main" id="{D2424229-2D3E-4159-9020-E0E0D70C05C3}"/>
              </a:ext>
            </a:extLst>
          </p:cNvPr>
          <p:cNvSpPr>
            <a:spLocks xmlns:a="http://schemas.openxmlformats.org/drawingml/2006/main" noGrp="1"/>
          </p:cNvSpPr>
          <p:nvPr/>
        </p:nvSpPr>
        <p:spPr>
          <a:xfrm xmlns:a="http://schemas.openxmlformats.org/drawingml/2006/main">
            <a:off x="648176"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DATA</a:t>
            </a:r>
          </a:p>
        </p:txBody>
      </p:sp>
      <p:sp>
        <p:nvSpPr>
          <p:cNvPr id="12" name="" descr="Instructional visual for Generated Code Enters Through a Gated, Evidence-Producing Workflow">
            <a:extLst xmlns:a="http://schemas.openxmlformats.org/drawingml/2006/main">
              <a:ext uri="{FF2B5EF4-FFF2-40B4-BE49-F238E27FC236}">
                <a16:creationId xmlns:a16="http://schemas.microsoft.com/office/drawing/2014/main" id="{64F18E1D-5912-4BB3-A5AA-6CB08E27A63D}"/>
              </a:ext>
            </a:extLst>
          </p:cNvPr>
          <p:cNvSpPr>
            <a:spLocks xmlns:a="http://schemas.openxmlformats.org/drawingml/2006/main" noGrp="1"/>
          </p:cNvSpPr>
          <p:nvPr/>
        </p:nvSpPr>
        <p:spPr>
          <a:xfrm xmlns:a="http://schemas.openxmlformats.org/drawingml/2006/main">
            <a:off x="4751546" y="2952750"/>
            <a:ext cx="238125" cy="209550"/>
          </a:xfrm>
          <a:prstGeom xmlns:a="http://schemas.openxmlformats.org/drawingml/2006/main" prst="rightArrow">
            <a:avLst/>
          </a:prstGeom>
          <a:solidFill xmlns:a="http://schemas.openxmlformats.org/drawingml/2006/main">
            <a:srgbClr val="27D3C3"/>
          </a:solidFill>
          <a:ln xmlns:a="http://schemas.openxmlformats.org/drawingml/2006/main" w="0">
            <a:noFill/>
            <a:prstDash val="solid"/>
          </a:ln>
        </p:spPr>
      </p:sp>
      <p:sp>
        <p:nvSpPr>
          <p:cNvPr id="13" name="" descr="Instructional visual for Generated Code Enters Through a Gated, Evidence-Producing Workflow">
            <a:extLst xmlns:a="http://schemas.openxmlformats.org/drawingml/2006/main">
              <a:ext uri="{FF2B5EF4-FFF2-40B4-BE49-F238E27FC236}">
                <a16:creationId xmlns:a16="http://schemas.microsoft.com/office/drawing/2014/main" id="{F2417297-3D7E-40CB-AEBD-544EE1A5E48A}"/>
              </a:ext>
            </a:extLst>
          </p:cNvPr>
          <p:cNvSpPr>
            <a:spLocks xmlns:a="http://schemas.openxmlformats.org/drawingml/2006/main" noGrp="1"/>
          </p:cNvSpPr>
          <p:nvPr/>
        </p:nvSpPr>
        <p:spPr>
          <a:xfrm xmlns:a="http://schemas.openxmlformats.org/drawingml/2006/main">
            <a:off x="2747486" y="2667000"/>
            <a:ext cx="1985010" cy="838200"/>
          </a:xfrm>
          <a:prstGeom xmlns:a="http://schemas.openxmlformats.org/drawingml/2006/main" prst="roundRect">
            <a:avLst>
              <a:gd name="adj" fmla="val 13636"/>
            </a:avLst>
          </a:prstGeom>
          <a:solidFill xmlns:a="http://schemas.openxmlformats.org/drawingml/2006/main">
            <a:srgbClr val="0B0B0C"/>
          </a:solidFill>
          <a:ln xmlns:a="http://schemas.openxmlformats.org/drawingml/2006/main" w="19050">
            <a:solidFill>
              <a:srgbClr val="27D3C3"/>
            </a:solidFill>
            <a:prstDash val="solid"/>
          </a:ln>
        </p:spPr>
      </p:sp>
      <p:sp>
        <p:nvSpPr>
          <p:cNvPr id="14" name="" descr="Instructional visual for Generated Code Enters Through a Gated, Evidence-Producing Workflow">
            <a:extLst xmlns:a="http://schemas.openxmlformats.org/drawingml/2006/main">
              <a:ext uri="{FF2B5EF4-FFF2-40B4-BE49-F238E27FC236}">
                <a16:creationId xmlns:a16="http://schemas.microsoft.com/office/drawing/2014/main" id="{B3453646-8FB6-4061-B127-7BE67FEF437B}"/>
              </a:ext>
            </a:extLst>
          </p:cNvPr>
          <p:cNvSpPr>
            <a:spLocks xmlns:a="http://schemas.openxmlformats.org/drawingml/2006/main" noGrp="1"/>
          </p:cNvSpPr>
          <p:nvPr/>
        </p:nvSpPr>
        <p:spPr>
          <a:xfrm xmlns:a="http://schemas.openxmlformats.org/drawingml/2006/main">
            <a:off x="2842736"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ARTIFACT</a:t>
            </a:r>
          </a:p>
        </p:txBody>
      </p:sp>
      <p:sp>
        <p:nvSpPr>
          <p:cNvPr id="15" name="" descr="Instructional visual for Generated Code Enters Through a Gated, Evidence-Producing Workflow">
            <a:extLst xmlns:a="http://schemas.openxmlformats.org/drawingml/2006/main">
              <a:ext uri="{FF2B5EF4-FFF2-40B4-BE49-F238E27FC236}">
                <a16:creationId xmlns:a16="http://schemas.microsoft.com/office/drawing/2014/main" id="{2A245704-B0E1-4A10-A9CB-370AB1852630}"/>
              </a:ext>
            </a:extLst>
          </p:cNvPr>
          <p:cNvSpPr>
            <a:spLocks xmlns:a="http://schemas.openxmlformats.org/drawingml/2006/main" noGrp="1"/>
          </p:cNvSpPr>
          <p:nvPr/>
        </p:nvSpPr>
        <p:spPr>
          <a:xfrm xmlns:a="http://schemas.openxmlformats.org/drawingml/2006/main">
            <a:off x="6946106" y="2952750"/>
            <a:ext cx="238125" cy="209550"/>
          </a:xfrm>
          <a:prstGeom xmlns:a="http://schemas.openxmlformats.org/drawingml/2006/main" prst="rightArrow">
            <a:avLst/>
          </a:prstGeom>
          <a:solidFill xmlns:a="http://schemas.openxmlformats.org/drawingml/2006/main">
            <a:srgbClr val="27D3C3"/>
          </a:solidFill>
          <a:ln xmlns:a="http://schemas.openxmlformats.org/drawingml/2006/main" w="0">
            <a:noFill/>
            <a:prstDash val="solid"/>
          </a:ln>
        </p:spPr>
      </p:sp>
      <p:sp>
        <p:nvSpPr>
          <p:cNvPr id="16" name="" descr="Instructional visual for Generated Code Enters Through a Gated, Evidence-Producing Workflow">
            <a:extLst xmlns:a="http://schemas.openxmlformats.org/drawingml/2006/main">
              <a:ext uri="{FF2B5EF4-FFF2-40B4-BE49-F238E27FC236}">
                <a16:creationId xmlns:a16="http://schemas.microsoft.com/office/drawing/2014/main" id="{05797C1D-06C5-423D-9A0A-232065BA33B2}"/>
              </a:ext>
            </a:extLst>
          </p:cNvPr>
          <p:cNvSpPr>
            <a:spLocks xmlns:a="http://schemas.openxmlformats.org/drawingml/2006/main" noGrp="1"/>
          </p:cNvSpPr>
          <p:nvPr/>
        </p:nvSpPr>
        <p:spPr>
          <a:xfrm xmlns:a="http://schemas.openxmlformats.org/drawingml/2006/main">
            <a:off x="4942046" y="2667000"/>
            <a:ext cx="1985010" cy="838200"/>
          </a:xfrm>
          <a:prstGeom xmlns:a="http://schemas.openxmlformats.org/drawingml/2006/main" prst="roundRect">
            <a:avLst>
              <a:gd name="adj" fmla="val 13636"/>
            </a:avLst>
          </a:prstGeom>
          <a:solidFill xmlns:a="http://schemas.openxmlformats.org/drawingml/2006/main">
            <a:srgbClr val="0B0B0C"/>
          </a:solidFill>
          <a:ln xmlns:a="http://schemas.openxmlformats.org/drawingml/2006/main" w="19050">
            <a:solidFill>
              <a:srgbClr val="27D3C3"/>
            </a:solidFill>
            <a:prstDash val="solid"/>
          </a:ln>
        </p:spPr>
      </p:sp>
      <p:sp>
        <p:nvSpPr>
          <p:cNvPr id="17" name="" descr="Instructional visual for Generated Code Enters Through a Gated, Evidence-Producing Workflow">
            <a:extLst xmlns:a="http://schemas.openxmlformats.org/drawingml/2006/main">
              <a:ext uri="{FF2B5EF4-FFF2-40B4-BE49-F238E27FC236}">
                <a16:creationId xmlns:a16="http://schemas.microsoft.com/office/drawing/2014/main" id="{E04E07E0-3958-4E23-B636-2C525E9942C4}"/>
              </a:ext>
            </a:extLst>
          </p:cNvPr>
          <p:cNvSpPr>
            <a:spLocks xmlns:a="http://schemas.openxmlformats.org/drawingml/2006/main" noGrp="1"/>
          </p:cNvSpPr>
          <p:nvPr/>
        </p:nvSpPr>
        <p:spPr>
          <a:xfrm xmlns:a="http://schemas.openxmlformats.org/drawingml/2006/main">
            <a:off x="5037296"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CALIBRATION</a:t>
            </a:r>
          </a:p>
        </p:txBody>
      </p:sp>
      <p:sp>
        <p:nvSpPr>
          <p:cNvPr id="18" name="" descr="Instructional visual for Generated Code Enters Through a Gated, Evidence-Producing Workflow">
            <a:extLst xmlns:a="http://schemas.openxmlformats.org/drawingml/2006/main">
              <a:ext uri="{FF2B5EF4-FFF2-40B4-BE49-F238E27FC236}">
                <a16:creationId xmlns:a16="http://schemas.microsoft.com/office/drawing/2014/main" id="{67AD2B48-4191-421B-B779-44DCDC9B45F0}"/>
              </a:ext>
            </a:extLst>
          </p:cNvPr>
          <p:cNvSpPr>
            <a:spLocks xmlns:a="http://schemas.openxmlformats.org/drawingml/2006/main" noGrp="1"/>
          </p:cNvSpPr>
          <p:nvPr/>
        </p:nvSpPr>
        <p:spPr>
          <a:xfrm xmlns:a="http://schemas.openxmlformats.org/drawingml/2006/main">
            <a:off x="9140666" y="2952750"/>
            <a:ext cx="238125" cy="209550"/>
          </a:xfrm>
          <a:prstGeom xmlns:a="http://schemas.openxmlformats.org/drawingml/2006/main" prst="rightArrow">
            <a:avLst/>
          </a:prstGeom>
          <a:solidFill xmlns:a="http://schemas.openxmlformats.org/drawingml/2006/main">
            <a:srgbClr val="27D3C3"/>
          </a:solidFill>
          <a:ln xmlns:a="http://schemas.openxmlformats.org/drawingml/2006/main" w="0">
            <a:noFill/>
            <a:prstDash val="solid"/>
          </a:ln>
        </p:spPr>
      </p:sp>
      <p:sp>
        <p:nvSpPr>
          <p:cNvPr id="19" name="" descr="Instructional visual for Generated Code Enters Through a Gated, Evidence-Producing Workflow">
            <a:extLst xmlns:a="http://schemas.openxmlformats.org/drawingml/2006/main">
              <a:ext uri="{FF2B5EF4-FFF2-40B4-BE49-F238E27FC236}">
                <a16:creationId xmlns:a16="http://schemas.microsoft.com/office/drawing/2014/main" id="{94CAA81D-D60C-4130-9E27-F90CEC411014}"/>
              </a:ext>
            </a:extLst>
          </p:cNvPr>
          <p:cNvSpPr>
            <a:spLocks xmlns:a="http://schemas.openxmlformats.org/drawingml/2006/main" noGrp="1"/>
          </p:cNvSpPr>
          <p:nvPr/>
        </p:nvSpPr>
        <p:spPr>
          <a:xfrm xmlns:a="http://schemas.openxmlformats.org/drawingml/2006/main">
            <a:off x="7136606" y="2667000"/>
            <a:ext cx="1985010" cy="838200"/>
          </a:xfrm>
          <a:prstGeom xmlns:a="http://schemas.openxmlformats.org/drawingml/2006/main" prst="roundRect">
            <a:avLst>
              <a:gd name="adj" fmla="val 13636"/>
            </a:avLst>
          </a:prstGeom>
          <a:solidFill xmlns:a="http://schemas.openxmlformats.org/drawingml/2006/main">
            <a:srgbClr val="0B0B0C"/>
          </a:solidFill>
          <a:ln xmlns:a="http://schemas.openxmlformats.org/drawingml/2006/main" w="19050">
            <a:solidFill>
              <a:srgbClr val="27D3C3"/>
            </a:solidFill>
            <a:prstDash val="solid"/>
          </a:ln>
        </p:spPr>
      </p:sp>
      <p:sp>
        <p:nvSpPr>
          <p:cNvPr id="20" name="" descr="Instructional visual for Generated Code Enters Through a Gated, Evidence-Producing Workflow">
            <a:extLst xmlns:a="http://schemas.openxmlformats.org/drawingml/2006/main">
              <a:ext uri="{FF2B5EF4-FFF2-40B4-BE49-F238E27FC236}">
                <a16:creationId xmlns:a16="http://schemas.microsoft.com/office/drawing/2014/main" id="{C0030829-498F-449D-B664-9C21AFF2E08D}"/>
              </a:ext>
            </a:extLst>
          </p:cNvPr>
          <p:cNvSpPr>
            <a:spLocks xmlns:a="http://schemas.openxmlformats.org/drawingml/2006/main" noGrp="1"/>
          </p:cNvSpPr>
          <p:nvPr/>
        </p:nvSpPr>
        <p:spPr>
          <a:xfrm xmlns:a="http://schemas.openxmlformats.org/drawingml/2006/main">
            <a:off x="7231856"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COST/RISK</a:t>
            </a:r>
          </a:p>
        </p:txBody>
      </p:sp>
      <p:sp>
        <p:nvSpPr>
          <p:cNvPr id="21" name="" descr="Instructional visual for Generated Code Enters Through a Gated, Evidence-Producing Workflow">
            <a:extLst xmlns:a="http://schemas.openxmlformats.org/drawingml/2006/main">
              <a:ext uri="{FF2B5EF4-FFF2-40B4-BE49-F238E27FC236}">
                <a16:creationId xmlns:a16="http://schemas.microsoft.com/office/drawing/2014/main" id="{6DD61B79-6690-4CC3-A443-6EBE08941980}"/>
              </a:ext>
            </a:extLst>
          </p:cNvPr>
          <p:cNvSpPr>
            <a:spLocks xmlns:a="http://schemas.openxmlformats.org/drawingml/2006/main" noGrp="1"/>
          </p:cNvSpPr>
          <p:nvPr/>
        </p:nvSpPr>
        <p:spPr>
          <a:xfrm xmlns:a="http://schemas.openxmlformats.org/drawingml/2006/main">
            <a:off x="9331166" y="2667000"/>
            <a:ext cx="1985010" cy="838200"/>
          </a:xfrm>
          <a:prstGeom xmlns:a="http://schemas.openxmlformats.org/drawingml/2006/main" prst="roundRect">
            <a:avLst>
              <a:gd name="adj" fmla="val 13636"/>
            </a:avLst>
          </a:prstGeom>
          <a:solidFill xmlns:a="http://schemas.openxmlformats.org/drawingml/2006/main">
            <a:srgbClr val="0B0B0C"/>
          </a:solidFill>
          <a:ln xmlns:a="http://schemas.openxmlformats.org/drawingml/2006/main" w="19050">
            <a:solidFill>
              <a:srgbClr val="E8B45D"/>
            </a:solidFill>
            <a:prstDash val="solid"/>
          </a:ln>
        </p:spPr>
      </p:sp>
      <p:sp>
        <p:nvSpPr>
          <p:cNvPr id="22" name="" descr="Instructional visual for Generated Code Enters Through a Gated, Evidence-Producing Workflow">
            <a:extLst xmlns:a="http://schemas.openxmlformats.org/drawingml/2006/main">
              <a:ext uri="{FF2B5EF4-FFF2-40B4-BE49-F238E27FC236}">
                <a16:creationId xmlns:a16="http://schemas.microsoft.com/office/drawing/2014/main" id="{813EC53A-9EE7-4FA8-B10F-85386FB5C728}"/>
              </a:ext>
            </a:extLst>
          </p:cNvPr>
          <p:cNvSpPr>
            <a:spLocks xmlns:a="http://schemas.openxmlformats.org/drawingml/2006/main" noGrp="1"/>
          </p:cNvSpPr>
          <p:nvPr/>
        </p:nvSpPr>
        <p:spPr>
          <a:xfrm xmlns:a="http://schemas.openxmlformats.org/drawingml/2006/main">
            <a:off x="9426416"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ELIGIBLE</a:t>
            </a:r>
          </a:p>
        </p:txBody>
      </p:sp>
      <p:sp>
        <p:nvSpPr>
          <p:cNvPr id="23" name="" descr="Instructional visual for Generated Code Enters Through a Gated, Evidence-Producing Workflow">
            <a:extLst xmlns:a="http://schemas.openxmlformats.org/drawingml/2006/main">
              <a:ext uri="{FF2B5EF4-FFF2-40B4-BE49-F238E27FC236}">
                <a16:creationId xmlns:a16="http://schemas.microsoft.com/office/drawing/2014/main" id="{49875551-C0C1-44F2-90A6-1058DC1F5A93}"/>
              </a:ext>
            </a:extLst>
          </p:cNvPr>
          <p:cNvSpPr>
            <a:spLocks xmlns:a="http://schemas.openxmlformats.org/drawingml/2006/main" noGrp="1"/>
          </p:cNvSpPr>
          <p:nvPr/>
        </p:nvSpPr>
        <p:spPr>
          <a:xfrm xmlns:a="http://schemas.openxmlformats.org/drawingml/2006/main">
            <a:off x="952976"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AF"/>
                </a:solidFill>
              </a:defRPr>
            </a:pPr>
            <a:r>
              <a:rPr sz="1800" b="0">
                <a:solidFill>
                  <a:srgbClr val="BDB8AF"/>
                </a:solidFill>
              </a:rPr>
              <a:t>Constrain the patch, review the diff, run named tests, check artifacts, then decide.</a:t>
            </a:r>
          </a:p>
        </p:txBody>
      </p:sp>
      <p:sp>
        <p:nvSpPr>
          <p:cNvPr id="24" name="" descr="Instructional visual for Generated Code Enters Through a Gated, Evidence-Producing Workflow">
            <a:extLst xmlns:a="http://schemas.openxmlformats.org/drawingml/2006/main">
              <a:ext uri="{FF2B5EF4-FFF2-40B4-BE49-F238E27FC236}">
                <a16:creationId xmlns:a16="http://schemas.microsoft.com/office/drawing/2014/main" id="{3AB65E2A-4F3B-4CCB-BC72-195EA5EBCC8A}"/>
              </a:ext>
            </a:extLst>
          </p:cNvPr>
          <p:cNvSpPr>
            <a:spLocks xmlns:a="http://schemas.openxmlformats.org/drawingml/2006/main" noGrp="1"/>
          </p:cNvSpPr>
          <p:nvPr/>
        </p:nvSpPr>
        <p:spPr>
          <a:xfrm xmlns:a="http://schemas.openxmlformats.org/drawingml/2006/main">
            <a:off x="5191601" y="5334000"/>
            <a:ext cx="2857500" cy="381000"/>
          </a:xfrm>
          <a:prstGeom xmlns:a="http://schemas.openxmlformats.org/drawingml/2006/main" prst="roundRect">
            <a:avLst>
              <a:gd name="adj" fmla="val 20000"/>
            </a:avLst>
          </a:prstGeom>
          <a:solidFill xmlns:a="http://schemas.openxmlformats.org/drawingml/2006/main">
            <a:srgbClr val="0B0B0C"/>
          </a:solidFill>
          <a:ln xmlns:a="http://schemas.openxmlformats.org/drawingml/2006/main" w="14288">
            <a:solidFill>
              <a:srgbClr val="FF6B60"/>
            </a:solidFill>
            <a:prstDash val="solid"/>
          </a:ln>
        </p:spPr>
      </p:sp>
      <p:sp>
        <p:nvSpPr>
          <p:cNvPr id="25" name="" descr="Instructional visual for Generated Code Enters Through a Gated, Evidence-Producing Workflow">
            <a:extLst xmlns:a="http://schemas.openxmlformats.org/drawingml/2006/main">
              <a:ext uri="{FF2B5EF4-FFF2-40B4-BE49-F238E27FC236}">
                <a16:creationId xmlns:a16="http://schemas.microsoft.com/office/drawing/2014/main" id="{B6BCAF82-0CAB-4951-991A-06E935F11FD5}"/>
              </a:ext>
            </a:extLst>
          </p:cNvPr>
          <p:cNvSpPr>
            <a:spLocks xmlns:a="http://schemas.openxmlformats.org/drawingml/2006/main" noGrp="1"/>
          </p:cNvSpPr>
          <p:nvPr/>
        </p:nvSpPr>
        <p:spPr>
          <a:xfrm xmlns:a="http://schemas.openxmlformats.org/drawingml/2006/main">
            <a:off x="5286851" y="53625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6B60"/>
                </a:solidFill>
              </a:defRPr>
            </a:pPr>
            <a:r>
              <a:rPr sz="1650" b="1">
                <a:solidFill>
                  <a:srgbClr val="FF6B60"/>
                </a:solidFill>
              </a:rPr>
              <a:t>FAIL CLOSED</a:t>
            </a:r>
          </a:p>
        </p:txBody>
      </p:sp>
    </p:spTree>
    <p:extLst>
      <p:ext uri="{BB962C8B-B14F-4D97-AF65-F5344CB8AC3E}">
        <p14:creationId xmlns:p14="http://schemas.microsoft.com/office/powerpoint/2010/main" val="1209976633"/>
      </p:ext>
    </p:extLst>
  </p:cSld>
</p:sld>
</file>

<file path=ppt/slides/slide112.xml><?xml version="1.0" encoding="utf-8"?>
<p:sld xmlns:p="http://schemas.openxmlformats.org/presentationml/2006/main">
  <p:cSld>
    <p:bg>
      <p:bgPr>
        <a:solidFill xmlns:a="http://schemas.openxmlformats.org/drawingml/2006/main">
          <a:srgbClr val="050505"/>
        </a:solidFill>
      </p:bgPr>
    </p:bg>
    <p:spTree>
      <p:nvGrpSpPr>
        <p:cNvPr id="1" name="" descr="Instructional visual for LLM Output Remains Untrusted Until Independent Evidence Supports It"/>
        <p:cNvGrpSpPr/>
        <p:nvPr/>
      </p:nvGrpSpPr>
      <p:grpSpPr>
        <a:xfrm xmlns:a="http://schemas.openxmlformats.org/drawingml/2006/main"/>
      </p:grpSpPr>
      <p:sp>
        <p:nvSpPr>
          <p:cNvPr id="1" name="" descr="Instructional visual for LLM Output Remains Untrusted Until Independent Evidence Supports It">
            <a:extLst xmlns:a="http://schemas.openxmlformats.org/drawingml/2006/main">
              <a:ext uri="{FF2B5EF4-FFF2-40B4-BE49-F238E27FC236}">
                <a16:creationId xmlns:a16="http://schemas.microsoft.com/office/drawing/2014/main" id="{9A8EFC9F-2D84-4B89-BF71-86A6F28B2CEF}"/>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2" name="" descr="Instructional visual for LLM Output Remains Untrusted Until Independent Evidence Supports It">
            <a:extLst xmlns:a="http://schemas.openxmlformats.org/drawingml/2006/main">
              <a:ext uri="{FF2B5EF4-FFF2-40B4-BE49-F238E27FC236}">
                <a16:creationId xmlns:a16="http://schemas.microsoft.com/office/drawing/2014/main" id="{91F00DFE-63FA-41B3-BF3F-53821D000AD7}"/>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GOVERNED DEPLOYMENT</a:t>
            </a:r>
          </a:p>
        </p:txBody>
      </p:sp>
      <p:sp>
        <p:nvSpPr>
          <p:cNvPr id="3" name="" descr="Instructional visual for LLM Output Remains Untrusted Until Independent Evidence Supports It">
            <a:extLst xmlns:a="http://schemas.openxmlformats.org/drawingml/2006/main">
              <a:ext uri="{FF2B5EF4-FFF2-40B4-BE49-F238E27FC236}">
                <a16:creationId xmlns:a16="http://schemas.microsoft.com/office/drawing/2014/main" id="{73F80758-CBCA-43ED-8BE9-35C428BD6740}"/>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LLM Output Remains Untrusted Until Independent Evidence Supports It">
            <a:extLst xmlns:a="http://schemas.openxmlformats.org/drawingml/2006/main">
              <a:ext uri="{FF2B5EF4-FFF2-40B4-BE49-F238E27FC236}">
                <a16:creationId xmlns:a16="http://schemas.microsoft.com/office/drawing/2014/main" id="{97D79CF6-25D3-483D-AD8E-5E8B79F80C71}"/>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LLM Output Remains Untrusted Until Independent Evidence Supports It</a:t>
            </a:r>
          </a:p>
        </p:txBody>
      </p:sp>
      <p:sp>
        <p:nvSpPr>
          <p:cNvPr id="5" name="" descr="Instructional visual for LLM Output Remains Untrusted Until Independent Evidence Supports It">
            <a:extLst xmlns:a="http://schemas.openxmlformats.org/drawingml/2006/main">
              <a:ext uri="{FF2B5EF4-FFF2-40B4-BE49-F238E27FC236}">
                <a16:creationId xmlns:a16="http://schemas.microsoft.com/office/drawing/2014/main" id="{81DCE82A-E342-446D-A269-B0AE7B8CAC41}"/>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6" name="" descr="Instructional visual for LLM Output Remains Untrusted Until Independent Evidence Supports It">
            <a:extLst xmlns:a="http://schemas.openxmlformats.org/drawingml/2006/main">
              <a:ext uri="{FF2B5EF4-FFF2-40B4-BE49-F238E27FC236}">
                <a16:creationId xmlns:a16="http://schemas.microsoft.com/office/drawing/2014/main" id="{A3E57AB6-4D15-426C-80A1-D7AB107D206A}"/>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LLM Output Remains Untrusted Until Independent Evidence Supports It">
            <a:extLst xmlns:a="http://schemas.openxmlformats.org/drawingml/2006/main">
              <a:ext uri="{FF2B5EF4-FFF2-40B4-BE49-F238E27FC236}">
                <a16:creationId xmlns:a16="http://schemas.microsoft.com/office/drawing/2014/main" id="{417D36A5-3B14-4E48-B117-04C761E870DC}"/>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112 / 144  •  BUILD 1/3</a:t>
            </a:r>
          </a:p>
        </p:txBody>
      </p:sp>
      <p:sp>
        <p:nvSpPr>
          <p:cNvPr id="8" name="" descr="Instructional visual for LLM Output Remains Untrusted Until Independent Evidence Supports It">
            <a:extLst xmlns:a="http://schemas.openxmlformats.org/drawingml/2006/main">
              <a:ext uri="{FF2B5EF4-FFF2-40B4-BE49-F238E27FC236}">
                <a16:creationId xmlns:a16="http://schemas.microsoft.com/office/drawing/2014/main" id="{D01FFB31-ACD1-497E-A527-98516942BEAE}"/>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LLM Output Remains Untrusted Until Independent Evidence Supports It">
            <a:extLst xmlns:a="http://schemas.openxmlformats.org/drawingml/2006/main">
              <a:ext uri="{FF2B5EF4-FFF2-40B4-BE49-F238E27FC236}">
                <a16:creationId xmlns:a16="http://schemas.microsoft.com/office/drawing/2014/main" id="{22E4DFE6-233B-4BFA-8DEB-B5CBBE0F2EF0}"/>
              </a:ext>
            </a:extLst>
          </p:cNvPr>
          <p:cNvSpPr>
            <a:spLocks xmlns:a="http://schemas.openxmlformats.org/drawingml/2006/main" noGrp="1"/>
          </p:cNvSpPr>
          <p:nvPr/>
        </p:nvSpPr>
        <p:spPr>
          <a:xfrm xmlns:a="http://schemas.openxmlformats.org/drawingml/2006/main">
            <a:off x="686753"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C"/>
                </a:solidFill>
              </a:defRPr>
            </a:pPr>
            <a:r>
              <a:rPr sz="1875" b="0">
                <a:solidFill>
                  <a:srgbClr val="FFF8EC"/>
                </a:solidFill>
              </a:rPr>
              <a:t>Treat repository content as data, restrict authority, protect secrets, and verify every claim.</a:t>
            </a:r>
          </a:p>
        </p:txBody>
      </p:sp>
      <p:sp>
        <p:nvSpPr>
          <p:cNvPr id="10" name="" descr="Instructional visual for LLM Output Remains Untrusted Until Independent Evidence Supports It">
            <a:extLst xmlns:a="http://schemas.openxmlformats.org/drawingml/2006/main">
              <a:ext uri="{FF2B5EF4-FFF2-40B4-BE49-F238E27FC236}">
                <a16:creationId xmlns:a16="http://schemas.microsoft.com/office/drawing/2014/main" id="{257A8F5A-2AE5-4A0E-9DD1-05D5945B5D86}"/>
              </a:ext>
            </a:extLst>
          </p:cNvPr>
          <p:cNvSpPr>
            <a:spLocks xmlns:a="http://schemas.openxmlformats.org/drawingml/2006/main" noGrp="1"/>
          </p:cNvSpPr>
          <p:nvPr/>
        </p:nvSpPr>
        <p:spPr>
          <a:xfrm xmlns:a="http://schemas.openxmlformats.org/drawingml/2006/main">
            <a:off x="581120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27D3C4"/>
            </a:solidFill>
            <a:prstDash val="solid"/>
          </a:ln>
        </p:spPr>
      </p:sp>
      <p:sp>
        <p:nvSpPr>
          <p:cNvPr id="11" name="" descr="Instructional visual for LLM Output Remains Untrusted Until Independent Evidence Supports It">
            <a:extLst xmlns:a="http://schemas.openxmlformats.org/drawingml/2006/main">
              <a:ext uri="{FF2B5EF4-FFF2-40B4-BE49-F238E27FC236}">
                <a16:creationId xmlns:a16="http://schemas.microsoft.com/office/drawing/2014/main" id="{01EDD890-544D-4A27-8797-0CD61EA7FDDC}"/>
              </a:ext>
            </a:extLst>
          </p:cNvPr>
          <p:cNvSpPr>
            <a:spLocks xmlns:a="http://schemas.openxmlformats.org/drawingml/2006/main" noGrp="1"/>
          </p:cNvSpPr>
          <p:nvPr/>
        </p:nvSpPr>
        <p:spPr>
          <a:xfrm xmlns:a="http://schemas.openxmlformats.org/drawingml/2006/main">
            <a:off x="584930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CONTENT</a:t>
            </a:r>
          </a:p>
        </p:txBody>
      </p:sp>
    </p:spTree>
    <p:extLst>
      <p:ext uri="{BB962C8B-B14F-4D97-AF65-F5344CB8AC3E}">
        <p14:creationId xmlns:p14="http://schemas.microsoft.com/office/powerpoint/2010/main" val="430762457"/>
      </p:ext>
    </p:extLst>
  </p:cSld>
</p:sld>
</file>

<file path=ppt/slides/slide113.xml><?xml version="1.0" encoding="utf-8"?>
<p:sld xmlns:p="http://schemas.openxmlformats.org/presentationml/2006/main">
  <p:cSld>
    <p:bg>
      <p:bgPr>
        <a:solidFill xmlns:a="http://schemas.openxmlformats.org/drawingml/2006/main">
          <a:srgbClr val="050505"/>
        </a:solidFill>
      </p:bgPr>
    </p:bg>
    <p:spTree>
      <p:nvGrpSpPr>
        <p:cNvPr id="1" name="" descr="Instructional visual for LLM Output Remains Untrusted Until Independent Evidence Supports It"/>
        <p:cNvGrpSpPr/>
        <p:nvPr/>
      </p:nvGrpSpPr>
      <p:grpSpPr>
        <a:xfrm xmlns:a="http://schemas.openxmlformats.org/drawingml/2006/main"/>
      </p:grpSpPr>
      <p:sp>
        <p:nvSpPr>
          <p:cNvPr id="1" name="" descr="Instructional visual for LLM Output Remains Untrusted Until Independent Evidence Supports It">
            <a:extLst xmlns:a="http://schemas.openxmlformats.org/drawingml/2006/main">
              <a:ext uri="{FF2B5EF4-FFF2-40B4-BE49-F238E27FC236}">
                <a16:creationId xmlns:a16="http://schemas.microsoft.com/office/drawing/2014/main" id="{63963C24-183D-4A78-AB58-AEAE1022C54C}"/>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2" name="" descr="Instructional visual for LLM Output Remains Untrusted Until Independent Evidence Supports It">
            <a:extLst xmlns:a="http://schemas.openxmlformats.org/drawingml/2006/main">
              <a:ext uri="{FF2B5EF4-FFF2-40B4-BE49-F238E27FC236}">
                <a16:creationId xmlns:a16="http://schemas.microsoft.com/office/drawing/2014/main" id="{B0A0B3BC-3B48-41B9-83D3-9977D680B397}"/>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GOVERNED DEPLOYMENT</a:t>
            </a:r>
          </a:p>
        </p:txBody>
      </p:sp>
      <p:sp>
        <p:nvSpPr>
          <p:cNvPr id="3" name="" descr="Instructional visual for LLM Output Remains Untrusted Until Independent Evidence Supports It">
            <a:extLst xmlns:a="http://schemas.openxmlformats.org/drawingml/2006/main">
              <a:ext uri="{FF2B5EF4-FFF2-40B4-BE49-F238E27FC236}">
                <a16:creationId xmlns:a16="http://schemas.microsoft.com/office/drawing/2014/main" id="{8792B049-5367-4FB8-A9F6-E95E26744153}"/>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LLM Output Remains Untrusted Until Independent Evidence Supports It">
            <a:extLst xmlns:a="http://schemas.openxmlformats.org/drawingml/2006/main">
              <a:ext uri="{FF2B5EF4-FFF2-40B4-BE49-F238E27FC236}">
                <a16:creationId xmlns:a16="http://schemas.microsoft.com/office/drawing/2014/main" id="{2A68A645-A120-4D25-B5C3-BCA7682F16D5}"/>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LLM Output Remains Untrusted Until Independent Evidence Supports It</a:t>
            </a:r>
          </a:p>
        </p:txBody>
      </p:sp>
      <p:sp>
        <p:nvSpPr>
          <p:cNvPr id="5" name="" descr="Instructional visual for LLM Output Remains Untrusted Until Independent Evidence Supports It">
            <a:extLst xmlns:a="http://schemas.openxmlformats.org/drawingml/2006/main">
              <a:ext uri="{FF2B5EF4-FFF2-40B4-BE49-F238E27FC236}">
                <a16:creationId xmlns:a16="http://schemas.microsoft.com/office/drawing/2014/main" id="{6FF2C9B6-78D7-4B7E-8B6A-0B178583E702}"/>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6" name="" descr="Instructional visual for LLM Output Remains Untrusted Until Independent Evidence Supports It">
            <a:extLst xmlns:a="http://schemas.openxmlformats.org/drawingml/2006/main">
              <a:ext uri="{FF2B5EF4-FFF2-40B4-BE49-F238E27FC236}">
                <a16:creationId xmlns:a16="http://schemas.microsoft.com/office/drawing/2014/main" id="{24AB0590-593A-4CC3-BB30-22EAAB53CBF3}"/>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LLM Output Remains Untrusted Until Independent Evidence Supports It">
            <a:extLst xmlns:a="http://schemas.openxmlformats.org/drawingml/2006/main">
              <a:ext uri="{FF2B5EF4-FFF2-40B4-BE49-F238E27FC236}">
                <a16:creationId xmlns:a16="http://schemas.microsoft.com/office/drawing/2014/main" id="{243BAECB-9313-445D-89C8-2991ABA41F83}"/>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113 / 144  •  BUILD 2/3</a:t>
            </a:r>
          </a:p>
        </p:txBody>
      </p:sp>
      <p:sp>
        <p:nvSpPr>
          <p:cNvPr id="8" name="" descr="Instructional visual for LLM Output Remains Untrusted Until Independent Evidence Supports It">
            <a:extLst xmlns:a="http://schemas.openxmlformats.org/drawingml/2006/main">
              <a:ext uri="{FF2B5EF4-FFF2-40B4-BE49-F238E27FC236}">
                <a16:creationId xmlns:a16="http://schemas.microsoft.com/office/drawing/2014/main" id="{72C281B9-31EA-471C-86F4-EA3C23B1EECF}"/>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LLM Output Remains Untrusted Until Independent Evidence Supports It">
            <a:extLst xmlns:a="http://schemas.openxmlformats.org/drawingml/2006/main">
              <a:ext uri="{FF2B5EF4-FFF2-40B4-BE49-F238E27FC236}">
                <a16:creationId xmlns:a16="http://schemas.microsoft.com/office/drawing/2014/main" id="{7F9217FE-D2FD-47ED-B9C1-E709FE0014AB}"/>
              </a:ext>
            </a:extLst>
          </p:cNvPr>
          <p:cNvSpPr>
            <a:spLocks xmlns:a="http://schemas.openxmlformats.org/drawingml/2006/main" noGrp="1"/>
          </p:cNvSpPr>
          <p:nvPr/>
        </p:nvSpPr>
        <p:spPr>
          <a:xfrm xmlns:a="http://schemas.openxmlformats.org/drawingml/2006/main">
            <a:off x="68722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D"/>
                </a:solidFill>
              </a:defRPr>
            </a:pPr>
            <a:r>
              <a:rPr sz="1875" b="0">
                <a:solidFill>
                  <a:srgbClr val="FFF8ED"/>
                </a:solidFill>
              </a:rPr>
              <a:t>Treat repository content as data, restrict authority, protect secrets, and verify every claim.</a:t>
            </a:r>
          </a:p>
        </p:txBody>
      </p:sp>
      <p:sp>
        <p:nvSpPr>
          <p:cNvPr id="10" name="" descr="Instructional visual for LLM Output Remains Untrusted Until Independent Evidence Supports It">
            <a:extLst xmlns:a="http://schemas.openxmlformats.org/drawingml/2006/main">
              <a:ext uri="{FF2B5EF4-FFF2-40B4-BE49-F238E27FC236}">
                <a16:creationId xmlns:a16="http://schemas.microsoft.com/office/drawing/2014/main" id="{98B55D83-704C-4585-AC95-CEA49500C1A1}"/>
              </a:ext>
            </a:extLst>
          </p:cNvPr>
          <p:cNvSpPr>
            <a:spLocks xmlns:a="http://schemas.openxmlformats.org/drawingml/2006/main" noGrp="1"/>
          </p:cNvSpPr>
          <p:nvPr/>
        </p:nvSpPr>
        <p:spPr>
          <a:xfrm xmlns:a="http://schemas.openxmlformats.org/drawingml/2006/main">
            <a:off x="6335554" y="3143250"/>
            <a:ext cx="419100"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11" name="" descr="Instructional visual for LLM Output Remains Untrusted Until Independent Evidence Supports It">
            <a:extLst xmlns:a="http://schemas.openxmlformats.org/drawingml/2006/main">
              <a:ext uri="{FF2B5EF4-FFF2-40B4-BE49-F238E27FC236}">
                <a16:creationId xmlns:a16="http://schemas.microsoft.com/office/drawing/2014/main" id="{A12B816D-A8A5-45C3-A60D-566BB920DF97}"/>
              </a:ext>
            </a:extLst>
          </p:cNvPr>
          <p:cNvSpPr>
            <a:spLocks xmlns:a="http://schemas.openxmlformats.org/drawingml/2006/main" noGrp="1"/>
          </p:cNvSpPr>
          <p:nvPr/>
        </p:nvSpPr>
        <p:spPr>
          <a:xfrm xmlns:a="http://schemas.openxmlformats.org/drawingml/2006/main">
            <a:off x="581167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27D3C5"/>
            </a:solidFill>
            <a:prstDash val="solid"/>
          </a:ln>
        </p:spPr>
      </p:sp>
      <p:sp>
        <p:nvSpPr>
          <p:cNvPr id="12" name="" descr="Instructional visual for LLM Output Remains Untrusted Until Independent Evidence Supports It">
            <a:extLst xmlns:a="http://schemas.openxmlformats.org/drawingml/2006/main">
              <a:ext uri="{FF2B5EF4-FFF2-40B4-BE49-F238E27FC236}">
                <a16:creationId xmlns:a16="http://schemas.microsoft.com/office/drawing/2014/main" id="{F0B6B2B2-CE20-4FC3-A247-B18FA282E6C0}"/>
              </a:ext>
            </a:extLst>
          </p:cNvPr>
          <p:cNvSpPr>
            <a:spLocks xmlns:a="http://schemas.openxmlformats.org/drawingml/2006/main" noGrp="1"/>
          </p:cNvSpPr>
          <p:nvPr/>
        </p:nvSpPr>
        <p:spPr>
          <a:xfrm xmlns:a="http://schemas.openxmlformats.org/drawingml/2006/main">
            <a:off x="584977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CONTENT</a:t>
            </a:r>
          </a:p>
        </p:txBody>
      </p:sp>
      <p:sp>
        <p:nvSpPr>
          <p:cNvPr id="13" name="" descr="Instructional visual for LLM Output Remains Untrusted Until Independent Evidence Supports It">
            <a:extLst xmlns:a="http://schemas.openxmlformats.org/drawingml/2006/main">
              <a:ext uri="{FF2B5EF4-FFF2-40B4-BE49-F238E27FC236}">
                <a16:creationId xmlns:a16="http://schemas.microsoft.com/office/drawing/2014/main" id="{9D249054-271E-404F-9ABA-41B93C2E09DB}"/>
              </a:ext>
            </a:extLst>
          </p:cNvPr>
          <p:cNvSpPr>
            <a:spLocks xmlns:a="http://schemas.openxmlformats.org/drawingml/2006/main" noGrp="1"/>
          </p:cNvSpPr>
          <p:nvPr/>
        </p:nvSpPr>
        <p:spPr>
          <a:xfrm xmlns:a="http://schemas.openxmlformats.org/drawingml/2006/main">
            <a:off x="762142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E8B45F"/>
            </a:solidFill>
            <a:prstDash val="solid"/>
          </a:ln>
        </p:spPr>
      </p:sp>
      <p:sp>
        <p:nvSpPr>
          <p:cNvPr id="14" name="" descr="Instructional visual for LLM Output Remains Untrusted Until Independent Evidence Supports It">
            <a:extLst xmlns:a="http://schemas.openxmlformats.org/drawingml/2006/main">
              <a:ext uri="{FF2B5EF4-FFF2-40B4-BE49-F238E27FC236}">
                <a16:creationId xmlns:a16="http://schemas.microsoft.com/office/drawing/2014/main" id="{17F6C980-95E7-4C43-8D68-F3CD2F4483D6}"/>
              </a:ext>
            </a:extLst>
          </p:cNvPr>
          <p:cNvSpPr>
            <a:spLocks xmlns:a="http://schemas.openxmlformats.org/drawingml/2006/main" noGrp="1"/>
          </p:cNvSpPr>
          <p:nvPr/>
        </p:nvSpPr>
        <p:spPr>
          <a:xfrm xmlns:a="http://schemas.openxmlformats.org/drawingml/2006/main">
            <a:off x="765952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BOUNDARY</a:t>
            </a:r>
          </a:p>
        </p:txBody>
      </p:sp>
    </p:spTree>
    <p:extLst>
      <p:ext uri="{BB962C8B-B14F-4D97-AF65-F5344CB8AC3E}">
        <p14:creationId xmlns:p14="http://schemas.microsoft.com/office/powerpoint/2010/main" val="487165328"/>
      </p:ext>
    </p:extLst>
  </p:cSld>
</p:sld>
</file>

<file path=ppt/slides/slide114.xml><?xml version="1.0" encoding="utf-8"?>
<p:sld xmlns:p="http://schemas.openxmlformats.org/presentationml/2006/main">
  <p:cSld>
    <p:bg>
      <p:bgPr>
        <a:solidFill xmlns:a="http://schemas.openxmlformats.org/drawingml/2006/main">
          <a:srgbClr val="050505"/>
        </a:solidFill>
      </p:bgPr>
    </p:bg>
    <p:spTree>
      <p:nvGrpSpPr>
        <p:cNvPr id="1" name="" descr="Instructional visual for LLM Output Remains Untrusted Until Independent Evidence Supports It"/>
        <p:cNvGrpSpPr/>
        <p:nvPr/>
      </p:nvGrpSpPr>
      <p:grpSpPr>
        <a:xfrm xmlns:a="http://schemas.openxmlformats.org/drawingml/2006/main"/>
      </p:grpSpPr>
      <p:sp>
        <p:nvSpPr>
          <p:cNvPr id="1" name="" descr="Instructional visual for LLM Output Remains Untrusted Until Independent Evidence Supports It">
            <a:extLst xmlns:a="http://schemas.openxmlformats.org/drawingml/2006/main">
              <a:ext uri="{FF2B5EF4-FFF2-40B4-BE49-F238E27FC236}">
                <a16:creationId xmlns:a16="http://schemas.microsoft.com/office/drawing/2014/main" id="{CC696420-A4AA-416D-AC92-D06962BE96D9}"/>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2" name="" descr="Instructional visual for LLM Output Remains Untrusted Until Independent Evidence Supports It">
            <a:extLst xmlns:a="http://schemas.openxmlformats.org/drawingml/2006/main">
              <a:ext uri="{FF2B5EF4-FFF2-40B4-BE49-F238E27FC236}">
                <a16:creationId xmlns:a16="http://schemas.microsoft.com/office/drawing/2014/main" id="{480A9D43-AE1A-4E79-8828-3B5EE6C21229}"/>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GOVERNED DEPLOYMENT</a:t>
            </a:r>
          </a:p>
        </p:txBody>
      </p:sp>
      <p:sp>
        <p:nvSpPr>
          <p:cNvPr id="3" name="" descr="Instructional visual for LLM Output Remains Untrusted Until Independent Evidence Supports It">
            <a:extLst xmlns:a="http://schemas.openxmlformats.org/drawingml/2006/main">
              <a:ext uri="{FF2B5EF4-FFF2-40B4-BE49-F238E27FC236}">
                <a16:creationId xmlns:a16="http://schemas.microsoft.com/office/drawing/2014/main" id="{C119C5D8-7124-4665-BE63-A42FAC52220A}"/>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4" name="slide-title" descr="Instructional visual for LLM Output Remains Untrusted Until Independent Evidence Supports It">
            <a:extLst xmlns:a="http://schemas.openxmlformats.org/drawingml/2006/main">
              <a:ext uri="{FF2B5EF4-FFF2-40B4-BE49-F238E27FC236}">
                <a16:creationId xmlns:a16="http://schemas.microsoft.com/office/drawing/2014/main" id="{1B7F62EC-ED00-4E19-B200-66690C408787}"/>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LLM Output Remains Untrusted Until Independent Evidence Supports It</a:t>
            </a:r>
          </a:p>
        </p:txBody>
      </p:sp>
      <p:sp>
        <p:nvSpPr>
          <p:cNvPr id="5" name="" descr="Instructional visual for LLM Output Remains Untrusted Until Independent Evidence Supports It">
            <a:extLst xmlns:a="http://schemas.openxmlformats.org/drawingml/2006/main">
              <a:ext uri="{FF2B5EF4-FFF2-40B4-BE49-F238E27FC236}">
                <a16:creationId xmlns:a16="http://schemas.microsoft.com/office/drawing/2014/main" id="{498FF603-7D77-4D0D-B64D-59751508AAB9}"/>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6" name="" descr="Instructional visual for LLM Output Remains Untrusted Until Independent Evidence Supports It">
            <a:extLst xmlns:a="http://schemas.openxmlformats.org/drawingml/2006/main">
              <a:ext uri="{FF2B5EF4-FFF2-40B4-BE49-F238E27FC236}">
                <a16:creationId xmlns:a16="http://schemas.microsoft.com/office/drawing/2014/main" id="{ED7818EA-1066-4E50-9F44-CBEC15F749F8}"/>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LLM Output Remains Untrusted Until Independent Evidence Supports It">
            <a:extLst xmlns:a="http://schemas.openxmlformats.org/drawingml/2006/main">
              <a:ext uri="{FF2B5EF4-FFF2-40B4-BE49-F238E27FC236}">
                <a16:creationId xmlns:a16="http://schemas.microsoft.com/office/drawing/2014/main" id="{9FE91FEC-919E-4DFD-87DC-10D1FFB62F17}"/>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114 / 144  •  BUILD 3/3</a:t>
            </a:r>
          </a:p>
        </p:txBody>
      </p:sp>
      <p:sp>
        <p:nvSpPr>
          <p:cNvPr id="8" name="" descr="Instructional visual for LLM Output Remains Untrusted Until Independent Evidence Supports It">
            <a:extLst xmlns:a="http://schemas.openxmlformats.org/drawingml/2006/main">
              <a:ext uri="{FF2B5EF4-FFF2-40B4-BE49-F238E27FC236}">
                <a16:creationId xmlns:a16="http://schemas.microsoft.com/office/drawing/2014/main" id="{FD7FA088-7D36-4EE8-B2E4-48BB71A513B9}"/>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LLM Output Remains Untrusted Until Independent Evidence Supports It">
            <a:extLst xmlns:a="http://schemas.openxmlformats.org/drawingml/2006/main">
              <a:ext uri="{FF2B5EF4-FFF2-40B4-BE49-F238E27FC236}">
                <a16:creationId xmlns:a16="http://schemas.microsoft.com/office/drawing/2014/main" id="{BFA7D12F-9F46-42E9-ACAB-8D8270B4D3F7}"/>
              </a:ext>
            </a:extLst>
          </p:cNvPr>
          <p:cNvSpPr>
            <a:spLocks xmlns:a="http://schemas.openxmlformats.org/drawingml/2006/main" noGrp="1"/>
          </p:cNvSpPr>
          <p:nvPr/>
        </p:nvSpPr>
        <p:spPr>
          <a:xfrm xmlns:a="http://schemas.openxmlformats.org/drawingml/2006/main">
            <a:off x="687705"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E"/>
                </a:solidFill>
              </a:defRPr>
            </a:pPr>
            <a:r>
              <a:rPr sz="1875" b="0">
                <a:solidFill>
                  <a:srgbClr val="FFF8EE"/>
                </a:solidFill>
              </a:rPr>
              <a:t>Treat repository content as data, restrict authority, protect secrets, and verify every claim.</a:t>
            </a:r>
          </a:p>
        </p:txBody>
      </p:sp>
      <p:sp>
        <p:nvSpPr>
          <p:cNvPr id="10" name="" descr="Instructional visual for LLM Output Remains Untrusted Until Independent Evidence Supports It">
            <a:extLst xmlns:a="http://schemas.openxmlformats.org/drawingml/2006/main">
              <a:ext uri="{FF2B5EF4-FFF2-40B4-BE49-F238E27FC236}">
                <a16:creationId xmlns:a16="http://schemas.microsoft.com/office/drawing/2014/main" id="{4F78FBDC-CB00-4D92-AE9C-CBD7D081EA5C}"/>
              </a:ext>
            </a:extLst>
          </p:cNvPr>
          <p:cNvSpPr>
            <a:spLocks xmlns:a="http://schemas.openxmlformats.org/drawingml/2006/main" noGrp="1"/>
          </p:cNvSpPr>
          <p:nvPr/>
        </p:nvSpPr>
        <p:spPr>
          <a:xfrm xmlns:a="http://schemas.openxmlformats.org/drawingml/2006/main">
            <a:off x="6336030" y="3143250"/>
            <a:ext cx="419100"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1" name="" descr="Instructional visual for LLM Output Remains Untrusted Until Independent Evidence Supports It">
            <a:extLst xmlns:a="http://schemas.openxmlformats.org/drawingml/2006/main">
              <a:ext uri="{FF2B5EF4-FFF2-40B4-BE49-F238E27FC236}">
                <a16:creationId xmlns:a16="http://schemas.microsoft.com/office/drawing/2014/main" id="{52C313D2-EE5A-4274-8703-9C87D73DBA62}"/>
              </a:ext>
            </a:extLst>
          </p:cNvPr>
          <p:cNvSpPr>
            <a:spLocks xmlns:a="http://schemas.openxmlformats.org/drawingml/2006/main" noGrp="1"/>
          </p:cNvSpPr>
          <p:nvPr/>
        </p:nvSpPr>
        <p:spPr>
          <a:xfrm xmlns:a="http://schemas.openxmlformats.org/drawingml/2006/main">
            <a:off x="5812155" y="2724150"/>
            <a:ext cx="1524000" cy="1047750"/>
          </a:xfrm>
          <a:prstGeom xmlns:a="http://schemas.openxmlformats.org/drawingml/2006/main" prst="roundRect">
            <a:avLst>
              <a:gd name="adj" fmla="val 10909"/>
            </a:avLst>
          </a:prstGeom>
          <a:solidFill xmlns:a="http://schemas.openxmlformats.org/drawingml/2006/main">
            <a:srgbClr val="0B0B0F"/>
          </a:solidFill>
          <a:ln xmlns:a="http://schemas.openxmlformats.org/drawingml/2006/main" w="19050">
            <a:solidFill>
              <a:srgbClr val="27D3C6"/>
            </a:solidFill>
            <a:prstDash val="solid"/>
          </a:ln>
        </p:spPr>
      </p:sp>
      <p:sp>
        <p:nvSpPr>
          <p:cNvPr id="12" name="" descr="Instructional visual for LLM Output Remains Untrusted Until Independent Evidence Supports It">
            <a:extLst xmlns:a="http://schemas.openxmlformats.org/drawingml/2006/main">
              <a:ext uri="{FF2B5EF4-FFF2-40B4-BE49-F238E27FC236}">
                <a16:creationId xmlns:a16="http://schemas.microsoft.com/office/drawing/2014/main" id="{9DE184D9-FD1C-4F31-AA92-344552B51680}"/>
              </a:ext>
            </a:extLst>
          </p:cNvPr>
          <p:cNvSpPr>
            <a:spLocks xmlns:a="http://schemas.openxmlformats.org/drawingml/2006/main" noGrp="1"/>
          </p:cNvSpPr>
          <p:nvPr/>
        </p:nvSpPr>
        <p:spPr>
          <a:xfrm xmlns:a="http://schemas.openxmlformats.org/drawingml/2006/main">
            <a:off x="5850255"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CONTENT</a:t>
            </a:r>
          </a:p>
        </p:txBody>
      </p:sp>
      <p:sp>
        <p:nvSpPr>
          <p:cNvPr id="13" name="" descr="Instructional visual for LLM Output Remains Untrusted Until Independent Evidence Supports It">
            <a:extLst xmlns:a="http://schemas.openxmlformats.org/drawingml/2006/main">
              <a:ext uri="{FF2B5EF4-FFF2-40B4-BE49-F238E27FC236}">
                <a16:creationId xmlns:a16="http://schemas.microsoft.com/office/drawing/2014/main" id="{58F0B913-BC85-4D5A-AFD7-CFFC5A73B93B}"/>
              </a:ext>
            </a:extLst>
          </p:cNvPr>
          <p:cNvSpPr>
            <a:spLocks xmlns:a="http://schemas.openxmlformats.org/drawingml/2006/main" noGrp="1"/>
          </p:cNvSpPr>
          <p:nvPr/>
        </p:nvSpPr>
        <p:spPr>
          <a:xfrm xmlns:a="http://schemas.openxmlformats.org/drawingml/2006/main">
            <a:off x="8098155" y="3143250"/>
            <a:ext cx="419100"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4" name="" descr="Instructional visual for LLM Output Remains Untrusted Until Independent Evidence Supports It">
            <a:extLst xmlns:a="http://schemas.openxmlformats.org/drawingml/2006/main">
              <a:ext uri="{FF2B5EF4-FFF2-40B4-BE49-F238E27FC236}">
                <a16:creationId xmlns:a16="http://schemas.microsoft.com/office/drawing/2014/main" id="{D91FB274-876F-4435-8DD9-8467E39F01CF}"/>
              </a:ext>
            </a:extLst>
          </p:cNvPr>
          <p:cNvSpPr>
            <a:spLocks xmlns:a="http://schemas.openxmlformats.org/drawingml/2006/main" noGrp="1"/>
          </p:cNvSpPr>
          <p:nvPr/>
        </p:nvSpPr>
        <p:spPr>
          <a:xfrm xmlns:a="http://schemas.openxmlformats.org/drawingml/2006/main">
            <a:off x="7621905" y="2724150"/>
            <a:ext cx="1524000" cy="1047750"/>
          </a:xfrm>
          <a:prstGeom xmlns:a="http://schemas.openxmlformats.org/drawingml/2006/main" prst="roundRect">
            <a:avLst>
              <a:gd name="adj" fmla="val 10909"/>
            </a:avLst>
          </a:prstGeom>
          <a:solidFill xmlns:a="http://schemas.openxmlformats.org/drawingml/2006/main">
            <a:srgbClr val="0B0B0F"/>
          </a:solidFill>
          <a:ln xmlns:a="http://schemas.openxmlformats.org/drawingml/2006/main" w="19050">
            <a:solidFill>
              <a:srgbClr val="E8B460"/>
            </a:solidFill>
            <a:prstDash val="solid"/>
          </a:ln>
        </p:spPr>
      </p:sp>
      <p:sp>
        <p:nvSpPr>
          <p:cNvPr id="15" name="" descr="Instructional visual for LLM Output Remains Untrusted Until Independent Evidence Supports It">
            <a:extLst xmlns:a="http://schemas.openxmlformats.org/drawingml/2006/main">
              <a:ext uri="{FF2B5EF4-FFF2-40B4-BE49-F238E27FC236}">
                <a16:creationId xmlns:a16="http://schemas.microsoft.com/office/drawing/2014/main" id="{CCC503D4-9F67-4902-A883-79D2799C6A91}"/>
              </a:ext>
            </a:extLst>
          </p:cNvPr>
          <p:cNvSpPr>
            <a:spLocks xmlns:a="http://schemas.openxmlformats.org/drawingml/2006/main" noGrp="1"/>
          </p:cNvSpPr>
          <p:nvPr/>
        </p:nvSpPr>
        <p:spPr>
          <a:xfrm xmlns:a="http://schemas.openxmlformats.org/drawingml/2006/main">
            <a:off x="7660005"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BOUNDARY</a:t>
            </a:r>
          </a:p>
        </p:txBody>
      </p:sp>
      <p:sp>
        <p:nvSpPr>
          <p:cNvPr id="16" name="" descr="Instructional visual for LLM Output Remains Untrusted Until Independent Evidence Supports It">
            <a:extLst xmlns:a="http://schemas.openxmlformats.org/drawingml/2006/main">
              <a:ext uri="{FF2B5EF4-FFF2-40B4-BE49-F238E27FC236}">
                <a16:creationId xmlns:a16="http://schemas.microsoft.com/office/drawing/2014/main" id="{2B89ACAA-8599-435E-8B9F-8718DCD28318}"/>
              </a:ext>
            </a:extLst>
          </p:cNvPr>
          <p:cNvSpPr>
            <a:spLocks xmlns:a="http://schemas.openxmlformats.org/drawingml/2006/main" noGrp="1"/>
          </p:cNvSpPr>
          <p:nvPr/>
        </p:nvSpPr>
        <p:spPr>
          <a:xfrm xmlns:a="http://schemas.openxmlformats.org/drawingml/2006/main">
            <a:off x="9431655" y="2724150"/>
            <a:ext cx="1524000" cy="1047750"/>
          </a:xfrm>
          <a:prstGeom xmlns:a="http://schemas.openxmlformats.org/drawingml/2006/main" prst="roundRect">
            <a:avLst>
              <a:gd name="adj" fmla="val 10909"/>
            </a:avLst>
          </a:prstGeom>
          <a:solidFill xmlns:a="http://schemas.openxmlformats.org/drawingml/2006/main">
            <a:srgbClr val="0B0B0F"/>
          </a:solidFill>
          <a:ln xmlns:a="http://schemas.openxmlformats.org/drawingml/2006/main" w="19050">
            <a:solidFill>
              <a:srgbClr val="FF6B63"/>
            </a:solidFill>
            <a:prstDash val="solid"/>
          </a:ln>
        </p:spPr>
      </p:sp>
      <p:sp>
        <p:nvSpPr>
          <p:cNvPr id="17" name="" descr="Instructional visual for LLM Output Remains Untrusted Until Independent Evidence Supports It">
            <a:extLst xmlns:a="http://schemas.openxmlformats.org/drawingml/2006/main">
              <a:ext uri="{FF2B5EF4-FFF2-40B4-BE49-F238E27FC236}">
                <a16:creationId xmlns:a16="http://schemas.microsoft.com/office/drawing/2014/main" id="{E0A1DDD9-B9D1-4267-8178-50E6960067A0}"/>
              </a:ext>
            </a:extLst>
          </p:cNvPr>
          <p:cNvSpPr>
            <a:spLocks xmlns:a="http://schemas.openxmlformats.org/drawingml/2006/main" noGrp="1"/>
          </p:cNvSpPr>
          <p:nvPr/>
        </p:nvSpPr>
        <p:spPr>
          <a:xfrm xmlns:a="http://schemas.openxmlformats.org/drawingml/2006/main">
            <a:off x="9469755"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TOOLS</a:t>
            </a:r>
          </a:p>
        </p:txBody>
      </p:sp>
    </p:spTree>
    <p:extLst>
      <p:ext uri="{BB962C8B-B14F-4D97-AF65-F5344CB8AC3E}">
        <p14:creationId xmlns:p14="http://schemas.microsoft.com/office/powerpoint/2010/main" val="1517246125"/>
      </p:ext>
    </p:extLst>
  </p:cSld>
</p:sld>
</file>

<file path=ppt/slides/slide115.xml><?xml version="1.0" encoding="utf-8"?>
<p:sld xmlns:p="http://schemas.openxmlformats.org/presentationml/2006/main">
  <p:cSld>
    <p:bg>
      <p:bgPr>
        <a:solidFill xmlns:a="http://schemas.openxmlformats.org/drawingml/2006/main">
          <a:srgbClr val="050505"/>
        </a:solidFill>
      </p:bgPr>
    </p:bg>
    <p:spTree>
      <p:nvGrpSpPr>
        <p:cNvPr id="1" name="" descr="Instructional visual for A Fluent Fallback Can Silently Change the Estimand"/>
        <p:cNvGrpSpPr/>
        <p:nvPr/>
      </p:nvGrpSpPr>
      <p:grpSpPr>
        <a:xfrm xmlns:a="http://schemas.openxmlformats.org/drawingml/2006/main"/>
      </p:grpSpPr>
      <p:sp>
        <p:nvSpPr>
          <p:cNvPr id="1" name="" descr="Instructional visual for A Fluent Fallback Can Silently Change the Estimand">
            <a:extLst xmlns:a="http://schemas.openxmlformats.org/drawingml/2006/main">
              <a:ext uri="{FF2B5EF4-FFF2-40B4-BE49-F238E27FC236}">
                <a16:creationId xmlns:a16="http://schemas.microsoft.com/office/drawing/2014/main" id="{E6A267ED-A4CE-4ED7-8F80-D716C429C320}"/>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2" name="" descr="Instructional visual for A Fluent Fallback Can Silently Change the Estimand">
            <a:extLst xmlns:a="http://schemas.openxmlformats.org/drawingml/2006/main">
              <a:ext uri="{FF2B5EF4-FFF2-40B4-BE49-F238E27FC236}">
                <a16:creationId xmlns:a16="http://schemas.microsoft.com/office/drawing/2014/main" id="{78B2B0D3-BF31-4ED8-9390-6997C4F3DED5}"/>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GOVERNED DEPLOYMENT</a:t>
            </a:r>
          </a:p>
        </p:txBody>
      </p:sp>
      <p:sp>
        <p:nvSpPr>
          <p:cNvPr id="3" name="" descr="Instructional visual for A Fluent Fallback Can Silently Change the Estimand">
            <a:extLst xmlns:a="http://schemas.openxmlformats.org/drawingml/2006/main">
              <a:ext uri="{FF2B5EF4-FFF2-40B4-BE49-F238E27FC236}">
                <a16:creationId xmlns:a16="http://schemas.microsoft.com/office/drawing/2014/main" id="{9991403B-0CBB-4AAE-913E-4DE293A82FB6}"/>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A Fluent Fallback Can Silently Change the Estimand">
            <a:extLst xmlns:a="http://schemas.openxmlformats.org/drawingml/2006/main">
              <a:ext uri="{FF2B5EF4-FFF2-40B4-BE49-F238E27FC236}">
                <a16:creationId xmlns:a16="http://schemas.microsoft.com/office/drawing/2014/main" id="{55BD6D2E-6E16-4F8D-BD41-0CC8F5673A19}"/>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A Fluent Fallback Can Silently Change the Estimand</a:t>
            </a:r>
          </a:p>
        </p:txBody>
      </p:sp>
      <p:sp>
        <p:nvSpPr>
          <p:cNvPr id="5" name="" descr="Instructional visual for A Fluent Fallback Can Silently Change the Estimand">
            <a:extLst xmlns:a="http://schemas.openxmlformats.org/drawingml/2006/main">
              <a:ext uri="{FF2B5EF4-FFF2-40B4-BE49-F238E27FC236}">
                <a16:creationId xmlns:a16="http://schemas.microsoft.com/office/drawing/2014/main" id="{D96CF3DA-4F27-42E8-858C-DA152F7A767A}"/>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6" name="" descr="Instructional visual for A Fluent Fallback Can Silently Change the Estimand">
            <a:extLst xmlns:a="http://schemas.openxmlformats.org/drawingml/2006/main">
              <a:ext uri="{FF2B5EF4-FFF2-40B4-BE49-F238E27FC236}">
                <a16:creationId xmlns:a16="http://schemas.microsoft.com/office/drawing/2014/main" id="{B1788E6D-2565-469F-8F56-128127610290}"/>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A Fluent Fallback Can Silently Change the Estimand">
            <a:extLst xmlns:a="http://schemas.openxmlformats.org/drawingml/2006/main">
              <a:ext uri="{FF2B5EF4-FFF2-40B4-BE49-F238E27FC236}">
                <a16:creationId xmlns:a16="http://schemas.microsoft.com/office/drawing/2014/main" id="{197F7804-64CF-4F4F-B83D-56C71422E53F}"/>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115 / 144</a:t>
            </a:r>
          </a:p>
        </p:txBody>
      </p:sp>
      <p:sp>
        <p:nvSpPr>
          <p:cNvPr id="8" name="" descr="Instructional visual for A Fluent Fallback Can Silently Change the Estimand">
            <a:extLst xmlns:a="http://schemas.openxmlformats.org/drawingml/2006/main">
              <a:ext uri="{FF2B5EF4-FFF2-40B4-BE49-F238E27FC236}">
                <a16:creationId xmlns:a16="http://schemas.microsoft.com/office/drawing/2014/main" id="{FB587E72-F367-48EF-82D9-9AD07A90F514}"/>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A Fluent Fallback Can Silently Change the Estimand">
            <a:extLst xmlns:a="http://schemas.openxmlformats.org/drawingml/2006/main">
              <a:ext uri="{FF2B5EF4-FFF2-40B4-BE49-F238E27FC236}">
                <a16:creationId xmlns:a16="http://schemas.microsoft.com/office/drawing/2014/main" id="{DC375F75-16E3-4F8B-9B11-485F56ED53A5}"/>
              </a:ext>
            </a:extLst>
          </p:cNvPr>
          <p:cNvSpPr>
            <a:spLocks xmlns:a="http://schemas.openxmlformats.org/drawingml/2006/main" noGrp="1"/>
          </p:cNvSpPr>
          <p:nvPr/>
        </p:nvSpPr>
        <p:spPr>
          <a:xfrm xmlns:a="http://schemas.openxmlformats.org/drawingml/2006/main">
            <a:off x="688181"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F"/>
                </a:solidFill>
              </a:defRPr>
            </a:pPr>
            <a:r>
              <a:rPr sz="1875" b="0">
                <a:solidFill>
                  <a:srgbClr val="FFF8EF"/>
                </a:solidFill>
              </a:rPr>
              <a:t>Reject alternate-source substitution when the contract requires label_unavailable.</a:t>
            </a:r>
          </a:p>
        </p:txBody>
      </p:sp>
      <p:sp>
        <p:nvSpPr>
          <p:cNvPr id="10" name="" descr="Instructional visual for A Fluent Fallback Can Silently Change the Estimand">
            <a:extLst xmlns:a="http://schemas.openxmlformats.org/drawingml/2006/main">
              <a:ext uri="{FF2B5EF4-FFF2-40B4-BE49-F238E27FC236}">
                <a16:creationId xmlns:a16="http://schemas.microsoft.com/office/drawing/2014/main" id="{F9E36259-D928-47E9-B3C7-5B79BD0B6BAB}"/>
              </a:ext>
            </a:extLst>
          </p:cNvPr>
          <p:cNvSpPr>
            <a:spLocks xmlns:a="http://schemas.openxmlformats.org/drawingml/2006/main" noGrp="1"/>
          </p:cNvSpPr>
          <p:nvPr/>
        </p:nvSpPr>
        <p:spPr>
          <a:xfrm xmlns:a="http://schemas.openxmlformats.org/drawingml/2006/main">
            <a:off x="6336506" y="3143250"/>
            <a:ext cx="4191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11" name="" descr="Instructional visual for A Fluent Fallback Can Silently Change the Estimand">
            <a:extLst xmlns:a="http://schemas.openxmlformats.org/drawingml/2006/main">
              <a:ext uri="{FF2B5EF4-FFF2-40B4-BE49-F238E27FC236}">
                <a16:creationId xmlns:a16="http://schemas.microsoft.com/office/drawing/2014/main" id="{0F5319AA-7AC2-4906-A8D5-2303A3C880C1}"/>
              </a:ext>
            </a:extLst>
          </p:cNvPr>
          <p:cNvSpPr>
            <a:spLocks xmlns:a="http://schemas.openxmlformats.org/drawingml/2006/main" noGrp="1"/>
          </p:cNvSpPr>
          <p:nvPr/>
        </p:nvSpPr>
        <p:spPr>
          <a:xfrm xmlns:a="http://schemas.openxmlformats.org/drawingml/2006/main">
            <a:off x="5812631" y="2724150"/>
            <a:ext cx="1524000" cy="1047750"/>
          </a:xfrm>
          <a:prstGeom xmlns:a="http://schemas.openxmlformats.org/drawingml/2006/main" prst="roundRect">
            <a:avLst>
              <a:gd name="adj" fmla="val 10909"/>
            </a:avLst>
          </a:prstGeom>
          <a:solidFill xmlns:a="http://schemas.openxmlformats.org/drawingml/2006/main">
            <a:srgbClr val="0B0B10"/>
          </a:solidFill>
          <a:ln xmlns:a="http://schemas.openxmlformats.org/drawingml/2006/main" w="19050">
            <a:solidFill>
              <a:srgbClr val="27D3C7"/>
            </a:solidFill>
            <a:prstDash val="solid"/>
          </a:ln>
        </p:spPr>
      </p:sp>
      <p:sp>
        <p:nvSpPr>
          <p:cNvPr id="12" name="" descr="Instructional visual for A Fluent Fallback Can Silently Change the Estimand">
            <a:extLst xmlns:a="http://schemas.openxmlformats.org/drawingml/2006/main">
              <a:ext uri="{FF2B5EF4-FFF2-40B4-BE49-F238E27FC236}">
                <a16:creationId xmlns:a16="http://schemas.microsoft.com/office/drawing/2014/main" id="{BEDDE359-76B6-46D7-B418-038C19AF8406}"/>
              </a:ext>
            </a:extLst>
          </p:cNvPr>
          <p:cNvSpPr>
            <a:spLocks xmlns:a="http://schemas.openxmlformats.org/drawingml/2006/main" noGrp="1"/>
          </p:cNvSpPr>
          <p:nvPr/>
        </p:nvSpPr>
        <p:spPr>
          <a:xfrm xmlns:a="http://schemas.openxmlformats.org/drawingml/2006/main">
            <a:off x="5850731"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CONTRACT</a:t>
            </a:r>
          </a:p>
        </p:txBody>
      </p:sp>
      <p:sp>
        <p:nvSpPr>
          <p:cNvPr id="13" name="" descr="Instructional visual for A Fluent Fallback Can Silently Change the Estimand">
            <a:extLst xmlns:a="http://schemas.openxmlformats.org/drawingml/2006/main">
              <a:ext uri="{FF2B5EF4-FFF2-40B4-BE49-F238E27FC236}">
                <a16:creationId xmlns:a16="http://schemas.microsoft.com/office/drawing/2014/main" id="{22CDD46E-3FBA-4F4D-B5E1-29886AA64253}"/>
              </a:ext>
            </a:extLst>
          </p:cNvPr>
          <p:cNvSpPr>
            <a:spLocks xmlns:a="http://schemas.openxmlformats.org/drawingml/2006/main" noGrp="1"/>
          </p:cNvSpPr>
          <p:nvPr/>
        </p:nvSpPr>
        <p:spPr>
          <a:xfrm xmlns:a="http://schemas.openxmlformats.org/drawingml/2006/main">
            <a:off x="8098631" y="3143250"/>
            <a:ext cx="4191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14" name="" descr="Instructional visual for A Fluent Fallback Can Silently Change the Estimand">
            <a:extLst xmlns:a="http://schemas.openxmlformats.org/drawingml/2006/main">
              <a:ext uri="{FF2B5EF4-FFF2-40B4-BE49-F238E27FC236}">
                <a16:creationId xmlns:a16="http://schemas.microsoft.com/office/drawing/2014/main" id="{66DD725B-A581-4725-AC6E-CA56D26B5333}"/>
              </a:ext>
            </a:extLst>
          </p:cNvPr>
          <p:cNvSpPr>
            <a:spLocks xmlns:a="http://schemas.openxmlformats.org/drawingml/2006/main" noGrp="1"/>
          </p:cNvSpPr>
          <p:nvPr/>
        </p:nvSpPr>
        <p:spPr>
          <a:xfrm xmlns:a="http://schemas.openxmlformats.org/drawingml/2006/main">
            <a:off x="7622381" y="2724150"/>
            <a:ext cx="1524000" cy="1047750"/>
          </a:xfrm>
          <a:prstGeom xmlns:a="http://schemas.openxmlformats.org/drawingml/2006/main" prst="roundRect">
            <a:avLst>
              <a:gd name="adj" fmla="val 10909"/>
            </a:avLst>
          </a:prstGeom>
          <a:solidFill xmlns:a="http://schemas.openxmlformats.org/drawingml/2006/main">
            <a:srgbClr val="0B0B10"/>
          </a:solidFill>
          <a:ln xmlns:a="http://schemas.openxmlformats.org/drawingml/2006/main" w="19050">
            <a:solidFill>
              <a:srgbClr val="E8B461"/>
            </a:solidFill>
            <a:prstDash val="solid"/>
          </a:ln>
        </p:spPr>
      </p:sp>
      <p:sp>
        <p:nvSpPr>
          <p:cNvPr id="15" name="" descr="Instructional visual for A Fluent Fallback Can Silently Change the Estimand">
            <a:extLst xmlns:a="http://schemas.openxmlformats.org/drawingml/2006/main">
              <a:ext uri="{FF2B5EF4-FFF2-40B4-BE49-F238E27FC236}">
                <a16:creationId xmlns:a16="http://schemas.microsoft.com/office/drawing/2014/main" id="{6F62BE3E-239D-4A06-BEA4-D7C72733BDAA}"/>
              </a:ext>
            </a:extLst>
          </p:cNvPr>
          <p:cNvSpPr>
            <a:spLocks xmlns:a="http://schemas.openxmlformats.org/drawingml/2006/main" noGrp="1"/>
          </p:cNvSpPr>
          <p:nvPr/>
        </p:nvSpPr>
        <p:spPr>
          <a:xfrm xmlns:a="http://schemas.openxmlformats.org/drawingml/2006/main">
            <a:off x="7660481"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DIFF</a:t>
            </a:r>
          </a:p>
        </p:txBody>
      </p:sp>
      <p:sp>
        <p:nvSpPr>
          <p:cNvPr id="16" name="" descr="Instructional visual for A Fluent Fallback Can Silently Change the Estimand">
            <a:extLst xmlns:a="http://schemas.openxmlformats.org/drawingml/2006/main">
              <a:ext uri="{FF2B5EF4-FFF2-40B4-BE49-F238E27FC236}">
                <a16:creationId xmlns:a16="http://schemas.microsoft.com/office/drawing/2014/main" id="{55426C50-073D-4D7B-8956-DCB1DA8E0F13}"/>
              </a:ext>
            </a:extLst>
          </p:cNvPr>
          <p:cNvSpPr>
            <a:spLocks xmlns:a="http://schemas.openxmlformats.org/drawingml/2006/main" noGrp="1"/>
          </p:cNvSpPr>
          <p:nvPr/>
        </p:nvSpPr>
        <p:spPr>
          <a:xfrm xmlns:a="http://schemas.openxmlformats.org/drawingml/2006/main">
            <a:off x="9432131" y="2724150"/>
            <a:ext cx="1524000" cy="1047750"/>
          </a:xfrm>
          <a:prstGeom xmlns:a="http://schemas.openxmlformats.org/drawingml/2006/main" prst="roundRect">
            <a:avLst>
              <a:gd name="adj" fmla="val 10909"/>
            </a:avLst>
          </a:prstGeom>
          <a:solidFill xmlns:a="http://schemas.openxmlformats.org/drawingml/2006/main">
            <a:srgbClr val="0B0B10"/>
          </a:solidFill>
          <a:ln xmlns:a="http://schemas.openxmlformats.org/drawingml/2006/main" w="19050">
            <a:solidFill>
              <a:srgbClr val="FF6B64"/>
            </a:solidFill>
            <a:prstDash val="solid"/>
          </a:ln>
        </p:spPr>
      </p:sp>
      <p:sp>
        <p:nvSpPr>
          <p:cNvPr id="17" name="" descr="Instructional visual for A Fluent Fallback Can Silently Change the Estimand">
            <a:extLst xmlns:a="http://schemas.openxmlformats.org/drawingml/2006/main">
              <a:ext uri="{FF2B5EF4-FFF2-40B4-BE49-F238E27FC236}">
                <a16:creationId xmlns:a16="http://schemas.microsoft.com/office/drawing/2014/main" id="{156E44F9-C156-42D4-8EA6-58D4759C6DFF}"/>
              </a:ext>
            </a:extLst>
          </p:cNvPr>
          <p:cNvSpPr>
            <a:spLocks xmlns:a="http://schemas.openxmlformats.org/drawingml/2006/main" noGrp="1"/>
          </p:cNvSpPr>
          <p:nvPr/>
        </p:nvSpPr>
        <p:spPr>
          <a:xfrm xmlns:a="http://schemas.openxmlformats.org/drawingml/2006/main">
            <a:off x="9470231"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TESTS</a:t>
            </a:r>
          </a:p>
        </p:txBody>
      </p:sp>
    </p:spTree>
    <p:extLst>
      <p:ext uri="{BB962C8B-B14F-4D97-AF65-F5344CB8AC3E}">
        <p14:creationId xmlns:p14="http://schemas.microsoft.com/office/powerpoint/2010/main" val="325663659"/>
      </p:ext>
    </p:extLst>
  </p:cSld>
</p:sld>
</file>

<file path=ppt/slides/slide116.xml><?xml version="1.0" encoding="utf-8"?>
<p:sld xmlns:p="http://schemas.openxmlformats.org/presentationml/2006/main">
  <p:cSld>
    <p:bg>
      <p:bgPr>
        <a:solidFill xmlns:a="http://schemas.openxmlformats.org/drawingml/2006/main">
          <a:srgbClr val="050505"/>
        </a:solidFill>
      </p:bgPr>
    </p:bg>
    <p:spTree>
      <p:nvGrpSpPr>
        <p:cNvPr id="1" name="" descr="Instructional visual for Replay Executes the Causal Timing Assumptions"/>
        <p:cNvGrpSpPr/>
        <p:nvPr/>
      </p:nvGrpSpPr>
      <p:grpSpPr>
        <a:xfrm xmlns:a="http://schemas.openxmlformats.org/drawingml/2006/main"/>
      </p:grpSpPr>
      <p:sp>
        <p:nvSpPr>
          <p:cNvPr id="1" name="" descr="Instructional visual for Replay Executes the Causal Timing Assumptions">
            <a:extLst xmlns:a="http://schemas.openxmlformats.org/drawingml/2006/main">
              <a:ext uri="{FF2B5EF4-FFF2-40B4-BE49-F238E27FC236}">
                <a16:creationId xmlns:a16="http://schemas.microsoft.com/office/drawing/2014/main" id="{CBDCF230-5641-4165-B3AC-D77BBCA98AE8}"/>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2" name="" descr="Instructional visual for Replay Executes the Causal Timing Assumptions">
            <a:extLst xmlns:a="http://schemas.openxmlformats.org/drawingml/2006/main">
              <a:ext uri="{FF2B5EF4-FFF2-40B4-BE49-F238E27FC236}">
                <a16:creationId xmlns:a16="http://schemas.microsoft.com/office/drawing/2014/main" id="{317EA2F8-F7F5-40B4-9D89-E05AA6C6A96C}"/>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GOVERNED DEPLOYMENT</a:t>
            </a:r>
          </a:p>
        </p:txBody>
      </p:sp>
      <p:sp>
        <p:nvSpPr>
          <p:cNvPr id="3" name="" descr="Instructional visual for Replay Executes the Causal Timing Assumptions">
            <a:extLst xmlns:a="http://schemas.openxmlformats.org/drawingml/2006/main">
              <a:ext uri="{FF2B5EF4-FFF2-40B4-BE49-F238E27FC236}">
                <a16:creationId xmlns:a16="http://schemas.microsoft.com/office/drawing/2014/main" id="{9E0D15BE-FB8A-4B10-A3D2-9D1366850205}"/>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Replay Executes the Causal Timing Assumptions">
            <a:extLst xmlns:a="http://schemas.openxmlformats.org/drawingml/2006/main">
              <a:ext uri="{FF2B5EF4-FFF2-40B4-BE49-F238E27FC236}">
                <a16:creationId xmlns:a16="http://schemas.microsoft.com/office/drawing/2014/main" id="{6D72EC69-8F11-4BA9-A747-2DABBB8B6B7B}"/>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Replay Executes the Causal Timing Assumptions</a:t>
            </a:r>
          </a:p>
        </p:txBody>
      </p:sp>
      <p:sp>
        <p:nvSpPr>
          <p:cNvPr id="5" name="" descr="Instructional visual for Replay Executes the Causal Timing Assumptions">
            <a:extLst xmlns:a="http://schemas.openxmlformats.org/drawingml/2006/main">
              <a:ext uri="{FF2B5EF4-FFF2-40B4-BE49-F238E27FC236}">
                <a16:creationId xmlns:a16="http://schemas.microsoft.com/office/drawing/2014/main" id="{B2DC86D5-0634-4CE5-AA16-30F9F70FC484}"/>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6" name="" descr="Instructional visual for Replay Executes the Causal Timing Assumptions">
            <a:extLst xmlns:a="http://schemas.openxmlformats.org/drawingml/2006/main">
              <a:ext uri="{FF2B5EF4-FFF2-40B4-BE49-F238E27FC236}">
                <a16:creationId xmlns:a16="http://schemas.microsoft.com/office/drawing/2014/main" id="{DE0C0126-7C94-4AB5-A1E3-3F5DAEBF7A3B}"/>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Replay Executes the Causal Timing Assumptions">
            <a:extLst xmlns:a="http://schemas.openxmlformats.org/drawingml/2006/main">
              <a:ext uri="{FF2B5EF4-FFF2-40B4-BE49-F238E27FC236}">
                <a16:creationId xmlns:a16="http://schemas.microsoft.com/office/drawing/2014/main" id="{D9138E97-7CB2-4207-B3C5-A7FB9C037F0E}"/>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116 / 144</a:t>
            </a:r>
          </a:p>
        </p:txBody>
      </p:sp>
      <p:sp>
        <p:nvSpPr>
          <p:cNvPr id="8" name="" descr="Instructional visual for Replay Executes the Causal Timing Assumptions">
            <a:extLst xmlns:a="http://schemas.openxmlformats.org/drawingml/2006/main">
              <a:ext uri="{FF2B5EF4-FFF2-40B4-BE49-F238E27FC236}">
                <a16:creationId xmlns:a16="http://schemas.microsoft.com/office/drawing/2014/main" id="{CAE16458-A86E-422B-B20A-C5B8166671BD}"/>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Replay Executes the Causal Timing Assumptions">
            <a:extLst xmlns:a="http://schemas.openxmlformats.org/drawingml/2006/main">
              <a:ext uri="{FF2B5EF4-FFF2-40B4-BE49-F238E27FC236}">
                <a16:creationId xmlns:a16="http://schemas.microsoft.com/office/drawing/2014/main" id="{FA1A841A-7903-48F1-8A08-E2E72849A772}"/>
              </a:ext>
            </a:extLst>
          </p:cNvPr>
          <p:cNvSpPr>
            <a:spLocks xmlns:a="http://schemas.openxmlformats.org/drawingml/2006/main" noGrp="1"/>
          </p:cNvSpPr>
          <p:nvPr/>
        </p:nvSpPr>
        <p:spPr>
          <a:xfrm xmlns:a="http://schemas.openxmlformats.org/drawingml/2006/main">
            <a:off x="2193608" y="2952750"/>
            <a:ext cx="238125"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0" name="" descr="Instructional visual for Replay Executes the Causal Timing Assumptions">
            <a:extLst xmlns:a="http://schemas.openxmlformats.org/drawingml/2006/main">
              <a:ext uri="{FF2B5EF4-FFF2-40B4-BE49-F238E27FC236}">
                <a16:creationId xmlns:a16="http://schemas.microsoft.com/office/drawing/2014/main" id="{5CA9611D-DFCD-4793-9CC1-69C1253AB1E2}"/>
              </a:ext>
            </a:extLst>
          </p:cNvPr>
          <p:cNvSpPr>
            <a:spLocks xmlns:a="http://schemas.openxmlformats.org/drawingml/2006/main" noGrp="1"/>
          </p:cNvSpPr>
          <p:nvPr/>
        </p:nvSpPr>
        <p:spPr>
          <a:xfrm xmlns:a="http://schemas.openxmlformats.org/drawingml/2006/main">
            <a:off x="555308" y="2667000"/>
            <a:ext cx="161925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27D3C8"/>
            </a:solidFill>
            <a:prstDash val="solid"/>
          </a:ln>
        </p:spPr>
      </p:sp>
      <p:sp>
        <p:nvSpPr>
          <p:cNvPr id="11" name="" descr="Instructional visual for Replay Executes the Causal Timing Assumptions">
            <a:extLst xmlns:a="http://schemas.openxmlformats.org/drawingml/2006/main">
              <a:ext uri="{FF2B5EF4-FFF2-40B4-BE49-F238E27FC236}">
                <a16:creationId xmlns:a16="http://schemas.microsoft.com/office/drawing/2014/main" id="{CA4275B9-A0D9-41EA-9100-6305A2546E36}"/>
              </a:ext>
            </a:extLst>
          </p:cNvPr>
          <p:cNvSpPr>
            <a:spLocks xmlns:a="http://schemas.openxmlformats.org/drawingml/2006/main" noGrp="1"/>
          </p:cNvSpPr>
          <p:nvPr/>
        </p:nvSpPr>
        <p:spPr>
          <a:xfrm xmlns:a="http://schemas.openxmlformats.org/drawingml/2006/main">
            <a:off x="593408"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EVENTS</a:t>
            </a:r>
          </a:p>
        </p:txBody>
      </p:sp>
      <p:sp>
        <p:nvSpPr>
          <p:cNvPr id="12" name="" descr="Instructional visual for Replay Executes the Causal Timing Assumptions">
            <a:extLst xmlns:a="http://schemas.openxmlformats.org/drawingml/2006/main">
              <a:ext uri="{FF2B5EF4-FFF2-40B4-BE49-F238E27FC236}">
                <a16:creationId xmlns:a16="http://schemas.microsoft.com/office/drawing/2014/main" id="{201BC8A5-4D7D-45D2-804B-17EA9FAA12AD}"/>
              </a:ext>
            </a:extLst>
          </p:cNvPr>
          <p:cNvSpPr>
            <a:spLocks xmlns:a="http://schemas.openxmlformats.org/drawingml/2006/main" noGrp="1"/>
          </p:cNvSpPr>
          <p:nvPr/>
        </p:nvSpPr>
        <p:spPr>
          <a:xfrm xmlns:a="http://schemas.openxmlformats.org/drawingml/2006/main">
            <a:off x="4022408" y="2952750"/>
            <a:ext cx="238125"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3" name="" descr="Instructional visual for Replay Executes the Causal Timing Assumptions">
            <a:extLst xmlns:a="http://schemas.openxmlformats.org/drawingml/2006/main">
              <a:ext uri="{FF2B5EF4-FFF2-40B4-BE49-F238E27FC236}">
                <a16:creationId xmlns:a16="http://schemas.microsoft.com/office/drawing/2014/main" id="{EB760A62-8742-49FE-988D-8F8E8AE5494D}"/>
              </a:ext>
            </a:extLst>
          </p:cNvPr>
          <p:cNvSpPr>
            <a:spLocks xmlns:a="http://schemas.openxmlformats.org/drawingml/2006/main" noGrp="1"/>
          </p:cNvSpPr>
          <p:nvPr/>
        </p:nvSpPr>
        <p:spPr>
          <a:xfrm xmlns:a="http://schemas.openxmlformats.org/drawingml/2006/main">
            <a:off x="2384108" y="2667000"/>
            <a:ext cx="161925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27D3C8"/>
            </a:solidFill>
            <a:prstDash val="solid"/>
          </a:ln>
        </p:spPr>
      </p:sp>
      <p:sp>
        <p:nvSpPr>
          <p:cNvPr id="14" name="" descr="Instructional visual for Replay Executes the Causal Timing Assumptions">
            <a:extLst xmlns:a="http://schemas.openxmlformats.org/drawingml/2006/main">
              <a:ext uri="{FF2B5EF4-FFF2-40B4-BE49-F238E27FC236}">
                <a16:creationId xmlns:a16="http://schemas.microsoft.com/office/drawing/2014/main" id="{A498C1EF-8E8E-4267-8C9E-9B8D78CD05AE}"/>
              </a:ext>
            </a:extLst>
          </p:cNvPr>
          <p:cNvSpPr>
            <a:spLocks xmlns:a="http://schemas.openxmlformats.org/drawingml/2006/main" noGrp="1"/>
          </p:cNvSpPr>
          <p:nvPr/>
        </p:nvSpPr>
        <p:spPr>
          <a:xfrm xmlns:a="http://schemas.openxmlformats.org/drawingml/2006/main">
            <a:off x="2422208"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FEATURE</a:t>
            </a:r>
          </a:p>
        </p:txBody>
      </p:sp>
      <p:sp>
        <p:nvSpPr>
          <p:cNvPr id="15" name="" descr="Instructional visual for Replay Executes the Causal Timing Assumptions">
            <a:extLst xmlns:a="http://schemas.openxmlformats.org/drawingml/2006/main">
              <a:ext uri="{FF2B5EF4-FFF2-40B4-BE49-F238E27FC236}">
                <a16:creationId xmlns:a16="http://schemas.microsoft.com/office/drawing/2014/main" id="{10E17349-AF25-444E-8EAD-99D477534C06}"/>
              </a:ext>
            </a:extLst>
          </p:cNvPr>
          <p:cNvSpPr>
            <a:spLocks xmlns:a="http://schemas.openxmlformats.org/drawingml/2006/main" noGrp="1"/>
          </p:cNvSpPr>
          <p:nvPr/>
        </p:nvSpPr>
        <p:spPr>
          <a:xfrm xmlns:a="http://schemas.openxmlformats.org/drawingml/2006/main">
            <a:off x="5851208" y="2952750"/>
            <a:ext cx="238125"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6" name="" descr="Instructional visual for Replay Executes the Causal Timing Assumptions">
            <a:extLst xmlns:a="http://schemas.openxmlformats.org/drawingml/2006/main">
              <a:ext uri="{FF2B5EF4-FFF2-40B4-BE49-F238E27FC236}">
                <a16:creationId xmlns:a16="http://schemas.microsoft.com/office/drawing/2014/main" id="{B4296367-3D6D-432D-B032-8F839BCF123F}"/>
              </a:ext>
            </a:extLst>
          </p:cNvPr>
          <p:cNvSpPr>
            <a:spLocks xmlns:a="http://schemas.openxmlformats.org/drawingml/2006/main" noGrp="1"/>
          </p:cNvSpPr>
          <p:nvPr/>
        </p:nvSpPr>
        <p:spPr>
          <a:xfrm xmlns:a="http://schemas.openxmlformats.org/drawingml/2006/main">
            <a:off x="4212908" y="2667000"/>
            <a:ext cx="161925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27D3C8"/>
            </a:solidFill>
            <a:prstDash val="solid"/>
          </a:ln>
        </p:spPr>
      </p:sp>
      <p:sp>
        <p:nvSpPr>
          <p:cNvPr id="17" name="" descr="Instructional visual for Replay Executes the Causal Timing Assumptions">
            <a:extLst xmlns:a="http://schemas.openxmlformats.org/drawingml/2006/main">
              <a:ext uri="{FF2B5EF4-FFF2-40B4-BE49-F238E27FC236}">
                <a16:creationId xmlns:a16="http://schemas.microsoft.com/office/drawing/2014/main" id="{911EB4B7-393F-4162-80B5-E405D90B2500}"/>
              </a:ext>
            </a:extLst>
          </p:cNvPr>
          <p:cNvSpPr>
            <a:spLocks xmlns:a="http://schemas.openxmlformats.org/drawingml/2006/main" noGrp="1"/>
          </p:cNvSpPr>
          <p:nvPr/>
        </p:nvSpPr>
        <p:spPr>
          <a:xfrm xmlns:a="http://schemas.openxmlformats.org/drawingml/2006/main">
            <a:off x="4251008"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MODEL</a:t>
            </a:r>
          </a:p>
        </p:txBody>
      </p:sp>
      <p:sp>
        <p:nvSpPr>
          <p:cNvPr id="18" name="" descr="Instructional visual for Replay Executes the Causal Timing Assumptions">
            <a:extLst xmlns:a="http://schemas.openxmlformats.org/drawingml/2006/main">
              <a:ext uri="{FF2B5EF4-FFF2-40B4-BE49-F238E27FC236}">
                <a16:creationId xmlns:a16="http://schemas.microsoft.com/office/drawing/2014/main" id="{F5B6B522-C148-4EFD-8D48-19D16ABC9293}"/>
              </a:ext>
            </a:extLst>
          </p:cNvPr>
          <p:cNvSpPr>
            <a:spLocks xmlns:a="http://schemas.openxmlformats.org/drawingml/2006/main" noGrp="1"/>
          </p:cNvSpPr>
          <p:nvPr/>
        </p:nvSpPr>
        <p:spPr>
          <a:xfrm xmlns:a="http://schemas.openxmlformats.org/drawingml/2006/main">
            <a:off x="7680008" y="2952750"/>
            <a:ext cx="238125"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9" name="" descr="Instructional visual for Replay Executes the Causal Timing Assumptions">
            <a:extLst xmlns:a="http://schemas.openxmlformats.org/drawingml/2006/main">
              <a:ext uri="{FF2B5EF4-FFF2-40B4-BE49-F238E27FC236}">
                <a16:creationId xmlns:a16="http://schemas.microsoft.com/office/drawing/2014/main" id="{C8F9BEB9-B5D0-4BCA-A0F8-DBC1BEF32F1A}"/>
              </a:ext>
            </a:extLst>
          </p:cNvPr>
          <p:cNvSpPr>
            <a:spLocks xmlns:a="http://schemas.openxmlformats.org/drawingml/2006/main" noGrp="1"/>
          </p:cNvSpPr>
          <p:nvPr/>
        </p:nvSpPr>
        <p:spPr>
          <a:xfrm xmlns:a="http://schemas.openxmlformats.org/drawingml/2006/main">
            <a:off x="6041708" y="2667000"/>
            <a:ext cx="161925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27D3C8"/>
            </a:solidFill>
            <a:prstDash val="solid"/>
          </a:ln>
        </p:spPr>
      </p:sp>
      <p:sp>
        <p:nvSpPr>
          <p:cNvPr id="20" name="" descr="Instructional visual for Replay Executes the Causal Timing Assumptions">
            <a:extLst xmlns:a="http://schemas.openxmlformats.org/drawingml/2006/main">
              <a:ext uri="{FF2B5EF4-FFF2-40B4-BE49-F238E27FC236}">
                <a16:creationId xmlns:a16="http://schemas.microsoft.com/office/drawing/2014/main" id="{2A2C0465-7141-4A8D-B4BD-7E3184C7DB41}"/>
              </a:ext>
            </a:extLst>
          </p:cNvPr>
          <p:cNvSpPr>
            <a:spLocks xmlns:a="http://schemas.openxmlformats.org/drawingml/2006/main" noGrp="1"/>
          </p:cNvSpPr>
          <p:nvPr/>
        </p:nvSpPr>
        <p:spPr>
          <a:xfrm xmlns:a="http://schemas.openxmlformats.org/drawingml/2006/main">
            <a:off x="6079808"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POLICY</a:t>
            </a:r>
          </a:p>
        </p:txBody>
      </p:sp>
      <p:sp>
        <p:nvSpPr>
          <p:cNvPr id="21" name="" descr="Instructional visual for Replay Executes the Causal Timing Assumptions">
            <a:extLst xmlns:a="http://schemas.openxmlformats.org/drawingml/2006/main">
              <a:ext uri="{FF2B5EF4-FFF2-40B4-BE49-F238E27FC236}">
                <a16:creationId xmlns:a16="http://schemas.microsoft.com/office/drawing/2014/main" id="{6385E472-87F3-4B0C-94EA-04503B62F810}"/>
              </a:ext>
            </a:extLst>
          </p:cNvPr>
          <p:cNvSpPr>
            <a:spLocks xmlns:a="http://schemas.openxmlformats.org/drawingml/2006/main" noGrp="1"/>
          </p:cNvSpPr>
          <p:nvPr/>
        </p:nvSpPr>
        <p:spPr>
          <a:xfrm xmlns:a="http://schemas.openxmlformats.org/drawingml/2006/main">
            <a:off x="9508808" y="2952750"/>
            <a:ext cx="238125"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22" name="" descr="Instructional visual for Replay Executes the Causal Timing Assumptions">
            <a:extLst xmlns:a="http://schemas.openxmlformats.org/drawingml/2006/main">
              <a:ext uri="{FF2B5EF4-FFF2-40B4-BE49-F238E27FC236}">
                <a16:creationId xmlns:a16="http://schemas.microsoft.com/office/drawing/2014/main" id="{9BB29B80-FA1D-4C16-8678-EEE025BF9323}"/>
              </a:ext>
            </a:extLst>
          </p:cNvPr>
          <p:cNvSpPr>
            <a:spLocks xmlns:a="http://schemas.openxmlformats.org/drawingml/2006/main" noGrp="1"/>
          </p:cNvSpPr>
          <p:nvPr/>
        </p:nvSpPr>
        <p:spPr>
          <a:xfrm xmlns:a="http://schemas.openxmlformats.org/drawingml/2006/main">
            <a:off x="7870508" y="2667000"/>
            <a:ext cx="161925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27D3C8"/>
            </a:solidFill>
            <a:prstDash val="solid"/>
          </a:ln>
        </p:spPr>
      </p:sp>
      <p:sp>
        <p:nvSpPr>
          <p:cNvPr id="23" name="" descr="Instructional visual for Replay Executes the Causal Timing Assumptions">
            <a:extLst xmlns:a="http://schemas.openxmlformats.org/drawingml/2006/main">
              <a:ext uri="{FF2B5EF4-FFF2-40B4-BE49-F238E27FC236}">
                <a16:creationId xmlns:a16="http://schemas.microsoft.com/office/drawing/2014/main" id="{DE463F8D-F63B-470B-98EA-020B98175A7F}"/>
              </a:ext>
            </a:extLst>
          </p:cNvPr>
          <p:cNvSpPr>
            <a:spLocks xmlns:a="http://schemas.openxmlformats.org/drawingml/2006/main" noGrp="1"/>
          </p:cNvSpPr>
          <p:nvPr/>
        </p:nvSpPr>
        <p:spPr>
          <a:xfrm xmlns:a="http://schemas.openxmlformats.org/drawingml/2006/main">
            <a:off x="7908608"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FILL</a:t>
            </a:r>
          </a:p>
        </p:txBody>
      </p:sp>
      <p:sp>
        <p:nvSpPr>
          <p:cNvPr id="24" name="" descr="Instructional visual for Replay Executes the Causal Timing Assumptions">
            <a:extLst xmlns:a="http://schemas.openxmlformats.org/drawingml/2006/main">
              <a:ext uri="{FF2B5EF4-FFF2-40B4-BE49-F238E27FC236}">
                <a16:creationId xmlns:a16="http://schemas.microsoft.com/office/drawing/2014/main" id="{98ED1991-034F-40FF-9210-FFBF8A32F8B0}"/>
              </a:ext>
            </a:extLst>
          </p:cNvPr>
          <p:cNvSpPr>
            <a:spLocks xmlns:a="http://schemas.openxmlformats.org/drawingml/2006/main" noGrp="1"/>
          </p:cNvSpPr>
          <p:nvPr/>
        </p:nvSpPr>
        <p:spPr>
          <a:xfrm xmlns:a="http://schemas.openxmlformats.org/drawingml/2006/main">
            <a:off x="9699308" y="2667000"/>
            <a:ext cx="161925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E8B462"/>
            </a:solidFill>
            <a:prstDash val="solid"/>
          </a:ln>
        </p:spPr>
      </p:sp>
      <p:sp>
        <p:nvSpPr>
          <p:cNvPr id="25" name="" descr="Instructional visual for Replay Executes the Causal Timing Assumptions">
            <a:extLst xmlns:a="http://schemas.openxmlformats.org/drawingml/2006/main">
              <a:ext uri="{FF2B5EF4-FFF2-40B4-BE49-F238E27FC236}">
                <a16:creationId xmlns:a16="http://schemas.microsoft.com/office/drawing/2014/main" id="{35AB9A3A-C0DA-4658-9871-6A874D15075F}"/>
              </a:ext>
            </a:extLst>
          </p:cNvPr>
          <p:cNvSpPr>
            <a:spLocks xmlns:a="http://schemas.openxmlformats.org/drawingml/2006/main" noGrp="1"/>
          </p:cNvSpPr>
          <p:nvPr/>
        </p:nvSpPr>
        <p:spPr>
          <a:xfrm xmlns:a="http://schemas.openxmlformats.org/drawingml/2006/main">
            <a:off x="9737408"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LEDGER</a:t>
            </a:r>
          </a:p>
        </p:txBody>
      </p:sp>
      <p:sp>
        <p:nvSpPr>
          <p:cNvPr id="26" name="" descr="Instructional visual for Replay Executes the Causal Timing Assumptions">
            <a:extLst xmlns:a="http://schemas.openxmlformats.org/drawingml/2006/main">
              <a:ext uri="{FF2B5EF4-FFF2-40B4-BE49-F238E27FC236}">
                <a16:creationId xmlns:a16="http://schemas.microsoft.com/office/drawing/2014/main" id="{F1F6639C-8B65-4948-AC0D-F8C22A57BDC4}"/>
              </a:ext>
            </a:extLst>
          </p:cNvPr>
          <p:cNvSpPr>
            <a:spLocks xmlns:a="http://schemas.openxmlformats.org/drawingml/2006/main" noGrp="1"/>
          </p:cNvSpPr>
          <p:nvPr/>
        </p:nvSpPr>
        <p:spPr>
          <a:xfrm xmlns:a="http://schemas.openxmlformats.org/drawingml/2006/main">
            <a:off x="955358"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4"/>
                </a:solidFill>
              </a:defRPr>
            </a:pPr>
            <a:r>
              <a:rPr sz="1800" b="0">
                <a:solidFill>
                  <a:srgbClr val="BDB8B4"/>
                </a:solidFill>
              </a:rPr>
              <a:t>Advance immutable events through features, artifacts, policy, hypothetical execution, settlement, and ledger.</a:t>
            </a:r>
          </a:p>
        </p:txBody>
      </p:sp>
      <p:sp>
        <p:nvSpPr>
          <p:cNvPr id="27" name="" descr="Instructional visual for Replay Executes the Causal Timing Assumptions">
            <a:extLst xmlns:a="http://schemas.openxmlformats.org/drawingml/2006/main">
              <a:ext uri="{FF2B5EF4-FFF2-40B4-BE49-F238E27FC236}">
                <a16:creationId xmlns:a16="http://schemas.microsoft.com/office/drawing/2014/main" id="{4A99D95F-A581-4E66-AC8A-39C9FE443BA8}"/>
              </a:ext>
            </a:extLst>
          </p:cNvPr>
          <p:cNvSpPr>
            <a:spLocks xmlns:a="http://schemas.openxmlformats.org/drawingml/2006/main" noGrp="1"/>
          </p:cNvSpPr>
          <p:nvPr/>
        </p:nvSpPr>
        <p:spPr>
          <a:xfrm xmlns:a="http://schemas.openxmlformats.org/drawingml/2006/main">
            <a:off x="5193983" y="5334000"/>
            <a:ext cx="2857500" cy="381000"/>
          </a:xfrm>
          <a:prstGeom xmlns:a="http://schemas.openxmlformats.org/drawingml/2006/main" prst="roundRect">
            <a:avLst>
              <a:gd name="adj" fmla="val 20000"/>
            </a:avLst>
          </a:prstGeom>
          <a:solidFill xmlns:a="http://schemas.openxmlformats.org/drawingml/2006/main">
            <a:srgbClr val="0B0B11"/>
          </a:solidFill>
          <a:ln xmlns:a="http://schemas.openxmlformats.org/drawingml/2006/main" w="14288">
            <a:solidFill>
              <a:srgbClr val="FF6B65"/>
            </a:solidFill>
            <a:prstDash val="solid"/>
          </a:ln>
        </p:spPr>
      </p:sp>
      <p:sp>
        <p:nvSpPr>
          <p:cNvPr id="28" name="" descr="Instructional visual for Replay Executes the Causal Timing Assumptions">
            <a:extLst xmlns:a="http://schemas.openxmlformats.org/drawingml/2006/main">
              <a:ext uri="{FF2B5EF4-FFF2-40B4-BE49-F238E27FC236}">
                <a16:creationId xmlns:a16="http://schemas.microsoft.com/office/drawing/2014/main" id="{18D9A5A8-B7A7-4C10-8814-1415D6B1B061}"/>
              </a:ext>
            </a:extLst>
          </p:cNvPr>
          <p:cNvSpPr>
            <a:spLocks xmlns:a="http://schemas.openxmlformats.org/drawingml/2006/main" noGrp="1"/>
          </p:cNvSpPr>
          <p:nvPr/>
        </p:nvSpPr>
        <p:spPr>
          <a:xfrm xmlns:a="http://schemas.openxmlformats.org/drawingml/2006/main">
            <a:off x="5289233" y="53625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6B65"/>
                </a:solidFill>
              </a:defRPr>
            </a:pPr>
            <a:r>
              <a:rPr sz="1650" b="1">
                <a:solidFill>
                  <a:srgbClr val="FF6B65"/>
                </a:solidFill>
              </a:rPr>
              <a:t>FAIL CLOSED</a:t>
            </a:r>
          </a:p>
        </p:txBody>
      </p:sp>
    </p:spTree>
    <p:extLst>
      <p:ext uri="{BB962C8B-B14F-4D97-AF65-F5344CB8AC3E}">
        <p14:creationId xmlns:p14="http://schemas.microsoft.com/office/powerpoint/2010/main" val="1320221480"/>
      </p:ext>
    </p:extLst>
  </p:cSld>
</p:sld>
</file>

<file path=ppt/slides/slide117.xml><?xml version="1.0" encoding="utf-8"?>
<p:sld xmlns:p="http://schemas.openxmlformats.org/presentationml/2006/main">
  <p:cSld>
    <p:bg>
      <p:bgPr>
        <a:solidFill xmlns:a="http://schemas.openxmlformats.org/drawingml/2006/main">
          <a:srgbClr val="050505"/>
        </a:solidFill>
      </p:bgPr>
    </p:bg>
    <p:spTree>
      <p:nvGrpSpPr>
        <p:cNvPr id="1" name="" descr="Instructional visual for Replay Separates Clocks and Uses Executable-Side Evidence"/>
        <p:cNvGrpSpPr/>
        <p:nvPr/>
      </p:nvGrpSpPr>
      <p:grpSpPr>
        <a:xfrm xmlns:a="http://schemas.openxmlformats.org/drawingml/2006/main"/>
      </p:grpSpPr>
      <p:sp>
        <p:nvSpPr>
          <p:cNvPr id="1" name="" descr="Instructional visual for Replay Separates Clocks and Uses Executable-Side Evidence">
            <a:extLst xmlns:a="http://schemas.openxmlformats.org/drawingml/2006/main">
              <a:ext uri="{FF2B5EF4-FFF2-40B4-BE49-F238E27FC236}">
                <a16:creationId xmlns:a16="http://schemas.microsoft.com/office/drawing/2014/main" id="{8B762F6D-30D3-4A9F-A606-FE2B32471C5D}"/>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2" name="" descr="Instructional visual for Replay Separates Clocks and Uses Executable-Side Evidence">
            <a:extLst xmlns:a="http://schemas.openxmlformats.org/drawingml/2006/main">
              <a:ext uri="{FF2B5EF4-FFF2-40B4-BE49-F238E27FC236}">
                <a16:creationId xmlns:a16="http://schemas.microsoft.com/office/drawing/2014/main" id="{D5115BE0-D03B-4811-ACFA-EA623B82896A}"/>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GOVERNED DEPLOYMENT</a:t>
            </a:r>
          </a:p>
        </p:txBody>
      </p:sp>
      <p:sp>
        <p:nvSpPr>
          <p:cNvPr id="3" name="" descr="Instructional visual for Replay Separates Clocks and Uses Executable-Side Evidence">
            <a:extLst xmlns:a="http://schemas.openxmlformats.org/drawingml/2006/main">
              <a:ext uri="{FF2B5EF4-FFF2-40B4-BE49-F238E27FC236}">
                <a16:creationId xmlns:a16="http://schemas.microsoft.com/office/drawing/2014/main" id="{99FADF47-8C38-4657-AF01-10E5E8006103}"/>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Replay Separates Clocks and Uses Executable-Side Evidence">
            <a:extLst xmlns:a="http://schemas.openxmlformats.org/drawingml/2006/main">
              <a:ext uri="{FF2B5EF4-FFF2-40B4-BE49-F238E27FC236}">
                <a16:creationId xmlns:a16="http://schemas.microsoft.com/office/drawing/2014/main" id="{6B63C8D9-F237-47EF-A530-AB51227574D0}"/>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Replay Separates Clocks and Uses Executable-Side Evidence</a:t>
            </a:r>
          </a:p>
        </p:txBody>
      </p:sp>
      <p:sp>
        <p:nvSpPr>
          <p:cNvPr id="5" name="" descr="Instructional visual for Replay Separates Clocks and Uses Executable-Side Evidence">
            <a:extLst xmlns:a="http://schemas.openxmlformats.org/drawingml/2006/main">
              <a:ext uri="{FF2B5EF4-FFF2-40B4-BE49-F238E27FC236}">
                <a16:creationId xmlns:a16="http://schemas.microsoft.com/office/drawing/2014/main" id="{3BCBA1B8-0D33-44EB-9D5D-F59E657858C2}"/>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6" name="" descr="Instructional visual for Replay Separates Clocks and Uses Executable-Side Evidence">
            <a:extLst xmlns:a="http://schemas.openxmlformats.org/drawingml/2006/main">
              <a:ext uri="{FF2B5EF4-FFF2-40B4-BE49-F238E27FC236}">
                <a16:creationId xmlns:a16="http://schemas.microsoft.com/office/drawing/2014/main" id="{9D70B631-A576-46CB-B989-0B3F29B4E507}"/>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Replay Separates Clocks and Uses Executable-Side Evidence">
            <a:extLst xmlns:a="http://schemas.openxmlformats.org/drawingml/2006/main">
              <a:ext uri="{FF2B5EF4-FFF2-40B4-BE49-F238E27FC236}">
                <a16:creationId xmlns:a16="http://schemas.microsoft.com/office/drawing/2014/main" id="{FD439CB2-EC6C-4884-9AAA-3511DEF8F7D1}"/>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117 / 144  •  BUILD 1/3</a:t>
            </a:r>
          </a:p>
        </p:txBody>
      </p:sp>
      <p:sp>
        <p:nvSpPr>
          <p:cNvPr id="8" name="" descr="Instructional visual for Replay Separates Clocks and Uses Executable-Side Evidence">
            <a:extLst xmlns:a="http://schemas.openxmlformats.org/drawingml/2006/main">
              <a:ext uri="{FF2B5EF4-FFF2-40B4-BE49-F238E27FC236}">
                <a16:creationId xmlns:a16="http://schemas.microsoft.com/office/drawing/2014/main" id="{3A63A5A5-6D7E-43DB-AA69-7707FA66B099}"/>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Replay Separates Clocks and Uses Executable-Side Evidence">
            <a:extLst xmlns:a="http://schemas.openxmlformats.org/drawingml/2006/main">
              <a:ext uri="{FF2B5EF4-FFF2-40B4-BE49-F238E27FC236}">
                <a16:creationId xmlns:a16="http://schemas.microsoft.com/office/drawing/2014/main" id="{DE895FFC-FC86-43C8-A10F-E68FE7336685}"/>
              </a:ext>
            </a:extLst>
          </p:cNvPr>
          <p:cNvSpPr>
            <a:spLocks xmlns:a="http://schemas.openxmlformats.org/drawingml/2006/main" noGrp="1"/>
          </p:cNvSpPr>
          <p:nvPr/>
        </p:nvSpPr>
        <p:spPr>
          <a:xfrm xmlns:a="http://schemas.openxmlformats.org/drawingml/2006/main">
            <a:off x="1051084" y="3276600"/>
            <a:ext cx="9906000" cy="66675"/>
          </a:xfrm>
          <a:prstGeom xmlns:a="http://schemas.openxmlformats.org/drawingml/2006/main" prst="rect">
            <a:avLst/>
          </a:prstGeom>
          <a:solidFill xmlns:a="http://schemas.openxmlformats.org/drawingml/2006/main">
            <a:srgbClr val="2B2A2F"/>
          </a:solidFill>
          <a:ln xmlns:a="http://schemas.openxmlformats.org/drawingml/2006/main" w="0">
            <a:noFill/>
            <a:prstDash val="solid"/>
          </a:ln>
        </p:spPr>
      </p:sp>
      <p:sp>
        <p:nvSpPr>
          <p:cNvPr id="10" name="" descr="Instructional visual for Replay Separates Clocks and Uses Executable-Side Evidence">
            <a:extLst xmlns:a="http://schemas.openxmlformats.org/drawingml/2006/main">
              <a:ext uri="{FF2B5EF4-FFF2-40B4-BE49-F238E27FC236}">
                <a16:creationId xmlns:a16="http://schemas.microsoft.com/office/drawing/2014/main" id="{70959188-8E9B-42B0-8087-C97471CACC36}"/>
              </a:ext>
            </a:extLst>
          </p:cNvPr>
          <p:cNvSpPr>
            <a:spLocks xmlns:a="http://schemas.openxmlformats.org/drawingml/2006/main" noGrp="1"/>
          </p:cNvSpPr>
          <p:nvPr/>
        </p:nvSpPr>
        <p:spPr>
          <a:xfrm xmlns:a="http://schemas.openxmlformats.org/drawingml/2006/main">
            <a:off x="1032034" y="3181350"/>
            <a:ext cx="228600" cy="228600"/>
          </a:xfrm>
          <a:prstGeom xmlns:a="http://schemas.openxmlformats.org/drawingml/2006/main" prst="ellipse">
            <a:avLst/>
          </a:prstGeom>
          <a:solidFill xmlns:a="http://schemas.openxmlformats.org/drawingml/2006/main">
            <a:srgbClr val="27D3C9"/>
          </a:solidFill>
          <a:ln xmlns:a="http://schemas.openxmlformats.org/drawingml/2006/main" w="0">
            <a:noFill/>
            <a:prstDash val="solid"/>
          </a:ln>
        </p:spPr>
      </p:sp>
      <p:sp>
        <p:nvSpPr>
          <p:cNvPr id="11" name="" descr="Instructional visual for Replay Separates Clocks and Uses Executable-Side Evidence">
            <a:extLst xmlns:a="http://schemas.openxmlformats.org/drawingml/2006/main">
              <a:ext uri="{FF2B5EF4-FFF2-40B4-BE49-F238E27FC236}">
                <a16:creationId xmlns:a16="http://schemas.microsoft.com/office/drawing/2014/main" id="{D54B07DB-9BF4-4444-A689-50F8EA53497E}"/>
              </a:ext>
            </a:extLst>
          </p:cNvPr>
          <p:cNvSpPr>
            <a:spLocks xmlns:a="http://schemas.openxmlformats.org/drawingml/2006/main" noGrp="1"/>
          </p:cNvSpPr>
          <p:nvPr/>
        </p:nvSpPr>
        <p:spPr>
          <a:xfrm xmlns:a="http://schemas.openxmlformats.org/drawingml/2006/main">
            <a:off x="193834"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CLOCKS</a:t>
            </a:r>
          </a:p>
        </p:txBody>
      </p:sp>
      <p:sp>
        <p:nvSpPr>
          <p:cNvPr id="12" name="" descr="Instructional visual for Replay Separates Clocks and Uses Executable-Side Evidence">
            <a:extLst xmlns:a="http://schemas.openxmlformats.org/drawingml/2006/main">
              <a:ext uri="{FF2B5EF4-FFF2-40B4-BE49-F238E27FC236}">
                <a16:creationId xmlns:a16="http://schemas.microsoft.com/office/drawing/2014/main" id="{2FC29EFC-8200-4BBB-9A68-12D6F144F2B5}"/>
              </a:ext>
            </a:extLst>
          </p:cNvPr>
          <p:cNvSpPr>
            <a:spLocks xmlns:a="http://schemas.openxmlformats.org/drawingml/2006/main" noGrp="1"/>
          </p:cNvSpPr>
          <p:nvPr/>
        </p:nvSpPr>
        <p:spPr>
          <a:xfrm xmlns:a="http://schemas.openxmlformats.org/drawingml/2006/main">
            <a:off x="4207034" y="3181350"/>
            <a:ext cx="228600" cy="228600"/>
          </a:xfrm>
          <a:prstGeom xmlns:a="http://schemas.openxmlformats.org/drawingml/2006/main" prst="ellipse">
            <a:avLst/>
          </a:prstGeom>
          <a:solidFill xmlns:a="http://schemas.openxmlformats.org/drawingml/2006/main">
            <a:srgbClr val="27D3C9"/>
          </a:solidFill>
          <a:ln xmlns:a="http://schemas.openxmlformats.org/drawingml/2006/main" w="0">
            <a:noFill/>
            <a:prstDash val="solid"/>
          </a:ln>
        </p:spPr>
      </p:sp>
      <p:sp>
        <p:nvSpPr>
          <p:cNvPr id="13" name="" descr="Instructional visual for Replay Separates Clocks and Uses Executable-Side Evidence">
            <a:extLst xmlns:a="http://schemas.openxmlformats.org/drawingml/2006/main">
              <a:ext uri="{FF2B5EF4-FFF2-40B4-BE49-F238E27FC236}">
                <a16:creationId xmlns:a16="http://schemas.microsoft.com/office/drawing/2014/main" id="{22AF9283-3E55-48B1-B901-24CA4A898087}"/>
              </a:ext>
            </a:extLst>
          </p:cNvPr>
          <p:cNvSpPr>
            <a:spLocks xmlns:a="http://schemas.openxmlformats.org/drawingml/2006/main" noGrp="1"/>
          </p:cNvSpPr>
          <p:nvPr/>
        </p:nvSpPr>
        <p:spPr>
          <a:xfrm xmlns:a="http://schemas.openxmlformats.org/drawingml/2006/main">
            <a:off x="3368834"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SAME CODE</a:t>
            </a:r>
          </a:p>
        </p:txBody>
      </p:sp>
      <p:sp>
        <p:nvSpPr>
          <p:cNvPr id="14" name="" descr="Instructional visual for Replay Separates Clocks and Uses Executable-Side Evidence">
            <a:extLst xmlns:a="http://schemas.openxmlformats.org/drawingml/2006/main">
              <a:ext uri="{FF2B5EF4-FFF2-40B4-BE49-F238E27FC236}">
                <a16:creationId xmlns:a16="http://schemas.microsoft.com/office/drawing/2014/main" id="{5F252173-DE10-4B8A-9345-8A07FE538B78}"/>
              </a:ext>
            </a:extLst>
          </p:cNvPr>
          <p:cNvSpPr>
            <a:spLocks xmlns:a="http://schemas.openxmlformats.org/drawingml/2006/main" noGrp="1"/>
          </p:cNvSpPr>
          <p:nvPr/>
        </p:nvSpPr>
        <p:spPr>
          <a:xfrm xmlns:a="http://schemas.openxmlformats.org/drawingml/2006/main">
            <a:off x="1622584" y="2114550"/>
            <a:ext cx="8953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1"/>
                </a:solidFill>
              </a:defRPr>
            </a:pPr>
            <a:r>
              <a:rPr sz="1875" b="0">
                <a:solidFill>
                  <a:srgbClr val="FFF8F1"/>
                </a:solidFill>
              </a:rPr>
              <a:t>Declare arrival ordering, latency, ask-side depth, fees, partial fills, and unknown-data blocks.</a:t>
            </a:r>
          </a:p>
        </p:txBody>
      </p:sp>
    </p:spTree>
    <p:extLst>
      <p:ext uri="{BB962C8B-B14F-4D97-AF65-F5344CB8AC3E}">
        <p14:creationId xmlns:p14="http://schemas.microsoft.com/office/powerpoint/2010/main" val="1974153042"/>
      </p:ext>
    </p:extLst>
  </p:cSld>
</p:sld>
</file>

<file path=ppt/slides/slide118.xml><?xml version="1.0" encoding="utf-8"?>
<p:sld xmlns:p="http://schemas.openxmlformats.org/presentationml/2006/main">
  <p:cSld>
    <p:bg>
      <p:bgPr>
        <a:solidFill xmlns:a="http://schemas.openxmlformats.org/drawingml/2006/main">
          <a:srgbClr val="050505"/>
        </a:solidFill>
      </p:bgPr>
    </p:bg>
    <p:spTree>
      <p:nvGrpSpPr>
        <p:cNvPr id="1" name="" descr="Instructional visual for Replay Separates Clocks and Uses Executable-Side Evidence"/>
        <p:cNvGrpSpPr/>
        <p:nvPr/>
      </p:nvGrpSpPr>
      <p:grpSpPr>
        <a:xfrm xmlns:a="http://schemas.openxmlformats.org/drawingml/2006/main"/>
      </p:grpSpPr>
      <p:sp>
        <p:nvSpPr>
          <p:cNvPr id="1" name="" descr="Instructional visual for Replay Separates Clocks and Uses Executable-Side Evidence">
            <a:extLst xmlns:a="http://schemas.openxmlformats.org/drawingml/2006/main">
              <a:ext uri="{FF2B5EF4-FFF2-40B4-BE49-F238E27FC236}">
                <a16:creationId xmlns:a16="http://schemas.microsoft.com/office/drawing/2014/main" id="{73478611-9F9F-4EE4-BDA2-D294166A8A9F}"/>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2" name="" descr="Instructional visual for Replay Separates Clocks and Uses Executable-Side Evidence">
            <a:extLst xmlns:a="http://schemas.openxmlformats.org/drawingml/2006/main">
              <a:ext uri="{FF2B5EF4-FFF2-40B4-BE49-F238E27FC236}">
                <a16:creationId xmlns:a16="http://schemas.microsoft.com/office/drawing/2014/main" id="{7581ADB1-5C63-46F2-B274-4B7181A11F86}"/>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GOVERNED DEPLOYMENT</a:t>
            </a:r>
          </a:p>
        </p:txBody>
      </p:sp>
      <p:sp>
        <p:nvSpPr>
          <p:cNvPr id="3" name="" descr="Instructional visual for Replay Separates Clocks and Uses Executable-Side Evidence">
            <a:extLst xmlns:a="http://schemas.openxmlformats.org/drawingml/2006/main">
              <a:ext uri="{FF2B5EF4-FFF2-40B4-BE49-F238E27FC236}">
                <a16:creationId xmlns:a16="http://schemas.microsoft.com/office/drawing/2014/main" id="{5095967F-150C-4987-B165-F62A2C4F01BB}"/>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Replay Separates Clocks and Uses Executable-Side Evidence">
            <a:extLst xmlns:a="http://schemas.openxmlformats.org/drawingml/2006/main">
              <a:ext uri="{FF2B5EF4-FFF2-40B4-BE49-F238E27FC236}">
                <a16:creationId xmlns:a16="http://schemas.microsoft.com/office/drawing/2014/main" id="{467C1330-2186-4593-87D3-C5F45A360BEF}"/>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Replay Separates Clocks and Uses Executable-Side Evidence</a:t>
            </a:r>
          </a:p>
        </p:txBody>
      </p:sp>
      <p:sp>
        <p:nvSpPr>
          <p:cNvPr id="5" name="" descr="Instructional visual for Replay Separates Clocks and Uses Executable-Side Evidence">
            <a:extLst xmlns:a="http://schemas.openxmlformats.org/drawingml/2006/main">
              <a:ext uri="{FF2B5EF4-FFF2-40B4-BE49-F238E27FC236}">
                <a16:creationId xmlns:a16="http://schemas.microsoft.com/office/drawing/2014/main" id="{83B422E4-6CCD-45DC-ABD2-7F15D86655D7}"/>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6" name="" descr="Instructional visual for Replay Separates Clocks and Uses Executable-Side Evidence">
            <a:extLst xmlns:a="http://schemas.openxmlformats.org/drawingml/2006/main">
              <a:ext uri="{FF2B5EF4-FFF2-40B4-BE49-F238E27FC236}">
                <a16:creationId xmlns:a16="http://schemas.microsoft.com/office/drawing/2014/main" id="{EB9F427D-9C24-40C6-A4F3-00E36EC18035}"/>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Replay Separates Clocks and Uses Executable-Side Evidence">
            <a:extLst xmlns:a="http://schemas.openxmlformats.org/drawingml/2006/main">
              <a:ext uri="{FF2B5EF4-FFF2-40B4-BE49-F238E27FC236}">
                <a16:creationId xmlns:a16="http://schemas.microsoft.com/office/drawing/2014/main" id="{5C849D7B-7DAC-430B-A759-B262D36BAB8B}"/>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118 / 144  •  BUILD 2/3</a:t>
            </a:r>
          </a:p>
        </p:txBody>
      </p:sp>
      <p:sp>
        <p:nvSpPr>
          <p:cNvPr id="8" name="" descr="Instructional visual for Replay Separates Clocks and Uses Executable-Side Evidence">
            <a:extLst xmlns:a="http://schemas.openxmlformats.org/drawingml/2006/main">
              <a:ext uri="{FF2B5EF4-FFF2-40B4-BE49-F238E27FC236}">
                <a16:creationId xmlns:a16="http://schemas.microsoft.com/office/drawing/2014/main" id="{60F7184C-5979-426A-85C5-5C5F7397A017}"/>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Replay Separates Clocks and Uses Executable-Side Evidence">
            <a:extLst xmlns:a="http://schemas.openxmlformats.org/drawingml/2006/main">
              <a:ext uri="{FF2B5EF4-FFF2-40B4-BE49-F238E27FC236}">
                <a16:creationId xmlns:a16="http://schemas.microsoft.com/office/drawing/2014/main" id="{0D845D82-4000-4769-B51D-E5B3323864DC}"/>
              </a:ext>
            </a:extLst>
          </p:cNvPr>
          <p:cNvSpPr>
            <a:spLocks xmlns:a="http://schemas.openxmlformats.org/drawingml/2006/main" noGrp="1"/>
          </p:cNvSpPr>
          <p:nvPr/>
        </p:nvSpPr>
        <p:spPr>
          <a:xfrm xmlns:a="http://schemas.openxmlformats.org/drawingml/2006/main">
            <a:off x="1051560" y="3276600"/>
            <a:ext cx="9906000" cy="66675"/>
          </a:xfrm>
          <a:prstGeom xmlns:a="http://schemas.openxmlformats.org/drawingml/2006/main" prst="rect">
            <a:avLst/>
          </a:prstGeom>
          <a:solidFill xmlns:a="http://schemas.openxmlformats.org/drawingml/2006/main">
            <a:srgbClr val="2B2A30"/>
          </a:solidFill>
          <a:ln xmlns:a="http://schemas.openxmlformats.org/drawingml/2006/main" w="0">
            <a:noFill/>
            <a:prstDash val="solid"/>
          </a:ln>
        </p:spPr>
      </p:sp>
      <p:sp>
        <p:nvSpPr>
          <p:cNvPr id="10" name="" descr="Instructional visual for Replay Separates Clocks and Uses Executable-Side Evidence">
            <a:extLst xmlns:a="http://schemas.openxmlformats.org/drawingml/2006/main">
              <a:ext uri="{FF2B5EF4-FFF2-40B4-BE49-F238E27FC236}">
                <a16:creationId xmlns:a16="http://schemas.microsoft.com/office/drawing/2014/main" id="{A638CC53-BD83-4AC4-B4D2-2F39C4554E39}"/>
              </a:ext>
            </a:extLst>
          </p:cNvPr>
          <p:cNvSpPr>
            <a:spLocks xmlns:a="http://schemas.openxmlformats.org/drawingml/2006/main" noGrp="1"/>
          </p:cNvSpPr>
          <p:nvPr/>
        </p:nvSpPr>
        <p:spPr>
          <a:xfrm xmlns:a="http://schemas.openxmlformats.org/drawingml/2006/main">
            <a:off x="1032510" y="3181350"/>
            <a:ext cx="228600" cy="228600"/>
          </a:xfrm>
          <a:prstGeom xmlns:a="http://schemas.openxmlformats.org/drawingml/2006/main" prst="ellipse">
            <a:avLst/>
          </a:prstGeom>
          <a:solidFill xmlns:a="http://schemas.openxmlformats.org/drawingml/2006/main">
            <a:srgbClr val="27D3CA"/>
          </a:solidFill>
          <a:ln xmlns:a="http://schemas.openxmlformats.org/drawingml/2006/main" w="0">
            <a:noFill/>
            <a:prstDash val="solid"/>
          </a:ln>
        </p:spPr>
      </p:sp>
      <p:sp>
        <p:nvSpPr>
          <p:cNvPr id="11" name="" descr="Instructional visual for Replay Separates Clocks and Uses Executable-Side Evidence">
            <a:extLst xmlns:a="http://schemas.openxmlformats.org/drawingml/2006/main">
              <a:ext uri="{FF2B5EF4-FFF2-40B4-BE49-F238E27FC236}">
                <a16:creationId xmlns:a16="http://schemas.microsoft.com/office/drawing/2014/main" id="{396F0E2E-ADCA-4952-AC0F-9C124EEE69F7}"/>
              </a:ext>
            </a:extLst>
          </p:cNvPr>
          <p:cNvSpPr>
            <a:spLocks xmlns:a="http://schemas.openxmlformats.org/drawingml/2006/main" noGrp="1"/>
          </p:cNvSpPr>
          <p:nvPr/>
        </p:nvSpPr>
        <p:spPr>
          <a:xfrm xmlns:a="http://schemas.openxmlformats.org/drawingml/2006/main">
            <a:off x="194310"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CLOCKS</a:t>
            </a:r>
          </a:p>
        </p:txBody>
      </p:sp>
      <p:sp>
        <p:nvSpPr>
          <p:cNvPr id="12" name="" descr="Instructional visual for Replay Separates Clocks and Uses Executable-Side Evidence">
            <a:extLst xmlns:a="http://schemas.openxmlformats.org/drawingml/2006/main">
              <a:ext uri="{FF2B5EF4-FFF2-40B4-BE49-F238E27FC236}">
                <a16:creationId xmlns:a16="http://schemas.microsoft.com/office/drawing/2014/main" id="{4D6FC844-5DBE-447D-A6CC-35E2CBFC52C7}"/>
              </a:ext>
            </a:extLst>
          </p:cNvPr>
          <p:cNvSpPr>
            <a:spLocks xmlns:a="http://schemas.openxmlformats.org/drawingml/2006/main" noGrp="1"/>
          </p:cNvSpPr>
          <p:nvPr/>
        </p:nvSpPr>
        <p:spPr>
          <a:xfrm xmlns:a="http://schemas.openxmlformats.org/drawingml/2006/main">
            <a:off x="4207510" y="3181350"/>
            <a:ext cx="228600" cy="228600"/>
          </a:xfrm>
          <a:prstGeom xmlns:a="http://schemas.openxmlformats.org/drawingml/2006/main" prst="ellipse">
            <a:avLst/>
          </a:prstGeom>
          <a:solidFill xmlns:a="http://schemas.openxmlformats.org/drawingml/2006/main">
            <a:srgbClr val="27D3CA"/>
          </a:solidFill>
          <a:ln xmlns:a="http://schemas.openxmlformats.org/drawingml/2006/main" w="0">
            <a:noFill/>
            <a:prstDash val="solid"/>
          </a:ln>
        </p:spPr>
      </p:sp>
      <p:sp>
        <p:nvSpPr>
          <p:cNvPr id="13" name="" descr="Instructional visual for Replay Separates Clocks and Uses Executable-Side Evidence">
            <a:extLst xmlns:a="http://schemas.openxmlformats.org/drawingml/2006/main">
              <a:ext uri="{FF2B5EF4-FFF2-40B4-BE49-F238E27FC236}">
                <a16:creationId xmlns:a16="http://schemas.microsoft.com/office/drawing/2014/main" id="{FB405D35-5B0F-4454-AAAE-7469AE3AE4C3}"/>
              </a:ext>
            </a:extLst>
          </p:cNvPr>
          <p:cNvSpPr>
            <a:spLocks xmlns:a="http://schemas.openxmlformats.org/drawingml/2006/main" noGrp="1"/>
          </p:cNvSpPr>
          <p:nvPr/>
        </p:nvSpPr>
        <p:spPr>
          <a:xfrm xmlns:a="http://schemas.openxmlformats.org/drawingml/2006/main">
            <a:off x="3369310"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SAME CODE</a:t>
            </a:r>
          </a:p>
        </p:txBody>
      </p:sp>
      <p:sp>
        <p:nvSpPr>
          <p:cNvPr id="14" name="" descr="Instructional visual for Replay Separates Clocks and Uses Executable-Side Evidence">
            <a:extLst xmlns:a="http://schemas.openxmlformats.org/drawingml/2006/main">
              <a:ext uri="{FF2B5EF4-FFF2-40B4-BE49-F238E27FC236}">
                <a16:creationId xmlns:a16="http://schemas.microsoft.com/office/drawing/2014/main" id="{7CE40049-B1F9-41E4-B536-E620BBFB3130}"/>
              </a:ext>
            </a:extLst>
          </p:cNvPr>
          <p:cNvSpPr>
            <a:spLocks xmlns:a="http://schemas.openxmlformats.org/drawingml/2006/main" noGrp="1"/>
          </p:cNvSpPr>
          <p:nvPr/>
        </p:nvSpPr>
        <p:spPr>
          <a:xfrm xmlns:a="http://schemas.openxmlformats.org/drawingml/2006/main">
            <a:off x="7382510" y="3181350"/>
            <a:ext cx="228600" cy="228600"/>
          </a:xfrm>
          <a:prstGeom xmlns:a="http://schemas.openxmlformats.org/drawingml/2006/main" prst="ellipse">
            <a:avLst/>
          </a:prstGeom>
          <a:solidFill xmlns:a="http://schemas.openxmlformats.org/drawingml/2006/main">
            <a:srgbClr val="27D3CA"/>
          </a:solidFill>
          <a:ln xmlns:a="http://schemas.openxmlformats.org/drawingml/2006/main" w="0">
            <a:noFill/>
            <a:prstDash val="solid"/>
          </a:ln>
        </p:spPr>
      </p:sp>
      <p:sp>
        <p:nvSpPr>
          <p:cNvPr id="15" name="" descr="Instructional visual for Replay Separates Clocks and Uses Executable-Side Evidence">
            <a:extLst xmlns:a="http://schemas.openxmlformats.org/drawingml/2006/main">
              <a:ext uri="{FF2B5EF4-FFF2-40B4-BE49-F238E27FC236}">
                <a16:creationId xmlns:a16="http://schemas.microsoft.com/office/drawing/2014/main" id="{73E51F38-D34A-489E-97F6-AAB67CEFFE33}"/>
              </a:ext>
            </a:extLst>
          </p:cNvPr>
          <p:cNvSpPr>
            <a:spLocks xmlns:a="http://schemas.openxmlformats.org/drawingml/2006/main" noGrp="1"/>
          </p:cNvSpPr>
          <p:nvPr/>
        </p:nvSpPr>
        <p:spPr>
          <a:xfrm xmlns:a="http://schemas.openxmlformats.org/drawingml/2006/main">
            <a:off x="6544310"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EXECUTABLE SIDE</a:t>
            </a:r>
          </a:p>
        </p:txBody>
      </p:sp>
      <p:sp>
        <p:nvSpPr>
          <p:cNvPr id="16" name="" descr="Instructional visual for Replay Separates Clocks and Uses Executable-Side Evidence">
            <a:extLst xmlns:a="http://schemas.openxmlformats.org/drawingml/2006/main">
              <a:ext uri="{FF2B5EF4-FFF2-40B4-BE49-F238E27FC236}">
                <a16:creationId xmlns:a16="http://schemas.microsoft.com/office/drawing/2014/main" id="{3C111EF9-0BD4-4549-A530-224C692F3C19}"/>
              </a:ext>
            </a:extLst>
          </p:cNvPr>
          <p:cNvSpPr>
            <a:spLocks xmlns:a="http://schemas.openxmlformats.org/drawingml/2006/main" noGrp="1"/>
          </p:cNvSpPr>
          <p:nvPr/>
        </p:nvSpPr>
        <p:spPr>
          <a:xfrm xmlns:a="http://schemas.openxmlformats.org/drawingml/2006/main">
            <a:off x="1623060" y="2114550"/>
            <a:ext cx="8953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2"/>
                </a:solidFill>
              </a:defRPr>
            </a:pPr>
            <a:r>
              <a:rPr sz="1875" b="0">
                <a:solidFill>
                  <a:srgbClr val="FFF8F2"/>
                </a:solidFill>
              </a:rPr>
              <a:t>Declare arrival ordering, latency, ask-side depth, fees, partial fills, and unknown-data blocks.</a:t>
            </a:r>
          </a:p>
        </p:txBody>
      </p:sp>
    </p:spTree>
    <p:extLst>
      <p:ext uri="{BB962C8B-B14F-4D97-AF65-F5344CB8AC3E}">
        <p14:creationId xmlns:p14="http://schemas.microsoft.com/office/powerpoint/2010/main" val="1928631831"/>
      </p:ext>
    </p:extLst>
  </p:cSld>
</p:sld>
</file>

<file path=ppt/slides/slide119.xml><?xml version="1.0" encoding="utf-8"?>
<p:sld xmlns:p="http://schemas.openxmlformats.org/presentationml/2006/main">
  <p:cSld>
    <p:bg>
      <p:bgPr>
        <a:solidFill xmlns:a="http://schemas.openxmlformats.org/drawingml/2006/main">
          <a:srgbClr val="050505"/>
        </a:solidFill>
      </p:bgPr>
    </p:bg>
    <p:spTree>
      <p:nvGrpSpPr>
        <p:cNvPr id="1" name="" descr="Instructional visual for Replay Separates Clocks and Uses Executable-Side Evidence"/>
        <p:cNvGrpSpPr/>
        <p:nvPr/>
      </p:nvGrpSpPr>
      <p:grpSpPr>
        <a:xfrm xmlns:a="http://schemas.openxmlformats.org/drawingml/2006/main"/>
      </p:grpSpPr>
      <p:sp>
        <p:nvSpPr>
          <p:cNvPr id="1" name="" descr="Instructional visual for Replay Separates Clocks and Uses Executable-Side Evidence">
            <a:extLst xmlns:a="http://schemas.openxmlformats.org/drawingml/2006/main">
              <a:ext uri="{FF2B5EF4-FFF2-40B4-BE49-F238E27FC236}">
                <a16:creationId xmlns:a16="http://schemas.microsoft.com/office/drawing/2014/main" id="{1710CB0E-CBF0-4E1D-95EF-61D92885B2D0}"/>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2" name="" descr="Instructional visual for Replay Separates Clocks and Uses Executable-Side Evidence">
            <a:extLst xmlns:a="http://schemas.openxmlformats.org/drawingml/2006/main">
              <a:ext uri="{FF2B5EF4-FFF2-40B4-BE49-F238E27FC236}">
                <a16:creationId xmlns:a16="http://schemas.microsoft.com/office/drawing/2014/main" id="{E3E90D67-EB7B-42C6-998D-D808D13A8E62}"/>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GOVERNED DEPLOYMENT</a:t>
            </a:r>
          </a:p>
        </p:txBody>
      </p:sp>
      <p:sp>
        <p:nvSpPr>
          <p:cNvPr id="3" name="" descr="Instructional visual for Replay Separates Clocks and Uses Executable-Side Evidence">
            <a:extLst xmlns:a="http://schemas.openxmlformats.org/drawingml/2006/main">
              <a:ext uri="{FF2B5EF4-FFF2-40B4-BE49-F238E27FC236}">
                <a16:creationId xmlns:a16="http://schemas.microsoft.com/office/drawing/2014/main" id="{97C961F1-794E-47E9-9838-02809F7C9CB9}"/>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Replay Separates Clocks and Uses Executable-Side Evidence">
            <a:extLst xmlns:a="http://schemas.openxmlformats.org/drawingml/2006/main">
              <a:ext uri="{FF2B5EF4-FFF2-40B4-BE49-F238E27FC236}">
                <a16:creationId xmlns:a16="http://schemas.microsoft.com/office/drawing/2014/main" id="{A019644E-44E0-4ACD-A34B-25ED6B8CB8AF}"/>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Replay Separates Clocks and Uses Executable-Side Evidence</a:t>
            </a:r>
          </a:p>
        </p:txBody>
      </p:sp>
      <p:sp>
        <p:nvSpPr>
          <p:cNvPr id="5" name="" descr="Instructional visual for Replay Separates Clocks and Uses Executable-Side Evidence">
            <a:extLst xmlns:a="http://schemas.openxmlformats.org/drawingml/2006/main">
              <a:ext uri="{FF2B5EF4-FFF2-40B4-BE49-F238E27FC236}">
                <a16:creationId xmlns:a16="http://schemas.microsoft.com/office/drawing/2014/main" id="{0F3B6744-3D07-411D-B514-F537CC488A49}"/>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6" name="" descr="Instructional visual for Replay Separates Clocks and Uses Executable-Side Evidence">
            <a:extLst xmlns:a="http://schemas.openxmlformats.org/drawingml/2006/main">
              <a:ext uri="{FF2B5EF4-FFF2-40B4-BE49-F238E27FC236}">
                <a16:creationId xmlns:a16="http://schemas.microsoft.com/office/drawing/2014/main" id="{F55D158F-FA47-4228-94E0-59AD79AFADDC}"/>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Replay Separates Clocks and Uses Executable-Side Evidence">
            <a:extLst xmlns:a="http://schemas.openxmlformats.org/drawingml/2006/main">
              <a:ext uri="{FF2B5EF4-FFF2-40B4-BE49-F238E27FC236}">
                <a16:creationId xmlns:a16="http://schemas.microsoft.com/office/drawing/2014/main" id="{C3FE8488-4E3C-4B41-8F57-0AECC4DDD813}"/>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119 / 144  •  BUILD 3/3</a:t>
            </a:r>
          </a:p>
        </p:txBody>
      </p:sp>
      <p:sp>
        <p:nvSpPr>
          <p:cNvPr id="8" name="" descr="Instructional visual for Replay Separates Clocks and Uses Executable-Side Evidence">
            <a:extLst xmlns:a="http://schemas.openxmlformats.org/drawingml/2006/main">
              <a:ext uri="{FF2B5EF4-FFF2-40B4-BE49-F238E27FC236}">
                <a16:creationId xmlns:a16="http://schemas.microsoft.com/office/drawing/2014/main" id="{29A746F8-80DD-4665-A40A-21BBB1ECE3B7}"/>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Replay Separates Clocks and Uses Executable-Side Evidence">
            <a:extLst xmlns:a="http://schemas.openxmlformats.org/drawingml/2006/main">
              <a:ext uri="{FF2B5EF4-FFF2-40B4-BE49-F238E27FC236}">
                <a16:creationId xmlns:a16="http://schemas.microsoft.com/office/drawing/2014/main" id="{055739CB-C63A-404B-905C-B106C8A0B8CB}"/>
              </a:ext>
            </a:extLst>
          </p:cNvPr>
          <p:cNvSpPr>
            <a:spLocks xmlns:a="http://schemas.openxmlformats.org/drawingml/2006/main" noGrp="1"/>
          </p:cNvSpPr>
          <p:nvPr/>
        </p:nvSpPr>
        <p:spPr>
          <a:xfrm xmlns:a="http://schemas.openxmlformats.org/drawingml/2006/main">
            <a:off x="1052036" y="3276600"/>
            <a:ext cx="9906000" cy="66675"/>
          </a:xfrm>
          <a:prstGeom xmlns:a="http://schemas.openxmlformats.org/drawingml/2006/main" prst="rect">
            <a:avLst/>
          </a:prstGeom>
          <a:solidFill xmlns:a="http://schemas.openxmlformats.org/drawingml/2006/main">
            <a:srgbClr val="2B2A31"/>
          </a:solidFill>
          <a:ln xmlns:a="http://schemas.openxmlformats.org/drawingml/2006/main" w="0">
            <a:noFill/>
            <a:prstDash val="solid"/>
          </a:ln>
        </p:spPr>
      </p:sp>
      <p:sp>
        <p:nvSpPr>
          <p:cNvPr id="10" name="" descr="Instructional visual for Replay Separates Clocks and Uses Executable-Side Evidence">
            <a:extLst xmlns:a="http://schemas.openxmlformats.org/drawingml/2006/main">
              <a:ext uri="{FF2B5EF4-FFF2-40B4-BE49-F238E27FC236}">
                <a16:creationId xmlns:a16="http://schemas.microsoft.com/office/drawing/2014/main" id="{4ABECEB8-40B2-4FA5-98F1-6ACEF13C333C}"/>
              </a:ext>
            </a:extLst>
          </p:cNvPr>
          <p:cNvSpPr>
            <a:spLocks xmlns:a="http://schemas.openxmlformats.org/drawingml/2006/main" noGrp="1"/>
          </p:cNvSpPr>
          <p:nvPr/>
        </p:nvSpPr>
        <p:spPr>
          <a:xfrm xmlns:a="http://schemas.openxmlformats.org/drawingml/2006/main">
            <a:off x="1032986" y="3181350"/>
            <a:ext cx="228600" cy="228600"/>
          </a:xfrm>
          <a:prstGeom xmlns:a="http://schemas.openxmlformats.org/drawingml/2006/main" prst="ellipse">
            <a:avLst/>
          </a:prstGeom>
          <a:solidFill xmlns:a="http://schemas.openxmlformats.org/drawingml/2006/main">
            <a:srgbClr val="27D3CB"/>
          </a:solidFill>
          <a:ln xmlns:a="http://schemas.openxmlformats.org/drawingml/2006/main" w="0">
            <a:noFill/>
            <a:prstDash val="solid"/>
          </a:ln>
        </p:spPr>
      </p:sp>
      <p:sp>
        <p:nvSpPr>
          <p:cNvPr id="11" name="" descr="Instructional visual for Replay Separates Clocks and Uses Executable-Side Evidence">
            <a:extLst xmlns:a="http://schemas.openxmlformats.org/drawingml/2006/main">
              <a:ext uri="{FF2B5EF4-FFF2-40B4-BE49-F238E27FC236}">
                <a16:creationId xmlns:a16="http://schemas.microsoft.com/office/drawing/2014/main" id="{CD07C0AC-9D95-428A-9825-197B3F22F69E}"/>
              </a:ext>
            </a:extLst>
          </p:cNvPr>
          <p:cNvSpPr>
            <a:spLocks xmlns:a="http://schemas.openxmlformats.org/drawingml/2006/main" noGrp="1"/>
          </p:cNvSpPr>
          <p:nvPr/>
        </p:nvSpPr>
        <p:spPr>
          <a:xfrm xmlns:a="http://schemas.openxmlformats.org/drawingml/2006/main">
            <a:off x="194786"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CLOCKS</a:t>
            </a:r>
          </a:p>
        </p:txBody>
      </p:sp>
      <p:sp>
        <p:nvSpPr>
          <p:cNvPr id="12" name="" descr="Instructional visual for Replay Separates Clocks and Uses Executable-Side Evidence">
            <a:extLst xmlns:a="http://schemas.openxmlformats.org/drawingml/2006/main">
              <a:ext uri="{FF2B5EF4-FFF2-40B4-BE49-F238E27FC236}">
                <a16:creationId xmlns:a16="http://schemas.microsoft.com/office/drawing/2014/main" id="{218561A2-BB54-4F6D-9BDB-7316F066B959}"/>
              </a:ext>
            </a:extLst>
          </p:cNvPr>
          <p:cNvSpPr>
            <a:spLocks xmlns:a="http://schemas.openxmlformats.org/drawingml/2006/main" noGrp="1"/>
          </p:cNvSpPr>
          <p:nvPr/>
        </p:nvSpPr>
        <p:spPr>
          <a:xfrm xmlns:a="http://schemas.openxmlformats.org/drawingml/2006/main">
            <a:off x="4207986" y="3181350"/>
            <a:ext cx="228600" cy="228600"/>
          </a:xfrm>
          <a:prstGeom xmlns:a="http://schemas.openxmlformats.org/drawingml/2006/main" prst="ellipse">
            <a:avLst/>
          </a:prstGeom>
          <a:solidFill xmlns:a="http://schemas.openxmlformats.org/drawingml/2006/main">
            <a:srgbClr val="27D3CB"/>
          </a:solidFill>
          <a:ln xmlns:a="http://schemas.openxmlformats.org/drawingml/2006/main" w="0">
            <a:noFill/>
            <a:prstDash val="solid"/>
          </a:ln>
        </p:spPr>
      </p:sp>
      <p:sp>
        <p:nvSpPr>
          <p:cNvPr id="13" name="" descr="Instructional visual for Replay Separates Clocks and Uses Executable-Side Evidence">
            <a:extLst xmlns:a="http://schemas.openxmlformats.org/drawingml/2006/main">
              <a:ext uri="{FF2B5EF4-FFF2-40B4-BE49-F238E27FC236}">
                <a16:creationId xmlns:a16="http://schemas.microsoft.com/office/drawing/2014/main" id="{E5F34AF5-832D-4B49-8702-7C20FFCC2885}"/>
              </a:ext>
            </a:extLst>
          </p:cNvPr>
          <p:cNvSpPr>
            <a:spLocks xmlns:a="http://schemas.openxmlformats.org/drawingml/2006/main" noGrp="1"/>
          </p:cNvSpPr>
          <p:nvPr/>
        </p:nvSpPr>
        <p:spPr>
          <a:xfrm xmlns:a="http://schemas.openxmlformats.org/drawingml/2006/main">
            <a:off x="3369786"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SAME CODE</a:t>
            </a:r>
          </a:p>
        </p:txBody>
      </p:sp>
      <p:sp>
        <p:nvSpPr>
          <p:cNvPr id="14" name="" descr="Instructional visual for Replay Separates Clocks and Uses Executable-Side Evidence">
            <a:extLst xmlns:a="http://schemas.openxmlformats.org/drawingml/2006/main">
              <a:ext uri="{FF2B5EF4-FFF2-40B4-BE49-F238E27FC236}">
                <a16:creationId xmlns:a16="http://schemas.microsoft.com/office/drawing/2014/main" id="{EDDFA6AA-0326-4161-BB68-F30FBEC4081D}"/>
              </a:ext>
            </a:extLst>
          </p:cNvPr>
          <p:cNvSpPr>
            <a:spLocks xmlns:a="http://schemas.openxmlformats.org/drawingml/2006/main" noGrp="1"/>
          </p:cNvSpPr>
          <p:nvPr/>
        </p:nvSpPr>
        <p:spPr>
          <a:xfrm xmlns:a="http://schemas.openxmlformats.org/drawingml/2006/main">
            <a:off x="7382986" y="3181350"/>
            <a:ext cx="228600" cy="228600"/>
          </a:xfrm>
          <a:prstGeom xmlns:a="http://schemas.openxmlformats.org/drawingml/2006/main" prst="ellipse">
            <a:avLst/>
          </a:prstGeom>
          <a:solidFill xmlns:a="http://schemas.openxmlformats.org/drawingml/2006/main">
            <a:srgbClr val="27D3CB"/>
          </a:solidFill>
          <a:ln xmlns:a="http://schemas.openxmlformats.org/drawingml/2006/main" w="0">
            <a:noFill/>
            <a:prstDash val="solid"/>
          </a:ln>
        </p:spPr>
      </p:sp>
      <p:sp>
        <p:nvSpPr>
          <p:cNvPr id="15" name="" descr="Instructional visual for Replay Separates Clocks and Uses Executable-Side Evidence">
            <a:extLst xmlns:a="http://schemas.openxmlformats.org/drawingml/2006/main">
              <a:ext uri="{FF2B5EF4-FFF2-40B4-BE49-F238E27FC236}">
                <a16:creationId xmlns:a16="http://schemas.microsoft.com/office/drawing/2014/main" id="{6C17ECC8-5A5B-4459-8905-FD9C7DA76FCC}"/>
              </a:ext>
            </a:extLst>
          </p:cNvPr>
          <p:cNvSpPr>
            <a:spLocks xmlns:a="http://schemas.openxmlformats.org/drawingml/2006/main" noGrp="1"/>
          </p:cNvSpPr>
          <p:nvPr/>
        </p:nvSpPr>
        <p:spPr>
          <a:xfrm xmlns:a="http://schemas.openxmlformats.org/drawingml/2006/main">
            <a:off x="6544786"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EXECUTABLE SIDE</a:t>
            </a:r>
          </a:p>
        </p:txBody>
      </p:sp>
      <p:sp>
        <p:nvSpPr>
          <p:cNvPr id="16" name="" descr="Instructional visual for Replay Separates Clocks and Uses Executable-Side Evidence">
            <a:extLst xmlns:a="http://schemas.openxmlformats.org/drawingml/2006/main">
              <a:ext uri="{FF2B5EF4-FFF2-40B4-BE49-F238E27FC236}">
                <a16:creationId xmlns:a16="http://schemas.microsoft.com/office/drawing/2014/main" id="{9CF9F222-9E6C-4733-B084-7DDFA676724D}"/>
              </a:ext>
            </a:extLst>
          </p:cNvPr>
          <p:cNvSpPr>
            <a:spLocks xmlns:a="http://schemas.openxmlformats.org/drawingml/2006/main" noGrp="1"/>
          </p:cNvSpPr>
          <p:nvPr/>
        </p:nvSpPr>
        <p:spPr>
          <a:xfrm xmlns:a="http://schemas.openxmlformats.org/drawingml/2006/main">
            <a:off x="10557986" y="3181350"/>
            <a:ext cx="228600" cy="228600"/>
          </a:xfrm>
          <a:prstGeom xmlns:a="http://schemas.openxmlformats.org/drawingml/2006/main" prst="ellipse">
            <a:avLst/>
          </a:prstGeom>
          <a:solidFill xmlns:a="http://schemas.openxmlformats.org/drawingml/2006/main">
            <a:srgbClr val="E8B465"/>
          </a:solidFill>
          <a:ln xmlns:a="http://schemas.openxmlformats.org/drawingml/2006/main" w="0">
            <a:noFill/>
            <a:prstDash val="solid"/>
          </a:ln>
        </p:spPr>
      </p:sp>
      <p:sp>
        <p:nvSpPr>
          <p:cNvPr id="17" name="" descr="Instructional visual for Replay Separates Clocks and Uses Executable-Side Evidence">
            <a:extLst xmlns:a="http://schemas.openxmlformats.org/drawingml/2006/main">
              <a:ext uri="{FF2B5EF4-FFF2-40B4-BE49-F238E27FC236}">
                <a16:creationId xmlns:a16="http://schemas.microsoft.com/office/drawing/2014/main" id="{01E3257A-46F5-4168-AD55-4A745ACD5199}"/>
              </a:ext>
            </a:extLst>
          </p:cNvPr>
          <p:cNvSpPr>
            <a:spLocks xmlns:a="http://schemas.openxmlformats.org/drawingml/2006/main" noGrp="1"/>
          </p:cNvSpPr>
          <p:nvPr/>
        </p:nvSpPr>
        <p:spPr>
          <a:xfrm xmlns:a="http://schemas.openxmlformats.org/drawingml/2006/main">
            <a:off x="9719786"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LATENCY + SLIPPAGE</a:t>
            </a:r>
          </a:p>
        </p:txBody>
      </p:sp>
      <p:sp>
        <p:nvSpPr>
          <p:cNvPr id="18" name="" descr="Instructional visual for Replay Separates Clocks and Uses Executable-Side Evidence">
            <a:extLst xmlns:a="http://schemas.openxmlformats.org/drawingml/2006/main">
              <a:ext uri="{FF2B5EF4-FFF2-40B4-BE49-F238E27FC236}">
                <a16:creationId xmlns:a16="http://schemas.microsoft.com/office/drawing/2014/main" id="{44F6FA28-C808-460B-8EE5-B363787F2E71}"/>
              </a:ext>
            </a:extLst>
          </p:cNvPr>
          <p:cNvSpPr>
            <a:spLocks xmlns:a="http://schemas.openxmlformats.org/drawingml/2006/main" noGrp="1"/>
          </p:cNvSpPr>
          <p:nvPr/>
        </p:nvSpPr>
        <p:spPr>
          <a:xfrm xmlns:a="http://schemas.openxmlformats.org/drawingml/2006/main">
            <a:off x="1623536" y="2114550"/>
            <a:ext cx="8953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3"/>
                </a:solidFill>
              </a:defRPr>
            </a:pPr>
            <a:r>
              <a:rPr sz="1875" b="0">
                <a:solidFill>
                  <a:srgbClr val="FFF8F3"/>
                </a:solidFill>
              </a:rPr>
              <a:t>Declare arrival ordering, latency, ask-side depth, fees, partial fills, and unknown-data blocks.</a:t>
            </a:r>
          </a:p>
        </p:txBody>
      </p:sp>
    </p:spTree>
    <p:extLst>
      <p:ext uri="{BB962C8B-B14F-4D97-AF65-F5344CB8AC3E}">
        <p14:creationId xmlns:p14="http://schemas.microsoft.com/office/powerpoint/2010/main" val="743153501"/>
      </p:ext>
    </p:extLst>
  </p:cSld>
</p:sld>
</file>

<file path=ppt/slides/slide12.xml><?xml version="1.0" encoding="utf-8"?>
<p:sld xmlns:p="http://schemas.openxmlformats.org/presentationml/2006/main">
  <p:cSld>
    <p:bg>
      <p:bgPr>
        <a:solidFill xmlns:a="http://schemas.openxmlformats.org/drawingml/2006/main">
          <a:srgbClr val="050505"/>
        </a:solidFill>
      </p:bgPr>
    </p:bg>
    <p:spTree>
      <p:nvGrpSpPr>
        <p:cNvPr id="1" name="" descr="Instructional visual for Equality Rules Can Change the Estimand"/>
        <p:cNvGrpSpPr/>
        <p:nvPr/>
      </p:nvGrpSpPr>
      <p:grpSpPr>
        <a:xfrm xmlns:a="http://schemas.openxmlformats.org/drawingml/2006/main"/>
      </p:grpSpPr>
      <p:sp>
        <p:nvSpPr>
          <p:cNvPr id="1" name="" descr="Instructional visual for Equality Rules Can Change the Estimand">
            <a:extLst xmlns:a="http://schemas.openxmlformats.org/drawingml/2006/main">
              <a:ext uri="{FF2B5EF4-FFF2-40B4-BE49-F238E27FC236}">
                <a16:creationId xmlns:a16="http://schemas.microsoft.com/office/drawing/2014/main" id="{D770BC09-090A-4C33-B3FA-BC74B0291A48}"/>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2" name="" descr="Instructional visual for Equality Rules Can Change the Estimand">
            <a:extLst xmlns:a="http://schemas.openxmlformats.org/drawingml/2006/main">
              <a:ext uri="{FF2B5EF4-FFF2-40B4-BE49-F238E27FC236}">
                <a16:creationId xmlns:a16="http://schemas.microsoft.com/office/drawing/2014/main" id="{DD93179B-FD5A-46A5-993F-4A070256A44D}"/>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MEASUREMENT</a:t>
            </a:r>
          </a:p>
        </p:txBody>
      </p:sp>
      <p:sp>
        <p:nvSpPr>
          <p:cNvPr id="3" name="" descr="Instructional visual for Equality Rules Can Change the Estimand">
            <a:extLst xmlns:a="http://schemas.openxmlformats.org/drawingml/2006/main">
              <a:ext uri="{FF2B5EF4-FFF2-40B4-BE49-F238E27FC236}">
                <a16:creationId xmlns:a16="http://schemas.microsoft.com/office/drawing/2014/main" id="{D36699A1-677B-4B22-8216-81E407BB1540}"/>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5D"/>
                </a:solidFill>
              </a:defRPr>
            </a:pPr>
            <a:r>
              <a:rPr sz="900" b="1">
                <a:solidFill>
                  <a:srgbClr val="E8B45D"/>
                </a:solidFill>
              </a:rPr>
              <a:t>ILLUSTRATIVE • NOT OBSERVED</a:t>
            </a:r>
          </a:p>
        </p:txBody>
      </p:sp>
      <p:sp>
        <p:nvSpPr>
          <p:cNvPr id="4" name="slide-title" descr="Instructional visual for Equality Rules Can Change the Estimand">
            <a:extLst xmlns:a="http://schemas.openxmlformats.org/drawingml/2006/main">
              <a:ext uri="{FF2B5EF4-FFF2-40B4-BE49-F238E27FC236}">
                <a16:creationId xmlns:a16="http://schemas.microsoft.com/office/drawing/2014/main" id="{DF1A8D48-2AEB-4FEC-ABF6-FDA305CC7434}"/>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Equality Rules Can Change the Estimand</a:t>
            </a:r>
          </a:p>
        </p:txBody>
      </p:sp>
      <p:sp>
        <p:nvSpPr>
          <p:cNvPr id="5" name="" descr="Instructional visual for Equality Rules Can Change the Estimand">
            <a:extLst xmlns:a="http://schemas.openxmlformats.org/drawingml/2006/main">
              <a:ext uri="{FF2B5EF4-FFF2-40B4-BE49-F238E27FC236}">
                <a16:creationId xmlns:a16="http://schemas.microsoft.com/office/drawing/2014/main" id="{16194D57-2C1C-4DA3-8EA5-F439ACCBCCD3}"/>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6" name="" descr="Instructional visual for Equality Rules Can Change the Estimand">
            <a:extLst xmlns:a="http://schemas.openxmlformats.org/drawingml/2006/main">
              <a:ext uri="{FF2B5EF4-FFF2-40B4-BE49-F238E27FC236}">
                <a16:creationId xmlns:a16="http://schemas.microsoft.com/office/drawing/2014/main" id="{5A913F7C-A227-4526-BF16-B77146DC2484}"/>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Equality Rules Can Change the Estimand">
            <a:extLst xmlns:a="http://schemas.openxmlformats.org/drawingml/2006/main">
              <a:ext uri="{FF2B5EF4-FFF2-40B4-BE49-F238E27FC236}">
                <a16:creationId xmlns:a16="http://schemas.microsoft.com/office/drawing/2014/main" id="{AD521A07-FB9D-4BD5-8D11-CE9DF89B7FBC}"/>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012 / 144  •  BUILD 2/3</a:t>
            </a:r>
          </a:p>
        </p:txBody>
      </p:sp>
      <p:sp>
        <p:nvSpPr>
          <p:cNvPr id="8" name="" descr="Instructional visual for Equality Rules Can Change the Estimand">
            <a:extLst xmlns:a="http://schemas.openxmlformats.org/drawingml/2006/main">
              <a:ext uri="{FF2B5EF4-FFF2-40B4-BE49-F238E27FC236}">
                <a16:creationId xmlns:a16="http://schemas.microsoft.com/office/drawing/2014/main" id="{09947776-92D7-4B72-B9A5-81819518E8EB}"/>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Equality Rules Can Change the Estimand">
            <a:extLst xmlns:a="http://schemas.openxmlformats.org/drawingml/2006/main">
              <a:ext uri="{FF2B5EF4-FFF2-40B4-BE49-F238E27FC236}">
                <a16:creationId xmlns:a16="http://schemas.microsoft.com/office/drawing/2014/main" id="{AA1D0970-379A-4696-867D-6056FA9B01B7}"/>
              </a:ext>
            </a:extLst>
          </p:cNvPr>
          <p:cNvSpPr>
            <a:spLocks xmlns:a="http://schemas.openxmlformats.org/drawingml/2006/main" noGrp="1"/>
          </p:cNvSpPr>
          <p:nvPr/>
        </p:nvSpPr>
        <p:spPr>
          <a:xfrm xmlns:a="http://schemas.openxmlformats.org/drawingml/2006/main">
            <a:off x="686276" y="1962150"/>
            <a:ext cx="4095750" cy="381000"/>
          </a:xfrm>
          <a:prstGeom xmlns:a="http://schemas.openxmlformats.org/drawingml/2006/main" prst="roundRect">
            <a:avLst>
              <a:gd name="adj" fmla="val 20000"/>
            </a:avLst>
          </a:prstGeom>
          <a:solidFill xmlns:a="http://schemas.openxmlformats.org/drawingml/2006/main">
            <a:srgbClr val="0B0B0C"/>
          </a:solidFill>
          <a:ln xmlns:a="http://schemas.openxmlformats.org/drawingml/2006/main" w="14288">
            <a:solidFill>
              <a:srgbClr val="E8B45D"/>
            </a:solidFill>
            <a:prstDash val="solid"/>
          </a:ln>
        </p:spPr>
      </p:sp>
      <p:sp>
        <p:nvSpPr>
          <p:cNvPr id="10" name="" descr="Instructional visual for Equality Rules Can Change the Estimand">
            <a:extLst xmlns:a="http://schemas.openxmlformats.org/drawingml/2006/main">
              <a:ext uri="{FF2B5EF4-FFF2-40B4-BE49-F238E27FC236}">
                <a16:creationId xmlns:a16="http://schemas.microsoft.com/office/drawing/2014/main" id="{7CBC097E-1417-4B07-B9B5-D45973FF5719}"/>
              </a:ext>
            </a:extLst>
          </p:cNvPr>
          <p:cNvSpPr>
            <a:spLocks xmlns:a="http://schemas.openxmlformats.org/drawingml/2006/main" noGrp="1"/>
          </p:cNvSpPr>
          <p:nvPr/>
        </p:nvSpPr>
        <p:spPr>
          <a:xfrm xmlns:a="http://schemas.openxmlformats.org/drawingml/2006/main">
            <a:off x="781526"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D"/>
                </a:solidFill>
              </a:defRPr>
            </a:pPr>
            <a:r>
              <a:rPr sz="1650" b="1">
                <a:solidFill>
                  <a:srgbClr val="E8B45D"/>
                </a:solidFill>
              </a:rPr>
              <a:t>ILLUSTRATIVE • LEDGER LOCKED</a:t>
            </a:r>
          </a:p>
        </p:txBody>
      </p:sp>
      <p:sp>
        <p:nvSpPr>
          <p:cNvPr id="11" name="" descr="Instructional visual for Equality Rules Can Change the Estimand">
            <a:extLst xmlns:a="http://schemas.openxmlformats.org/drawingml/2006/main">
              <a:ext uri="{FF2B5EF4-FFF2-40B4-BE49-F238E27FC236}">
                <a16:creationId xmlns:a16="http://schemas.microsoft.com/office/drawing/2014/main" id="{CEE48D49-B152-49AD-A782-0D98C88C2EBF}"/>
              </a:ext>
            </a:extLst>
          </p:cNvPr>
          <p:cNvSpPr>
            <a:spLocks xmlns:a="http://schemas.openxmlformats.org/drawingml/2006/main" noGrp="1"/>
          </p:cNvSpPr>
          <p:nvPr/>
        </p:nvSpPr>
        <p:spPr>
          <a:xfrm xmlns:a="http://schemas.openxmlformats.org/drawingml/2006/main">
            <a:off x="686276"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DE"/>
                </a:solidFill>
              </a:defRPr>
            </a:pPr>
            <a:r>
              <a:rPr sz="1800" b="1">
                <a:solidFill>
                  <a:srgbClr val="F4EBDE"/>
                </a:solidFill>
              </a:rPr>
              <a:t>Binary settlement label under an equality-inclusive contract</a:t>
            </a:r>
          </a:p>
        </p:txBody>
      </p:sp>
      <p:sp>
        <p:nvSpPr>
          <p:cNvPr id="12" name="" descr="Instructional visual for Equality Rules Can Change the Estimand">
            <a:extLst xmlns:a="http://schemas.openxmlformats.org/drawingml/2006/main">
              <a:ext uri="{FF2B5EF4-FFF2-40B4-BE49-F238E27FC236}">
                <a16:creationId xmlns:a16="http://schemas.microsoft.com/office/drawing/2014/main" id="{C88C3ADE-4D4C-446A-BF8F-D89512AD60FF}"/>
              </a:ext>
            </a:extLst>
          </p:cNvPr>
          <p:cNvSpPr>
            <a:spLocks xmlns:a="http://schemas.openxmlformats.org/drawingml/2006/main" noGrp="1"/>
          </p:cNvSpPr>
          <p:nvPr/>
        </p:nvSpPr>
        <p:spPr>
          <a:xfrm xmlns:a="http://schemas.openxmlformats.org/drawingml/2006/main">
            <a:off x="686276"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B"/>
                </a:solidFill>
              </a:defRPr>
            </a:pPr>
            <a:r>
              <a:rPr sz="1875" b="0">
                <a:solidFill>
                  <a:srgbClr val="FFF8EB"/>
                </a:solidFill>
              </a:rPr>
              <a:t>SQ-EX-001 turns the label contract into an observable unit-test fixture.</a:t>
            </a:r>
          </a:p>
        </p:txBody>
      </p:sp>
      <p:sp>
        <p:nvSpPr>
          <p:cNvPr id="13" name="" descr="Instructional visual for Equality Rules Can Change the Estimand">
            <a:extLst xmlns:a="http://schemas.openxmlformats.org/drawingml/2006/main">
              <a:ext uri="{FF2B5EF4-FFF2-40B4-BE49-F238E27FC236}">
                <a16:creationId xmlns:a16="http://schemas.microsoft.com/office/drawing/2014/main" id="{DC6217E7-847A-4D39-9DBC-6003AB68DCDD}"/>
              </a:ext>
            </a:extLst>
          </p:cNvPr>
          <p:cNvSpPr>
            <a:spLocks xmlns:a="http://schemas.openxmlformats.org/drawingml/2006/main" noGrp="1"/>
          </p:cNvSpPr>
          <p:nvPr/>
        </p:nvSpPr>
        <p:spPr>
          <a:xfrm xmlns:a="http://schemas.openxmlformats.org/drawingml/2006/main">
            <a:off x="6191726" y="2000250"/>
            <a:ext cx="4857750" cy="3333750"/>
          </a:xfrm>
          <a:prstGeom xmlns:a="http://schemas.openxmlformats.org/drawingml/2006/main" prst="roundRect">
            <a:avLst>
              <a:gd name="adj" fmla="val 2286"/>
            </a:avLst>
          </a:prstGeom>
          <a:solidFill xmlns:a="http://schemas.openxmlformats.org/drawingml/2006/main">
            <a:srgbClr val="0B0B0C"/>
          </a:solidFill>
          <a:ln xmlns:a="http://schemas.openxmlformats.org/drawingml/2006/main" w="19050">
            <a:solidFill>
              <a:srgbClr val="E8B45D"/>
            </a:solidFill>
            <a:prstDash val="solid"/>
          </a:ln>
        </p:spPr>
      </p:sp>
      <p:sp>
        <p:nvSpPr>
          <p:cNvPr id="14" name="" descr="Instructional visual for Equality Rules Can Change the Estimand">
            <a:extLst xmlns:a="http://schemas.openxmlformats.org/drawingml/2006/main">
              <a:ext uri="{FF2B5EF4-FFF2-40B4-BE49-F238E27FC236}">
                <a16:creationId xmlns:a16="http://schemas.microsoft.com/office/drawing/2014/main" id="{09B959C5-0F78-4392-BC72-55677D25740B}"/>
              </a:ext>
            </a:extLst>
          </p:cNvPr>
          <p:cNvSpPr>
            <a:spLocks xmlns:a="http://schemas.openxmlformats.org/drawingml/2006/main" noGrp="1"/>
          </p:cNvSpPr>
          <p:nvPr/>
        </p:nvSpPr>
        <p:spPr>
          <a:xfrm xmlns:a="http://schemas.openxmlformats.org/drawingml/2006/main">
            <a:off x="6477476"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5D"/>
                </a:solidFill>
              </a:defRPr>
            </a:pPr>
            <a:r>
              <a:rPr sz="1650" b="1">
                <a:solidFill>
                  <a:srgbClr val="E8B45D"/>
                </a:solidFill>
              </a:rPr>
              <a:t>Start = 100; end = 101</a:t>
            </a:r>
          </a:p>
          <a:p xmlns:a="http://schemas.openxmlformats.org/drawingml/2006/main">
            <a:r>
              <a:t/>
            </a:r>
          </a:p>
          <a:p xmlns:a="http://schemas.openxmlformats.org/drawingml/2006/main">
            <a:pPr algn="l">
              <a:defRPr sz="1650" b="1">
                <a:solidFill>
                  <a:srgbClr val="E8B45D"/>
                </a:solidFill>
              </a:defRPr>
            </a:pPr>
            <a:r>
              <a:rPr sz="1650" b="1">
                <a:solidFill>
                  <a:srgbClr val="E8B45D"/>
                </a:solidFill>
              </a:rPr>
              <a:t>Rule: end ≥ start</a:t>
            </a:r>
          </a:p>
        </p:txBody>
      </p:sp>
      <p:sp>
        <p:nvSpPr>
          <p:cNvPr id="15" name="" descr="Instructional visual for Equality Rules Can Change the Estimand">
            <a:extLst xmlns:a="http://schemas.openxmlformats.org/drawingml/2006/main">
              <a:ext uri="{FF2B5EF4-FFF2-40B4-BE49-F238E27FC236}">
                <a16:creationId xmlns:a16="http://schemas.microsoft.com/office/drawing/2014/main" id="{13BACFFE-E750-41FD-97AC-3515DB812C1F}"/>
              </a:ext>
            </a:extLst>
          </p:cNvPr>
          <p:cNvSpPr>
            <a:spLocks xmlns:a="http://schemas.openxmlformats.org/drawingml/2006/main" noGrp="1"/>
          </p:cNvSpPr>
          <p:nvPr/>
        </p:nvSpPr>
        <p:spPr>
          <a:xfrm xmlns:a="http://schemas.openxmlformats.org/drawingml/2006/main">
            <a:off x="6477476"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AF"/>
                </a:solidFill>
              </a:defRPr>
            </a:pPr>
            <a:r>
              <a:rPr sz="1125" b="0">
                <a:solidFill>
                  <a:srgbClr val="BDB8AF"/>
                </a:solidFill>
              </a:rPr>
              <a:t>Rounded for lecture • exact values remain in the ledger</a:t>
            </a:r>
          </a:p>
        </p:txBody>
      </p:sp>
    </p:spTree>
    <p:extLst>
      <p:ext uri="{BB962C8B-B14F-4D97-AF65-F5344CB8AC3E}">
        <p14:creationId xmlns:p14="http://schemas.microsoft.com/office/powerpoint/2010/main" val="799405397"/>
      </p:ext>
    </p:extLst>
  </p:cSld>
</p:sld>
</file>

<file path=ppt/slides/slide120.xml><?xml version="1.0" encoding="utf-8"?>
<p:sld xmlns:p="http://schemas.openxmlformats.org/presentationml/2006/main">
  <p:cSld>
    <p:bg>
      <p:bgPr>
        <a:solidFill xmlns:a="http://schemas.openxmlformats.org/drawingml/2006/main">
          <a:srgbClr val="050505"/>
        </a:solidFill>
      </p:bgPr>
    </p:bg>
    <p:spTree>
      <p:nvGrpSpPr>
        <p:cNvPr id="1" name="" descr="Instructional visual for Latency Leaves 105 Units Filled and 15 Unfilled"/>
        <p:cNvGrpSpPr/>
        <p:nvPr/>
      </p:nvGrpSpPr>
      <p:grpSpPr>
        <a:xfrm xmlns:a="http://schemas.openxmlformats.org/drawingml/2006/main"/>
      </p:grpSpPr>
      <p:sp>
        <p:nvSpPr>
          <p:cNvPr id="1" name="" descr="Instructional visual for Latency Leaves 105 Units Filled and 15 Unfilled">
            <a:extLst xmlns:a="http://schemas.openxmlformats.org/drawingml/2006/main">
              <a:ext uri="{FF2B5EF4-FFF2-40B4-BE49-F238E27FC236}">
                <a16:creationId xmlns:a16="http://schemas.microsoft.com/office/drawing/2014/main" id="{9E6A960C-53D4-43B4-9C41-CA0B1B3D9970}"/>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2" name="" descr="Instructional visual for Latency Leaves 105 Units Filled and 15 Unfilled">
            <a:extLst xmlns:a="http://schemas.openxmlformats.org/drawingml/2006/main">
              <a:ext uri="{FF2B5EF4-FFF2-40B4-BE49-F238E27FC236}">
                <a16:creationId xmlns:a16="http://schemas.microsoft.com/office/drawing/2014/main" id="{F82BE823-942B-41FA-A76F-D9EE8F76D671}"/>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GOVERNED DEPLOYMENT</a:t>
            </a:r>
          </a:p>
        </p:txBody>
      </p:sp>
      <p:sp>
        <p:nvSpPr>
          <p:cNvPr id="3" name="" descr="Instructional visual for Latency Leaves 105 Units Filled and 15 Unfilled">
            <a:extLst xmlns:a="http://schemas.openxmlformats.org/drawingml/2006/main">
              <a:ext uri="{FF2B5EF4-FFF2-40B4-BE49-F238E27FC236}">
                <a16:creationId xmlns:a16="http://schemas.microsoft.com/office/drawing/2014/main" id="{00491AF6-5E97-4169-9823-3A92114F9035}"/>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6"/>
                </a:solidFill>
              </a:defRPr>
            </a:pPr>
            <a:r>
              <a:rPr sz="900" b="1">
                <a:solidFill>
                  <a:srgbClr val="E8B466"/>
                </a:solidFill>
              </a:rPr>
              <a:t>ILLUSTRATIVE • NOT OBSERVED</a:t>
            </a:r>
          </a:p>
        </p:txBody>
      </p:sp>
      <p:sp>
        <p:nvSpPr>
          <p:cNvPr id="4" name="slide-title" descr="Instructional visual for Latency Leaves 105 Units Filled and 15 Unfilled">
            <a:extLst xmlns:a="http://schemas.openxmlformats.org/drawingml/2006/main">
              <a:ext uri="{FF2B5EF4-FFF2-40B4-BE49-F238E27FC236}">
                <a16:creationId xmlns:a16="http://schemas.microsoft.com/office/drawing/2014/main" id="{D6E4FF10-3B10-48B0-8509-2E088DAE620C}"/>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Latency Leaves 105 Units Filled and 15 Unfilled</a:t>
            </a:r>
          </a:p>
        </p:txBody>
      </p:sp>
      <p:sp>
        <p:nvSpPr>
          <p:cNvPr id="5" name="" descr="Instructional visual for Latency Leaves 105 Units Filled and 15 Unfilled">
            <a:extLst xmlns:a="http://schemas.openxmlformats.org/drawingml/2006/main">
              <a:ext uri="{FF2B5EF4-FFF2-40B4-BE49-F238E27FC236}">
                <a16:creationId xmlns:a16="http://schemas.microsoft.com/office/drawing/2014/main" id="{3FA948DF-D7EF-44ED-841B-68426C082D39}"/>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6" name="" descr="Instructional visual for Latency Leaves 105 Units Filled and 15 Unfilled">
            <a:extLst xmlns:a="http://schemas.openxmlformats.org/drawingml/2006/main">
              <a:ext uri="{FF2B5EF4-FFF2-40B4-BE49-F238E27FC236}">
                <a16:creationId xmlns:a16="http://schemas.microsoft.com/office/drawing/2014/main" id="{019BF7CC-384D-4E18-B41E-2466351C058A}"/>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Latency Leaves 105 Units Filled and 15 Unfilled">
            <a:extLst xmlns:a="http://schemas.openxmlformats.org/drawingml/2006/main">
              <a:ext uri="{FF2B5EF4-FFF2-40B4-BE49-F238E27FC236}">
                <a16:creationId xmlns:a16="http://schemas.microsoft.com/office/drawing/2014/main" id="{B8588F0C-16D6-427C-8E39-E41D31FBD0B4}"/>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120 / 144</a:t>
            </a:r>
          </a:p>
        </p:txBody>
      </p:sp>
      <p:sp>
        <p:nvSpPr>
          <p:cNvPr id="8" name="" descr="Instructional visual for Latency Leaves 105 Units Filled and 15 Unfilled">
            <a:extLst xmlns:a="http://schemas.openxmlformats.org/drawingml/2006/main">
              <a:ext uri="{FF2B5EF4-FFF2-40B4-BE49-F238E27FC236}">
                <a16:creationId xmlns:a16="http://schemas.microsoft.com/office/drawing/2014/main" id="{5F94E572-75AA-4C73-9525-9C71431EE6EE}"/>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Latency Leaves 105 Units Filled and 15 Unfilled">
            <a:extLst xmlns:a="http://schemas.openxmlformats.org/drawingml/2006/main">
              <a:ext uri="{FF2B5EF4-FFF2-40B4-BE49-F238E27FC236}">
                <a16:creationId xmlns:a16="http://schemas.microsoft.com/office/drawing/2014/main" id="{7DD9334B-66B1-4992-8D63-116AA9B88BCF}"/>
              </a:ext>
            </a:extLst>
          </p:cNvPr>
          <p:cNvSpPr>
            <a:spLocks xmlns:a="http://schemas.openxmlformats.org/drawingml/2006/main" noGrp="1"/>
          </p:cNvSpPr>
          <p:nvPr/>
        </p:nvSpPr>
        <p:spPr>
          <a:xfrm xmlns:a="http://schemas.openxmlformats.org/drawingml/2006/main">
            <a:off x="690563" y="1962150"/>
            <a:ext cx="4095750" cy="381000"/>
          </a:xfrm>
          <a:prstGeom xmlns:a="http://schemas.openxmlformats.org/drawingml/2006/main" prst="roundRect">
            <a:avLst>
              <a:gd name="adj" fmla="val 20000"/>
            </a:avLst>
          </a:prstGeom>
          <a:solidFill xmlns:a="http://schemas.openxmlformats.org/drawingml/2006/main">
            <a:srgbClr val="0B0B15"/>
          </a:solidFill>
          <a:ln xmlns:a="http://schemas.openxmlformats.org/drawingml/2006/main" w="14288">
            <a:solidFill>
              <a:srgbClr val="E8B466"/>
            </a:solidFill>
            <a:prstDash val="solid"/>
          </a:ln>
        </p:spPr>
      </p:sp>
      <p:sp>
        <p:nvSpPr>
          <p:cNvPr id="10" name="" descr="Instructional visual for Latency Leaves 105 Units Filled and 15 Unfilled">
            <a:extLst xmlns:a="http://schemas.openxmlformats.org/drawingml/2006/main">
              <a:ext uri="{FF2B5EF4-FFF2-40B4-BE49-F238E27FC236}">
                <a16:creationId xmlns:a16="http://schemas.microsoft.com/office/drawing/2014/main" id="{5D8AC63D-1B98-4C30-B63D-0637B0FF21B3}"/>
              </a:ext>
            </a:extLst>
          </p:cNvPr>
          <p:cNvSpPr>
            <a:spLocks xmlns:a="http://schemas.openxmlformats.org/drawingml/2006/main" noGrp="1"/>
          </p:cNvSpPr>
          <p:nvPr/>
        </p:nvSpPr>
        <p:spPr>
          <a:xfrm xmlns:a="http://schemas.openxmlformats.org/drawingml/2006/main">
            <a:off x="785813"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6"/>
                </a:solidFill>
              </a:defRPr>
            </a:pPr>
            <a:r>
              <a:rPr sz="1650" b="1">
                <a:solidFill>
                  <a:srgbClr val="E8B466"/>
                </a:solidFill>
              </a:rPr>
              <a:t>ILLUSTRATIVE • LEDGER LOCKED</a:t>
            </a:r>
          </a:p>
        </p:txBody>
      </p:sp>
      <p:sp>
        <p:nvSpPr>
          <p:cNvPr id="11" name="" descr="Instructional visual for Latency Leaves 105 Units Filled and 15 Unfilled">
            <a:extLst xmlns:a="http://schemas.openxmlformats.org/drawingml/2006/main">
              <a:ext uri="{FF2B5EF4-FFF2-40B4-BE49-F238E27FC236}">
                <a16:creationId xmlns:a16="http://schemas.microsoft.com/office/drawing/2014/main" id="{297FAAB9-865C-4E11-BA5B-14624EECEBA2}"/>
              </a:ext>
            </a:extLst>
          </p:cNvPr>
          <p:cNvSpPr>
            <a:spLocks xmlns:a="http://schemas.openxmlformats.org/drawingml/2006/main" noGrp="1"/>
          </p:cNvSpPr>
          <p:nvPr/>
        </p:nvSpPr>
        <p:spPr>
          <a:xfrm xmlns:a="http://schemas.openxmlformats.org/drawingml/2006/main">
            <a:off x="690563"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7"/>
                </a:solidFill>
              </a:defRPr>
            </a:pPr>
            <a:r>
              <a:rPr sz="1800" b="1">
                <a:solidFill>
                  <a:srgbClr val="F4EBE7"/>
                </a:solidFill>
              </a:rPr>
              <a:t>Replay latency, depth consumption, partial fill, and fee</a:t>
            </a:r>
          </a:p>
        </p:txBody>
      </p:sp>
      <p:sp>
        <p:nvSpPr>
          <p:cNvPr id="12" name="" descr="Instructional visual for Latency Leaves 105 Units Filled and 15 Unfilled">
            <a:extLst xmlns:a="http://schemas.openxmlformats.org/drawingml/2006/main">
              <a:ext uri="{FF2B5EF4-FFF2-40B4-BE49-F238E27FC236}">
                <a16:creationId xmlns:a16="http://schemas.microsoft.com/office/drawing/2014/main" id="{3C7811E2-1E4E-4DCD-8BF3-D0A79DB7489E}"/>
              </a:ext>
            </a:extLst>
          </p:cNvPr>
          <p:cNvSpPr>
            <a:spLocks xmlns:a="http://schemas.openxmlformats.org/drawingml/2006/main" noGrp="1"/>
          </p:cNvSpPr>
          <p:nvPr/>
        </p:nvSpPr>
        <p:spPr>
          <a:xfrm xmlns:a="http://schemas.openxmlformats.org/drawingml/2006/main">
            <a:off x="690563"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4"/>
                </a:solidFill>
              </a:defRPr>
            </a:pPr>
            <a:r>
              <a:rPr sz="1875" b="0">
                <a:solidFill>
                  <a:srgbClr val="FFF8F4"/>
                </a:solidFill>
              </a:rPr>
              <a:t>SQ-EX-013 preserves consumed depth, VWAP, fees, remainder, and illustrative status.</a:t>
            </a:r>
          </a:p>
        </p:txBody>
      </p:sp>
      <p:sp>
        <p:nvSpPr>
          <p:cNvPr id="13" name="" descr="Instructional visual for Latency Leaves 105 Units Filled and 15 Unfilled">
            <a:extLst xmlns:a="http://schemas.openxmlformats.org/drawingml/2006/main">
              <a:ext uri="{FF2B5EF4-FFF2-40B4-BE49-F238E27FC236}">
                <a16:creationId xmlns:a16="http://schemas.microsoft.com/office/drawing/2014/main" id="{A6E03D06-D835-4E1D-8BFD-703F77B9454C}"/>
              </a:ext>
            </a:extLst>
          </p:cNvPr>
          <p:cNvSpPr>
            <a:spLocks xmlns:a="http://schemas.openxmlformats.org/drawingml/2006/main" noGrp="1"/>
          </p:cNvSpPr>
          <p:nvPr/>
        </p:nvSpPr>
        <p:spPr>
          <a:xfrm xmlns:a="http://schemas.openxmlformats.org/drawingml/2006/main">
            <a:off x="6196013" y="2000250"/>
            <a:ext cx="4857750" cy="3333750"/>
          </a:xfrm>
          <a:prstGeom xmlns:a="http://schemas.openxmlformats.org/drawingml/2006/main" prst="roundRect">
            <a:avLst>
              <a:gd name="adj" fmla="val 2286"/>
            </a:avLst>
          </a:prstGeom>
          <a:solidFill xmlns:a="http://schemas.openxmlformats.org/drawingml/2006/main">
            <a:srgbClr val="0B0B15"/>
          </a:solidFill>
          <a:ln xmlns:a="http://schemas.openxmlformats.org/drawingml/2006/main" w="19050">
            <a:solidFill>
              <a:srgbClr val="E8B466"/>
            </a:solidFill>
            <a:prstDash val="solid"/>
          </a:ln>
        </p:spPr>
      </p:sp>
      <p:sp>
        <p:nvSpPr>
          <p:cNvPr id="14" name="" descr="Instructional visual for Latency Leaves 105 Units Filled and 15 Unfilled">
            <a:extLst xmlns:a="http://schemas.openxmlformats.org/drawingml/2006/main">
              <a:ext uri="{FF2B5EF4-FFF2-40B4-BE49-F238E27FC236}">
                <a16:creationId xmlns:a16="http://schemas.microsoft.com/office/drawing/2014/main" id="{30AC6644-1285-4EC4-94B9-1B1020581448}"/>
              </a:ext>
            </a:extLst>
          </p:cNvPr>
          <p:cNvSpPr>
            <a:spLocks xmlns:a="http://schemas.openxmlformats.org/drawingml/2006/main" noGrp="1"/>
          </p:cNvSpPr>
          <p:nvPr/>
        </p:nvSpPr>
        <p:spPr>
          <a:xfrm xmlns:a="http://schemas.openxmlformats.org/drawingml/2006/main">
            <a:off x="6481763"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6"/>
                </a:solidFill>
              </a:defRPr>
            </a:pPr>
            <a:r>
              <a:rPr sz="1650" b="1">
                <a:solidFill>
                  <a:srgbClr val="E8B466"/>
                </a:solidFill>
              </a:rPr>
              <a:t>Post-latency asks: .54×20, .56×35, .60×50</a:t>
            </a:r>
          </a:p>
          <a:p xmlns:a="http://schemas.openxmlformats.org/drawingml/2006/main">
            <a:r>
              <a:t/>
            </a:r>
          </a:p>
          <a:p xmlns:a="http://schemas.openxmlformats.org/drawingml/2006/main">
            <a:pPr algn="l">
              <a:defRPr sz="1650" b="1">
                <a:solidFill>
                  <a:srgbClr val="E8B466"/>
                </a:solidFill>
              </a:defRPr>
            </a:pPr>
            <a:r>
              <a:rPr sz="1650" b="1">
                <a:solidFill>
                  <a:srgbClr val="E8B466"/>
                </a:solidFill>
              </a:rPr>
              <a:t>Filled = 105; unfilled = 15</a:t>
            </a:r>
          </a:p>
          <a:p xmlns:a="http://schemas.openxmlformats.org/drawingml/2006/main">
            <a:r>
              <a:t/>
            </a:r>
          </a:p>
          <a:p xmlns:a="http://schemas.openxmlformats.org/drawingml/2006/main">
            <a:pPr algn="l">
              <a:defRPr sz="1650" b="1">
                <a:solidFill>
                  <a:srgbClr val="E8B466"/>
                </a:solidFill>
              </a:defRPr>
            </a:pPr>
            <a:r>
              <a:rPr sz="1650" b="1">
                <a:solidFill>
                  <a:srgbClr val="E8B466"/>
                </a:solidFill>
              </a:rPr>
              <a:t>Gross = 60.4; VWAP ≈ .5752</a:t>
            </a:r>
          </a:p>
          <a:p xmlns:a="http://schemas.openxmlformats.org/drawingml/2006/main">
            <a:r>
              <a:t/>
            </a:r>
          </a:p>
          <a:p xmlns:a="http://schemas.openxmlformats.org/drawingml/2006/main">
            <a:pPr algn="l">
              <a:defRPr sz="1650" b="1">
                <a:solidFill>
                  <a:srgbClr val="E8B466"/>
                </a:solidFill>
              </a:defRPr>
            </a:pPr>
            <a:r>
              <a:rPr sz="1650" b="1">
                <a:solidFill>
                  <a:srgbClr val="E8B466"/>
                </a:solidFill>
              </a:rPr>
              <a:t>Fee = .604; net settlement result = 43.996</a:t>
            </a:r>
          </a:p>
        </p:txBody>
      </p:sp>
      <p:sp>
        <p:nvSpPr>
          <p:cNvPr id="15" name="" descr="Instructional visual for Latency Leaves 105 Units Filled and 15 Unfilled">
            <a:extLst xmlns:a="http://schemas.openxmlformats.org/drawingml/2006/main">
              <a:ext uri="{FF2B5EF4-FFF2-40B4-BE49-F238E27FC236}">
                <a16:creationId xmlns:a16="http://schemas.microsoft.com/office/drawing/2014/main" id="{1B9D1BC2-0436-49DD-9B0F-19026D456CBB}"/>
              </a:ext>
            </a:extLst>
          </p:cNvPr>
          <p:cNvSpPr>
            <a:spLocks xmlns:a="http://schemas.openxmlformats.org/drawingml/2006/main" noGrp="1"/>
          </p:cNvSpPr>
          <p:nvPr/>
        </p:nvSpPr>
        <p:spPr>
          <a:xfrm xmlns:a="http://schemas.openxmlformats.org/drawingml/2006/main">
            <a:off x="6481763"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8"/>
                </a:solidFill>
              </a:defRPr>
            </a:pPr>
            <a:r>
              <a:rPr sz="1125" b="0">
                <a:solidFill>
                  <a:srgbClr val="BDB8B8"/>
                </a:solidFill>
              </a:rPr>
              <a:t>Rounded for lecture • exact values remain in the ledger</a:t>
            </a:r>
          </a:p>
        </p:txBody>
      </p:sp>
    </p:spTree>
    <p:extLst>
      <p:ext uri="{BB962C8B-B14F-4D97-AF65-F5344CB8AC3E}">
        <p14:creationId xmlns:p14="http://schemas.microsoft.com/office/powerpoint/2010/main" val="936260308"/>
      </p:ext>
    </p:extLst>
  </p:cSld>
</p:sld>
</file>

<file path=ppt/slides/slide121.xml><?xml version="1.0" encoding="utf-8"?>
<p:sld xmlns:p="http://schemas.openxmlformats.org/presentationml/2006/main">
  <p:cSld>
    <p:bg>
      <p:bgPr>
        <a:solidFill xmlns:a="http://schemas.openxmlformats.org/drawingml/2006/main">
          <a:srgbClr val="050505"/>
        </a:solidFill>
      </p:bgPr>
    </p:bg>
    <p:spTree>
      <p:nvGrpSpPr>
        <p:cNvPr id="1" name="" descr="Instructional visual for The Decision Ledger Preserves Every Action, Abstention, and Assumption"/>
        <p:cNvGrpSpPr/>
        <p:nvPr/>
      </p:nvGrpSpPr>
      <p:grpSpPr>
        <a:xfrm xmlns:a="http://schemas.openxmlformats.org/drawingml/2006/main"/>
      </p:grpSpPr>
      <p:sp>
        <p:nvSpPr>
          <p:cNvPr id="1" name="" descr="Instructional visual for The Decision Ledger Preserves Every Action, Abstention, and Assumption">
            <a:extLst xmlns:a="http://schemas.openxmlformats.org/drawingml/2006/main">
              <a:ext uri="{FF2B5EF4-FFF2-40B4-BE49-F238E27FC236}">
                <a16:creationId xmlns:a16="http://schemas.microsoft.com/office/drawing/2014/main" id="{947C5F7D-9C32-419E-A821-71E5A861799F}"/>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2" name="" descr="Instructional visual for The Decision Ledger Preserves Every Action, Abstention, and Assumption">
            <a:extLst xmlns:a="http://schemas.openxmlformats.org/drawingml/2006/main">
              <a:ext uri="{FF2B5EF4-FFF2-40B4-BE49-F238E27FC236}">
                <a16:creationId xmlns:a16="http://schemas.microsoft.com/office/drawing/2014/main" id="{517A50FB-F892-48D8-B6EA-38A7C7BA4AA4}"/>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GOVERNED DEPLOYMENT</a:t>
            </a:r>
          </a:p>
        </p:txBody>
      </p:sp>
      <p:sp>
        <p:nvSpPr>
          <p:cNvPr id="3" name="" descr="Instructional visual for The Decision Ledger Preserves Every Action, Abstention, and Assumption">
            <a:extLst xmlns:a="http://schemas.openxmlformats.org/drawingml/2006/main">
              <a:ext uri="{FF2B5EF4-FFF2-40B4-BE49-F238E27FC236}">
                <a16:creationId xmlns:a16="http://schemas.microsoft.com/office/drawing/2014/main" id="{09A15889-6ABE-4113-A14D-10980A1AEAD3}"/>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9"/>
                </a:solidFill>
              </a:defRPr>
            </a:pPr>
            <a:r>
              <a:rPr sz="900" b="1">
                <a:solidFill>
                  <a:srgbClr val="BDB8B9"/>
                </a:solidFill>
              </a:rPr>
              <a:t>RESEARCH-ONLY • NO ORDER AUTHORITY</a:t>
            </a:r>
          </a:p>
        </p:txBody>
      </p:sp>
      <p:sp>
        <p:nvSpPr>
          <p:cNvPr id="4" name="slide-title" descr="Instructional visual for The Decision Ledger Preserves Every Action, Abstention, and Assumption">
            <a:extLst xmlns:a="http://schemas.openxmlformats.org/drawingml/2006/main">
              <a:ext uri="{FF2B5EF4-FFF2-40B4-BE49-F238E27FC236}">
                <a16:creationId xmlns:a16="http://schemas.microsoft.com/office/drawing/2014/main" id="{EF67EC62-F7E2-45CF-9C21-7EBAE58D299C}"/>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The Decision Ledger Preserves Every Action, Abstention, and Assumption</a:t>
            </a:r>
          </a:p>
        </p:txBody>
      </p:sp>
      <p:sp>
        <p:nvSpPr>
          <p:cNvPr id="5" name="" descr="Instructional visual for The Decision Ledger Preserves Every Action, Abstention, and Assumption">
            <a:extLst xmlns:a="http://schemas.openxmlformats.org/drawingml/2006/main">
              <a:ext uri="{FF2B5EF4-FFF2-40B4-BE49-F238E27FC236}">
                <a16:creationId xmlns:a16="http://schemas.microsoft.com/office/drawing/2014/main" id="{BBEED47B-6BC2-403D-AC7C-0FD6F7A828A0}"/>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6" name="" descr="Instructional visual for The Decision Ledger Preserves Every Action, Abstention, and Assumption">
            <a:extLst xmlns:a="http://schemas.openxmlformats.org/drawingml/2006/main">
              <a:ext uri="{FF2B5EF4-FFF2-40B4-BE49-F238E27FC236}">
                <a16:creationId xmlns:a16="http://schemas.microsoft.com/office/drawing/2014/main" id="{1E26452E-D72F-4D27-B4E7-B173BE3BE4D9}"/>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The Decision Ledger Preserves Every Action, Abstention, and Assumption">
            <a:extLst xmlns:a="http://schemas.openxmlformats.org/drawingml/2006/main">
              <a:ext uri="{FF2B5EF4-FFF2-40B4-BE49-F238E27FC236}">
                <a16:creationId xmlns:a16="http://schemas.microsoft.com/office/drawing/2014/main" id="{1314BE24-6497-41AA-99DC-8FA518D89A3B}"/>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121 / 144</a:t>
            </a:r>
          </a:p>
        </p:txBody>
      </p:sp>
      <p:sp>
        <p:nvSpPr>
          <p:cNvPr id="8" name="" descr="Instructional visual for The Decision Ledger Preserves Every Action, Abstention, and Assumption">
            <a:extLst xmlns:a="http://schemas.openxmlformats.org/drawingml/2006/main">
              <a:ext uri="{FF2B5EF4-FFF2-40B4-BE49-F238E27FC236}">
                <a16:creationId xmlns:a16="http://schemas.microsoft.com/office/drawing/2014/main" id="{4F002168-3F68-4181-A25E-5ADD81E5C216}"/>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The Decision Ledger Preserves Every Action, Abstention, and Assumption">
            <a:extLst xmlns:a="http://schemas.openxmlformats.org/drawingml/2006/main">
              <a:ext uri="{FF2B5EF4-FFF2-40B4-BE49-F238E27FC236}">
                <a16:creationId xmlns:a16="http://schemas.microsoft.com/office/drawing/2014/main" id="{0F9375BF-6796-4778-97C8-130B95222FF9}"/>
              </a:ext>
            </a:extLst>
          </p:cNvPr>
          <p:cNvSpPr>
            <a:spLocks xmlns:a="http://schemas.openxmlformats.org/drawingml/2006/main" noGrp="1"/>
          </p:cNvSpPr>
          <p:nvPr/>
        </p:nvSpPr>
        <p:spPr>
          <a:xfrm xmlns:a="http://schemas.openxmlformats.org/drawingml/2006/main">
            <a:off x="69103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Link identities, clocks, artifacts, gates, fills, costs, settlement, and reproducibility evidence.</a:t>
            </a:r>
          </a:p>
        </p:txBody>
      </p:sp>
      <p:sp>
        <p:nvSpPr>
          <p:cNvPr id="10" name="" descr="Instructional visual for The Decision Ledger Preserves Every Action, Abstention, and Assumption">
            <a:extLst xmlns:a="http://schemas.openxmlformats.org/drawingml/2006/main">
              <a:ext uri="{FF2B5EF4-FFF2-40B4-BE49-F238E27FC236}">
                <a16:creationId xmlns:a16="http://schemas.microsoft.com/office/drawing/2014/main" id="{0082F6F9-543A-46F6-B4EC-3CC74616F4EE}"/>
              </a:ext>
            </a:extLst>
          </p:cNvPr>
          <p:cNvSpPr>
            <a:spLocks xmlns:a="http://schemas.openxmlformats.org/drawingml/2006/main" noGrp="1"/>
          </p:cNvSpPr>
          <p:nvPr/>
        </p:nvSpPr>
        <p:spPr>
          <a:xfrm xmlns:a="http://schemas.openxmlformats.org/drawingml/2006/main">
            <a:off x="6339364" y="3143250"/>
            <a:ext cx="419100" cy="209550"/>
          </a:xfrm>
          <a:prstGeom xmlns:a="http://schemas.openxmlformats.org/drawingml/2006/main" prst="rightArrow">
            <a:avLst/>
          </a:prstGeom>
          <a:solidFill xmlns:a="http://schemas.openxmlformats.org/drawingml/2006/main">
            <a:srgbClr val="27D3CD"/>
          </a:solidFill>
          <a:ln xmlns:a="http://schemas.openxmlformats.org/drawingml/2006/main" w="0">
            <a:noFill/>
            <a:prstDash val="solid"/>
          </a:ln>
        </p:spPr>
      </p:sp>
      <p:sp>
        <p:nvSpPr>
          <p:cNvPr id="11" name="" descr="Instructional visual for The Decision Ledger Preserves Every Action, Abstention, and Assumption">
            <a:extLst xmlns:a="http://schemas.openxmlformats.org/drawingml/2006/main">
              <a:ext uri="{FF2B5EF4-FFF2-40B4-BE49-F238E27FC236}">
                <a16:creationId xmlns:a16="http://schemas.microsoft.com/office/drawing/2014/main" id="{B0D2B01B-B971-4B12-A68B-C8F21B00EFA8}"/>
              </a:ext>
            </a:extLst>
          </p:cNvPr>
          <p:cNvSpPr>
            <a:spLocks xmlns:a="http://schemas.openxmlformats.org/drawingml/2006/main" noGrp="1"/>
          </p:cNvSpPr>
          <p:nvPr/>
        </p:nvSpPr>
        <p:spPr>
          <a:xfrm xmlns:a="http://schemas.openxmlformats.org/drawingml/2006/main">
            <a:off x="58154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27D3CD"/>
            </a:solidFill>
            <a:prstDash val="solid"/>
          </a:ln>
        </p:spPr>
      </p:sp>
      <p:sp>
        <p:nvSpPr>
          <p:cNvPr id="12" name="" descr="Instructional visual for The Decision Ledger Preserves Every Action, Abstention, and Assumption">
            <a:extLst xmlns:a="http://schemas.openxmlformats.org/drawingml/2006/main">
              <a:ext uri="{FF2B5EF4-FFF2-40B4-BE49-F238E27FC236}">
                <a16:creationId xmlns:a16="http://schemas.microsoft.com/office/drawing/2014/main" id="{15E7E384-E232-461B-B6C2-256D2362AE10}"/>
              </a:ext>
            </a:extLst>
          </p:cNvPr>
          <p:cNvSpPr>
            <a:spLocks xmlns:a="http://schemas.openxmlformats.org/drawingml/2006/main" noGrp="1"/>
          </p:cNvSpPr>
          <p:nvPr/>
        </p:nvSpPr>
        <p:spPr>
          <a:xfrm xmlns:a="http://schemas.openxmlformats.org/drawingml/2006/main">
            <a:off x="58535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HASHES</a:t>
            </a:r>
          </a:p>
        </p:txBody>
      </p:sp>
      <p:sp>
        <p:nvSpPr>
          <p:cNvPr id="13" name="" descr="Instructional visual for The Decision Ledger Preserves Every Action, Abstention, and Assumption">
            <a:extLst xmlns:a="http://schemas.openxmlformats.org/drawingml/2006/main">
              <a:ext uri="{FF2B5EF4-FFF2-40B4-BE49-F238E27FC236}">
                <a16:creationId xmlns:a16="http://schemas.microsoft.com/office/drawing/2014/main" id="{2FD91C09-5173-43B1-B7E6-BF14AFAC2C4C}"/>
              </a:ext>
            </a:extLst>
          </p:cNvPr>
          <p:cNvSpPr>
            <a:spLocks xmlns:a="http://schemas.openxmlformats.org/drawingml/2006/main" noGrp="1"/>
          </p:cNvSpPr>
          <p:nvPr/>
        </p:nvSpPr>
        <p:spPr>
          <a:xfrm xmlns:a="http://schemas.openxmlformats.org/drawingml/2006/main">
            <a:off x="8101489" y="3143250"/>
            <a:ext cx="419100" cy="209550"/>
          </a:xfrm>
          <a:prstGeom xmlns:a="http://schemas.openxmlformats.org/drawingml/2006/main" prst="rightArrow">
            <a:avLst/>
          </a:prstGeom>
          <a:solidFill xmlns:a="http://schemas.openxmlformats.org/drawingml/2006/main">
            <a:srgbClr val="27D3CD"/>
          </a:solidFill>
          <a:ln xmlns:a="http://schemas.openxmlformats.org/drawingml/2006/main" w="0">
            <a:noFill/>
            <a:prstDash val="solid"/>
          </a:ln>
        </p:spPr>
      </p:sp>
      <p:sp>
        <p:nvSpPr>
          <p:cNvPr id="14" name="" descr="Instructional visual for The Decision Ledger Preserves Every Action, Abstention, and Assumption">
            <a:extLst xmlns:a="http://schemas.openxmlformats.org/drawingml/2006/main">
              <a:ext uri="{FF2B5EF4-FFF2-40B4-BE49-F238E27FC236}">
                <a16:creationId xmlns:a16="http://schemas.microsoft.com/office/drawing/2014/main" id="{B6D84DB1-6244-4889-8287-72A7AEB55F73}"/>
              </a:ext>
            </a:extLst>
          </p:cNvPr>
          <p:cNvSpPr>
            <a:spLocks xmlns:a="http://schemas.openxmlformats.org/drawingml/2006/main" noGrp="1"/>
          </p:cNvSpPr>
          <p:nvPr/>
        </p:nvSpPr>
        <p:spPr>
          <a:xfrm xmlns:a="http://schemas.openxmlformats.org/drawingml/2006/main">
            <a:off x="762523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E8B467"/>
            </a:solidFill>
            <a:prstDash val="solid"/>
          </a:ln>
        </p:spPr>
      </p:sp>
      <p:sp>
        <p:nvSpPr>
          <p:cNvPr id="15" name="" descr="Instructional visual for The Decision Ledger Preserves Every Action, Abstention, and Assumption">
            <a:extLst xmlns:a="http://schemas.openxmlformats.org/drawingml/2006/main">
              <a:ext uri="{FF2B5EF4-FFF2-40B4-BE49-F238E27FC236}">
                <a16:creationId xmlns:a16="http://schemas.microsoft.com/office/drawing/2014/main" id="{82A13358-714A-4588-8787-05D6AC599764}"/>
              </a:ext>
            </a:extLst>
          </p:cNvPr>
          <p:cNvSpPr>
            <a:spLocks xmlns:a="http://schemas.openxmlformats.org/drawingml/2006/main" noGrp="1"/>
          </p:cNvSpPr>
          <p:nvPr/>
        </p:nvSpPr>
        <p:spPr>
          <a:xfrm xmlns:a="http://schemas.openxmlformats.org/drawingml/2006/main">
            <a:off x="766333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GATES</a:t>
            </a:r>
          </a:p>
        </p:txBody>
      </p:sp>
      <p:sp>
        <p:nvSpPr>
          <p:cNvPr id="16" name="" descr="Instructional visual for The Decision Ledger Preserves Every Action, Abstention, and Assumption">
            <a:extLst xmlns:a="http://schemas.openxmlformats.org/drawingml/2006/main">
              <a:ext uri="{FF2B5EF4-FFF2-40B4-BE49-F238E27FC236}">
                <a16:creationId xmlns:a16="http://schemas.microsoft.com/office/drawing/2014/main" id="{9FBD0E99-7D51-4997-8C0C-BC23E72C0046}"/>
              </a:ext>
            </a:extLst>
          </p:cNvPr>
          <p:cNvSpPr>
            <a:spLocks xmlns:a="http://schemas.openxmlformats.org/drawingml/2006/main" noGrp="1"/>
          </p:cNvSpPr>
          <p:nvPr/>
        </p:nvSpPr>
        <p:spPr>
          <a:xfrm xmlns:a="http://schemas.openxmlformats.org/drawingml/2006/main">
            <a:off x="94349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FF6B6A"/>
            </a:solidFill>
            <a:prstDash val="solid"/>
          </a:ln>
        </p:spPr>
      </p:sp>
      <p:sp>
        <p:nvSpPr>
          <p:cNvPr id="17" name="" descr="Instructional visual for The Decision Ledger Preserves Every Action, Abstention, and Assumption">
            <a:extLst xmlns:a="http://schemas.openxmlformats.org/drawingml/2006/main">
              <a:ext uri="{FF2B5EF4-FFF2-40B4-BE49-F238E27FC236}">
                <a16:creationId xmlns:a16="http://schemas.microsoft.com/office/drawing/2014/main" id="{32C188CE-50F0-4AFD-BDCF-03A10D9182D1}"/>
              </a:ext>
            </a:extLst>
          </p:cNvPr>
          <p:cNvSpPr>
            <a:spLocks xmlns:a="http://schemas.openxmlformats.org/drawingml/2006/main" noGrp="1"/>
          </p:cNvSpPr>
          <p:nvPr/>
        </p:nvSpPr>
        <p:spPr>
          <a:xfrm xmlns:a="http://schemas.openxmlformats.org/drawingml/2006/main">
            <a:off x="94730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OUTCOME</a:t>
            </a:r>
          </a:p>
        </p:txBody>
      </p:sp>
    </p:spTree>
    <p:extLst>
      <p:ext uri="{BB962C8B-B14F-4D97-AF65-F5344CB8AC3E}">
        <p14:creationId xmlns:p14="http://schemas.microsoft.com/office/powerpoint/2010/main" val="1040983897"/>
      </p:ext>
    </p:extLst>
  </p:cSld>
</p:sld>
</file>

<file path=ppt/slides/slide122.xml><?xml version="1.0" encoding="utf-8"?>
<p:sld xmlns:p="http://schemas.openxmlformats.org/presentationml/2006/main">
  <p:cSld>
    <p:bg>
      <p:bgPr>
        <a:solidFill xmlns:a="http://schemas.openxmlformats.org/drawingml/2006/main">
          <a:srgbClr val="050505"/>
        </a:solidFill>
      </p:bgPr>
    </p:bg>
    <p:spTree>
      <p:nvGrpSpPr>
        <p:cNvPr id="1" name="" descr="Instructional visual for Evaluate Forecasts and Policies on the Same Opportunity Set"/>
        <p:cNvGrpSpPr/>
        <p:nvPr/>
      </p:nvGrpSpPr>
      <p:grpSpPr>
        <a:xfrm xmlns:a="http://schemas.openxmlformats.org/drawingml/2006/main"/>
      </p:grpSpPr>
      <p:sp>
        <p:nvSpPr>
          <p:cNvPr id="1" name="" descr="Instructional visual for Evaluate Forecasts and Policies on the Same Opportunity Set">
            <a:extLst xmlns:a="http://schemas.openxmlformats.org/drawingml/2006/main">
              <a:ext uri="{FF2B5EF4-FFF2-40B4-BE49-F238E27FC236}">
                <a16:creationId xmlns:a16="http://schemas.microsoft.com/office/drawing/2014/main" id="{27CB0055-8A36-4498-B036-F78B247BAF8B}"/>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2" name="" descr="Instructional visual for Evaluate Forecasts and Policies on the Same Opportunity Set">
            <a:extLst xmlns:a="http://schemas.openxmlformats.org/drawingml/2006/main">
              <a:ext uri="{FF2B5EF4-FFF2-40B4-BE49-F238E27FC236}">
                <a16:creationId xmlns:a16="http://schemas.microsoft.com/office/drawing/2014/main" id="{4063656A-815A-4F7E-ADB1-19859D7FA027}"/>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GOVERNED DEPLOYMENT</a:t>
            </a:r>
          </a:p>
        </p:txBody>
      </p:sp>
      <p:sp>
        <p:nvSpPr>
          <p:cNvPr id="3" name="" descr="Instructional visual for Evaluate Forecasts and Policies on the Same Opportunity Set">
            <a:extLst xmlns:a="http://schemas.openxmlformats.org/drawingml/2006/main">
              <a:ext uri="{FF2B5EF4-FFF2-40B4-BE49-F238E27FC236}">
                <a16:creationId xmlns:a16="http://schemas.microsoft.com/office/drawing/2014/main" id="{36F450B2-B883-4C40-8A3F-30118D2D3188}"/>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slide-title" descr="Instructional visual for Evaluate Forecasts and Policies on the Same Opportunity Set">
            <a:extLst xmlns:a="http://schemas.openxmlformats.org/drawingml/2006/main">
              <a:ext uri="{FF2B5EF4-FFF2-40B4-BE49-F238E27FC236}">
                <a16:creationId xmlns:a16="http://schemas.microsoft.com/office/drawing/2014/main" id="{B9D3D5A7-ECA1-4B4C-B635-0E404981B848}"/>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Evaluate Forecasts and Policies on the Same Opportunity Set</a:t>
            </a:r>
          </a:p>
        </p:txBody>
      </p:sp>
      <p:sp>
        <p:nvSpPr>
          <p:cNvPr id="5" name="" descr="Instructional visual for Evaluate Forecasts and Policies on the Same Opportunity Set">
            <a:extLst xmlns:a="http://schemas.openxmlformats.org/drawingml/2006/main">
              <a:ext uri="{FF2B5EF4-FFF2-40B4-BE49-F238E27FC236}">
                <a16:creationId xmlns:a16="http://schemas.microsoft.com/office/drawing/2014/main" id="{20297EC9-C47D-45B6-9FD7-74FCE9F3418C}"/>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6" name="" descr="Instructional visual for Evaluate Forecasts and Policies on the Same Opportunity Set">
            <a:extLst xmlns:a="http://schemas.openxmlformats.org/drawingml/2006/main">
              <a:ext uri="{FF2B5EF4-FFF2-40B4-BE49-F238E27FC236}">
                <a16:creationId xmlns:a16="http://schemas.microsoft.com/office/drawing/2014/main" id="{2777038F-71BE-4940-BC84-5328D5867780}"/>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Evaluate Forecasts and Policies on the Same Opportunity Set">
            <a:extLst xmlns:a="http://schemas.openxmlformats.org/drawingml/2006/main">
              <a:ext uri="{FF2B5EF4-FFF2-40B4-BE49-F238E27FC236}">
                <a16:creationId xmlns:a16="http://schemas.microsoft.com/office/drawing/2014/main" id="{7F5F4716-5D58-4178-9F6D-7631ADC4B4E6}"/>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122 / 144</a:t>
            </a:r>
          </a:p>
        </p:txBody>
      </p:sp>
      <p:sp>
        <p:nvSpPr>
          <p:cNvPr id="8" name="" descr="Instructional visual for Evaluate Forecasts and Policies on the Same Opportunity Set">
            <a:extLst xmlns:a="http://schemas.openxmlformats.org/drawingml/2006/main">
              <a:ext uri="{FF2B5EF4-FFF2-40B4-BE49-F238E27FC236}">
                <a16:creationId xmlns:a16="http://schemas.microsoft.com/office/drawing/2014/main" id="{C9C0FF67-0710-4136-A7F8-C4D9A8923C75}"/>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Evaluate Forecasts and Policies on the Same Opportunity Set">
            <a:extLst xmlns:a="http://schemas.openxmlformats.org/drawingml/2006/main">
              <a:ext uri="{FF2B5EF4-FFF2-40B4-BE49-F238E27FC236}">
                <a16:creationId xmlns:a16="http://schemas.microsoft.com/office/drawing/2014/main" id="{B7BF5DE0-7BF7-4FFD-9094-7BC91B3F3CC0}"/>
              </a:ext>
            </a:extLst>
          </p:cNvPr>
          <p:cNvSpPr>
            <a:spLocks xmlns:a="http://schemas.openxmlformats.org/drawingml/2006/main" noGrp="1"/>
          </p:cNvSpPr>
          <p:nvPr/>
        </p:nvSpPr>
        <p:spPr>
          <a:xfrm xmlns:a="http://schemas.openxmlformats.org/drawingml/2006/main">
            <a:off x="686276"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B"/>
                </a:solidFill>
              </a:defRPr>
            </a:pPr>
            <a:r>
              <a:rPr sz="1875" b="0">
                <a:solidFill>
                  <a:srgbClr val="FFF8EB"/>
                </a:solidFill>
              </a:rPr>
              <a:t>Report scores, calibration, coverage, fills, costs, exposure, sensitivity, and ablations separately.</a:t>
            </a:r>
          </a:p>
        </p:txBody>
      </p:sp>
      <p:sp>
        <p:nvSpPr>
          <p:cNvPr id="10" name="" descr="Instructional visual for Evaluate Forecasts and Policies on the Same Opportunity Set">
            <a:extLst xmlns:a="http://schemas.openxmlformats.org/drawingml/2006/main">
              <a:ext uri="{FF2B5EF4-FFF2-40B4-BE49-F238E27FC236}">
                <a16:creationId xmlns:a16="http://schemas.microsoft.com/office/drawing/2014/main" id="{245CF832-7011-47F9-AEFF-63E35E1D0113}"/>
              </a:ext>
            </a:extLst>
          </p:cNvPr>
          <p:cNvSpPr>
            <a:spLocks xmlns:a="http://schemas.openxmlformats.org/drawingml/2006/main" noGrp="1"/>
          </p:cNvSpPr>
          <p:nvPr/>
        </p:nvSpPr>
        <p:spPr>
          <a:xfrm xmlns:a="http://schemas.openxmlformats.org/drawingml/2006/main">
            <a:off x="6334601" y="3143250"/>
            <a:ext cx="419100" cy="209550"/>
          </a:xfrm>
          <a:prstGeom xmlns:a="http://schemas.openxmlformats.org/drawingml/2006/main" prst="rightArrow">
            <a:avLst/>
          </a:prstGeom>
          <a:solidFill xmlns:a="http://schemas.openxmlformats.org/drawingml/2006/main">
            <a:srgbClr val="27D3C3"/>
          </a:solidFill>
          <a:ln xmlns:a="http://schemas.openxmlformats.org/drawingml/2006/main" w="0">
            <a:noFill/>
            <a:prstDash val="solid"/>
          </a:ln>
        </p:spPr>
      </p:sp>
      <p:sp>
        <p:nvSpPr>
          <p:cNvPr id="11" name="" descr="Instructional visual for Evaluate Forecasts and Policies on the Same Opportunity Set">
            <a:extLst xmlns:a="http://schemas.openxmlformats.org/drawingml/2006/main">
              <a:ext uri="{FF2B5EF4-FFF2-40B4-BE49-F238E27FC236}">
                <a16:creationId xmlns:a16="http://schemas.microsoft.com/office/drawing/2014/main" id="{4432376B-D4BC-4B4A-9F16-0F9097C96825}"/>
              </a:ext>
            </a:extLst>
          </p:cNvPr>
          <p:cNvSpPr>
            <a:spLocks xmlns:a="http://schemas.openxmlformats.org/drawingml/2006/main" noGrp="1"/>
          </p:cNvSpPr>
          <p:nvPr/>
        </p:nvSpPr>
        <p:spPr>
          <a:xfrm xmlns:a="http://schemas.openxmlformats.org/drawingml/2006/main">
            <a:off x="581072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27D3C3"/>
            </a:solidFill>
            <a:prstDash val="solid"/>
          </a:ln>
        </p:spPr>
      </p:sp>
      <p:sp>
        <p:nvSpPr>
          <p:cNvPr id="12" name="" descr="Instructional visual for Evaluate Forecasts and Policies on the Same Opportunity Set">
            <a:extLst xmlns:a="http://schemas.openxmlformats.org/drawingml/2006/main">
              <a:ext uri="{FF2B5EF4-FFF2-40B4-BE49-F238E27FC236}">
                <a16:creationId xmlns:a16="http://schemas.microsoft.com/office/drawing/2014/main" id="{5DA44F9E-C51B-40C1-9CBE-6E47320884F9}"/>
              </a:ext>
            </a:extLst>
          </p:cNvPr>
          <p:cNvSpPr>
            <a:spLocks xmlns:a="http://schemas.openxmlformats.org/drawingml/2006/main" noGrp="1"/>
          </p:cNvSpPr>
          <p:nvPr/>
        </p:nvSpPr>
        <p:spPr>
          <a:xfrm xmlns:a="http://schemas.openxmlformats.org/drawingml/2006/main">
            <a:off x="584882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A</a:t>
            </a:r>
          </a:p>
        </p:txBody>
      </p:sp>
      <p:sp>
        <p:nvSpPr>
          <p:cNvPr id="13" name="" descr="Instructional visual for Evaluate Forecasts and Policies on the Same Opportunity Set">
            <a:extLst xmlns:a="http://schemas.openxmlformats.org/drawingml/2006/main">
              <a:ext uri="{FF2B5EF4-FFF2-40B4-BE49-F238E27FC236}">
                <a16:creationId xmlns:a16="http://schemas.microsoft.com/office/drawing/2014/main" id="{FEFE5A4B-77BA-4325-8251-3A5D3DE2900B}"/>
              </a:ext>
            </a:extLst>
          </p:cNvPr>
          <p:cNvSpPr>
            <a:spLocks xmlns:a="http://schemas.openxmlformats.org/drawingml/2006/main" noGrp="1"/>
          </p:cNvSpPr>
          <p:nvPr/>
        </p:nvSpPr>
        <p:spPr>
          <a:xfrm xmlns:a="http://schemas.openxmlformats.org/drawingml/2006/main">
            <a:off x="8096726" y="3143250"/>
            <a:ext cx="419100" cy="209550"/>
          </a:xfrm>
          <a:prstGeom xmlns:a="http://schemas.openxmlformats.org/drawingml/2006/main" prst="rightArrow">
            <a:avLst/>
          </a:prstGeom>
          <a:solidFill xmlns:a="http://schemas.openxmlformats.org/drawingml/2006/main">
            <a:srgbClr val="27D3C3"/>
          </a:solidFill>
          <a:ln xmlns:a="http://schemas.openxmlformats.org/drawingml/2006/main" w="0">
            <a:noFill/>
            <a:prstDash val="solid"/>
          </a:ln>
        </p:spPr>
      </p:sp>
      <p:sp>
        <p:nvSpPr>
          <p:cNvPr id="14" name="" descr="Instructional visual for Evaluate Forecasts and Policies on the Same Opportunity Set">
            <a:extLst xmlns:a="http://schemas.openxmlformats.org/drawingml/2006/main">
              <a:ext uri="{FF2B5EF4-FFF2-40B4-BE49-F238E27FC236}">
                <a16:creationId xmlns:a16="http://schemas.microsoft.com/office/drawing/2014/main" id="{B38E7DDE-7F58-42C8-8E6A-600C433A9B4B}"/>
              </a:ext>
            </a:extLst>
          </p:cNvPr>
          <p:cNvSpPr>
            <a:spLocks xmlns:a="http://schemas.openxmlformats.org/drawingml/2006/main" noGrp="1"/>
          </p:cNvSpPr>
          <p:nvPr/>
        </p:nvSpPr>
        <p:spPr>
          <a:xfrm xmlns:a="http://schemas.openxmlformats.org/drawingml/2006/main">
            <a:off x="762047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E8B45D"/>
            </a:solidFill>
            <a:prstDash val="solid"/>
          </a:ln>
        </p:spPr>
      </p:sp>
      <p:sp>
        <p:nvSpPr>
          <p:cNvPr id="15" name="" descr="Instructional visual for Evaluate Forecasts and Policies on the Same Opportunity Set">
            <a:extLst xmlns:a="http://schemas.openxmlformats.org/drawingml/2006/main">
              <a:ext uri="{FF2B5EF4-FFF2-40B4-BE49-F238E27FC236}">
                <a16:creationId xmlns:a16="http://schemas.microsoft.com/office/drawing/2014/main" id="{B090029A-C998-4EF7-8E2C-AA0B192E7965}"/>
              </a:ext>
            </a:extLst>
          </p:cNvPr>
          <p:cNvSpPr>
            <a:spLocks xmlns:a="http://schemas.openxmlformats.org/drawingml/2006/main" noGrp="1"/>
          </p:cNvSpPr>
          <p:nvPr/>
        </p:nvSpPr>
        <p:spPr>
          <a:xfrm xmlns:a="http://schemas.openxmlformats.org/drawingml/2006/main">
            <a:off x="765857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a:t>
            </a:r>
          </a:p>
        </p:txBody>
      </p:sp>
      <p:sp>
        <p:nvSpPr>
          <p:cNvPr id="16" name="" descr="Instructional visual for Evaluate Forecasts and Policies on the Same Opportunity Set">
            <a:extLst xmlns:a="http://schemas.openxmlformats.org/drawingml/2006/main">
              <a:ext uri="{FF2B5EF4-FFF2-40B4-BE49-F238E27FC236}">
                <a16:creationId xmlns:a16="http://schemas.microsoft.com/office/drawing/2014/main" id="{ED59C922-8223-4CBD-968B-E78F1298D671}"/>
              </a:ext>
            </a:extLst>
          </p:cNvPr>
          <p:cNvSpPr>
            <a:spLocks xmlns:a="http://schemas.openxmlformats.org/drawingml/2006/main" noGrp="1"/>
          </p:cNvSpPr>
          <p:nvPr/>
        </p:nvSpPr>
        <p:spPr>
          <a:xfrm xmlns:a="http://schemas.openxmlformats.org/drawingml/2006/main">
            <a:off x="943022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FF6B60"/>
            </a:solidFill>
            <a:prstDash val="solid"/>
          </a:ln>
        </p:spPr>
      </p:sp>
      <p:sp>
        <p:nvSpPr>
          <p:cNvPr id="17" name="" descr="Instructional visual for Evaluate Forecasts and Policies on the Same Opportunity Set">
            <a:extLst xmlns:a="http://schemas.openxmlformats.org/drawingml/2006/main">
              <a:ext uri="{FF2B5EF4-FFF2-40B4-BE49-F238E27FC236}">
                <a16:creationId xmlns:a16="http://schemas.microsoft.com/office/drawing/2014/main" id="{1996F8D8-5CB5-49ED-ACB3-B1E39411CF0C}"/>
              </a:ext>
            </a:extLst>
          </p:cNvPr>
          <p:cNvSpPr>
            <a:spLocks xmlns:a="http://schemas.openxmlformats.org/drawingml/2006/main" noGrp="1"/>
          </p:cNvSpPr>
          <p:nvPr/>
        </p:nvSpPr>
        <p:spPr>
          <a:xfrm xmlns:a="http://schemas.openxmlformats.org/drawingml/2006/main">
            <a:off x="946832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B</a:t>
            </a:r>
          </a:p>
        </p:txBody>
      </p:sp>
    </p:spTree>
    <p:extLst>
      <p:ext uri="{BB962C8B-B14F-4D97-AF65-F5344CB8AC3E}">
        <p14:creationId xmlns:p14="http://schemas.microsoft.com/office/powerpoint/2010/main" val="208341004"/>
      </p:ext>
    </p:extLst>
  </p:cSld>
</p:sld>
</file>

<file path=ppt/slides/slide123.xml><?xml version="1.0" encoding="utf-8"?>
<p:sld xmlns:p="http://schemas.openxmlformats.org/presentationml/2006/main">
  <p:cSld>
    <p:bg>
      <p:bgPr>
        <a:solidFill xmlns:a="http://schemas.openxmlformats.org/drawingml/2006/main">
          <a:srgbClr val="050505"/>
        </a:solidFill>
      </p:bgPr>
    </p:bg>
    <p:spTree>
      <p:nvGrpSpPr>
        <p:cNvPr id="1" name="" descr="Instructional visual for Sensitivity Analysis Precedes Bounded Monitoring Readiness"/>
        <p:cNvGrpSpPr/>
        <p:nvPr/>
      </p:nvGrpSpPr>
      <p:grpSpPr>
        <a:xfrm xmlns:a="http://schemas.openxmlformats.org/drawingml/2006/main"/>
      </p:grpSpPr>
      <p:sp>
        <p:nvSpPr>
          <p:cNvPr id="1" name="" descr="Instructional visual for Sensitivity Analysis Precedes Bounded Monitoring Readiness">
            <a:extLst xmlns:a="http://schemas.openxmlformats.org/drawingml/2006/main">
              <a:ext uri="{FF2B5EF4-FFF2-40B4-BE49-F238E27FC236}">
                <a16:creationId xmlns:a16="http://schemas.microsoft.com/office/drawing/2014/main" id="{06A75813-72D5-45C4-BCF1-32C885C2C79D}"/>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2" name="" descr="Instructional visual for Sensitivity Analysis Precedes Bounded Monitoring Readiness">
            <a:extLst xmlns:a="http://schemas.openxmlformats.org/drawingml/2006/main">
              <a:ext uri="{FF2B5EF4-FFF2-40B4-BE49-F238E27FC236}">
                <a16:creationId xmlns:a16="http://schemas.microsoft.com/office/drawing/2014/main" id="{E2AD7ABB-B483-460C-8B52-C6F4CB5ADC4C}"/>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GOVERNED DEPLOYMENT</a:t>
            </a:r>
          </a:p>
        </p:txBody>
      </p:sp>
      <p:sp>
        <p:nvSpPr>
          <p:cNvPr id="3" name="" descr="Instructional visual for Sensitivity Analysis Precedes Bounded Monitoring Readiness">
            <a:extLst xmlns:a="http://schemas.openxmlformats.org/drawingml/2006/main">
              <a:ext uri="{FF2B5EF4-FFF2-40B4-BE49-F238E27FC236}">
                <a16:creationId xmlns:a16="http://schemas.microsoft.com/office/drawing/2014/main" id="{22D54BA2-0D56-431A-8DF2-F8A5F6C3A90D}"/>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Sensitivity Analysis Precedes Bounded Monitoring Readiness">
            <a:extLst xmlns:a="http://schemas.openxmlformats.org/drawingml/2006/main">
              <a:ext uri="{FF2B5EF4-FFF2-40B4-BE49-F238E27FC236}">
                <a16:creationId xmlns:a16="http://schemas.microsoft.com/office/drawing/2014/main" id="{75C1129D-4234-4DB6-A330-DF0A9F08A511}"/>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Sensitivity Analysis Precedes Bounded Monitoring Readiness</a:t>
            </a:r>
          </a:p>
        </p:txBody>
      </p:sp>
      <p:sp>
        <p:nvSpPr>
          <p:cNvPr id="5" name="" descr="Instructional visual for Sensitivity Analysis Precedes Bounded Monitoring Readiness">
            <a:extLst xmlns:a="http://schemas.openxmlformats.org/drawingml/2006/main">
              <a:ext uri="{FF2B5EF4-FFF2-40B4-BE49-F238E27FC236}">
                <a16:creationId xmlns:a16="http://schemas.microsoft.com/office/drawing/2014/main" id="{27231BA0-31A2-4A3C-A1EC-08F0E02FD889}"/>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6" name="" descr="Instructional visual for Sensitivity Analysis Precedes Bounded Monitoring Readiness">
            <a:extLst xmlns:a="http://schemas.openxmlformats.org/drawingml/2006/main">
              <a:ext uri="{FF2B5EF4-FFF2-40B4-BE49-F238E27FC236}">
                <a16:creationId xmlns:a16="http://schemas.microsoft.com/office/drawing/2014/main" id="{536B63A9-4D99-48AB-BC14-F6AF4EB46B74}"/>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Sensitivity Analysis Precedes Bounded Monitoring Readiness">
            <a:extLst xmlns:a="http://schemas.openxmlformats.org/drawingml/2006/main">
              <a:ext uri="{FF2B5EF4-FFF2-40B4-BE49-F238E27FC236}">
                <a16:creationId xmlns:a16="http://schemas.microsoft.com/office/drawing/2014/main" id="{7D5B4F3D-EF6C-4366-8928-5B66D3E543FA}"/>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123 / 144</a:t>
            </a:r>
          </a:p>
        </p:txBody>
      </p:sp>
      <p:sp>
        <p:nvSpPr>
          <p:cNvPr id="8" name="" descr="Instructional visual for Sensitivity Analysis Precedes Bounded Monitoring Readiness">
            <a:extLst xmlns:a="http://schemas.openxmlformats.org/drawingml/2006/main">
              <a:ext uri="{FF2B5EF4-FFF2-40B4-BE49-F238E27FC236}">
                <a16:creationId xmlns:a16="http://schemas.microsoft.com/office/drawing/2014/main" id="{55709202-D5EB-472A-8686-787191887EF3}"/>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Sensitivity Analysis Precedes Bounded Monitoring Readiness">
            <a:extLst xmlns:a="http://schemas.openxmlformats.org/drawingml/2006/main">
              <a:ext uri="{FF2B5EF4-FFF2-40B4-BE49-F238E27FC236}">
                <a16:creationId xmlns:a16="http://schemas.microsoft.com/office/drawing/2014/main" id="{A5538072-626E-4B80-A558-287B9BF200D2}"/>
              </a:ext>
            </a:extLst>
          </p:cNvPr>
          <p:cNvSpPr>
            <a:spLocks xmlns:a="http://schemas.openxmlformats.org/drawingml/2006/main" noGrp="1"/>
          </p:cNvSpPr>
          <p:nvPr/>
        </p:nvSpPr>
        <p:spPr>
          <a:xfrm xmlns:a="http://schemas.openxmlformats.org/drawingml/2006/main">
            <a:off x="686753"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C"/>
                </a:solidFill>
              </a:defRPr>
            </a:pPr>
            <a:r>
              <a:rPr sz="1875" b="0">
                <a:solidFill>
                  <a:srgbClr val="FFF8EC"/>
                </a:solidFill>
              </a:rPr>
              <a:t>Stress replay assumptions, freeze governance gates, then monitor through reversible containment.</a:t>
            </a:r>
          </a:p>
        </p:txBody>
      </p:sp>
      <p:sp>
        <p:nvSpPr>
          <p:cNvPr id="10" name="" descr="Instructional visual for Sensitivity Analysis Precedes Bounded Monitoring Readiness">
            <a:extLst xmlns:a="http://schemas.openxmlformats.org/drawingml/2006/main">
              <a:ext uri="{FF2B5EF4-FFF2-40B4-BE49-F238E27FC236}">
                <a16:creationId xmlns:a16="http://schemas.microsoft.com/office/drawing/2014/main" id="{7407683F-E71A-4F80-AF2C-6086916956AF}"/>
              </a:ext>
            </a:extLst>
          </p:cNvPr>
          <p:cNvSpPr>
            <a:spLocks xmlns:a="http://schemas.openxmlformats.org/drawingml/2006/main" noGrp="1"/>
          </p:cNvSpPr>
          <p:nvPr/>
        </p:nvSpPr>
        <p:spPr>
          <a:xfrm xmlns:a="http://schemas.openxmlformats.org/drawingml/2006/main">
            <a:off x="6335078" y="3143250"/>
            <a:ext cx="419100" cy="209550"/>
          </a:xfrm>
          <a:prstGeom xmlns:a="http://schemas.openxmlformats.org/drawingml/2006/main" prst="rightArrow">
            <a:avLst/>
          </a:prstGeom>
          <a:solidFill xmlns:a="http://schemas.openxmlformats.org/drawingml/2006/main">
            <a:srgbClr val="27D3C4"/>
          </a:solidFill>
          <a:ln xmlns:a="http://schemas.openxmlformats.org/drawingml/2006/main" w="0">
            <a:noFill/>
            <a:prstDash val="solid"/>
          </a:ln>
        </p:spPr>
      </p:sp>
      <p:sp>
        <p:nvSpPr>
          <p:cNvPr id="11" name="" descr="Instructional visual for Sensitivity Analysis Precedes Bounded Monitoring Readiness">
            <a:extLst xmlns:a="http://schemas.openxmlformats.org/drawingml/2006/main">
              <a:ext uri="{FF2B5EF4-FFF2-40B4-BE49-F238E27FC236}">
                <a16:creationId xmlns:a16="http://schemas.microsoft.com/office/drawing/2014/main" id="{2B5A23C9-E53C-4805-B2CA-CE1F108D817B}"/>
              </a:ext>
            </a:extLst>
          </p:cNvPr>
          <p:cNvSpPr>
            <a:spLocks xmlns:a="http://schemas.openxmlformats.org/drawingml/2006/main" noGrp="1"/>
          </p:cNvSpPr>
          <p:nvPr/>
        </p:nvSpPr>
        <p:spPr>
          <a:xfrm xmlns:a="http://schemas.openxmlformats.org/drawingml/2006/main">
            <a:off x="581120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27D3C4"/>
            </a:solidFill>
            <a:prstDash val="solid"/>
          </a:ln>
        </p:spPr>
      </p:sp>
      <p:sp>
        <p:nvSpPr>
          <p:cNvPr id="12" name="" descr="Instructional visual for Sensitivity Analysis Precedes Bounded Monitoring Readiness">
            <a:extLst xmlns:a="http://schemas.openxmlformats.org/drawingml/2006/main">
              <a:ext uri="{FF2B5EF4-FFF2-40B4-BE49-F238E27FC236}">
                <a16:creationId xmlns:a16="http://schemas.microsoft.com/office/drawing/2014/main" id="{13C5F79D-77DC-483C-8920-26EE9F3F060B}"/>
              </a:ext>
            </a:extLst>
          </p:cNvPr>
          <p:cNvSpPr>
            <a:spLocks xmlns:a="http://schemas.openxmlformats.org/drawingml/2006/main" noGrp="1"/>
          </p:cNvSpPr>
          <p:nvPr/>
        </p:nvSpPr>
        <p:spPr>
          <a:xfrm xmlns:a="http://schemas.openxmlformats.org/drawingml/2006/main">
            <a:off x="584930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BASE</a:t>
            </a:r>
          </a:p>
        </p:txBody>
      </p:sp>
      <p:sp>
        <p:nvSpPr>
          <p:cNvPr id="13" name="" descr="Instructional visual for Sensitivity Analysis Precedes Bounded Monitoring Readiness">
            <a:extLst xmlns:a="http://schemas.openxmlformats.org/drawingml/2006/main">
              <a:ext uri="{FF2B5EF4-FFF2-40B4-BE49-F238E27FC236}">
                <a16:creationId xmlns:a16="http://schemas.microsoft.com/office/drawing/2014/main" id="{97939F55-294A-4808-A625-2D5F37CF1CFD}"/>
              </a:ext>
            </a:extLst>
          </p:cNvPr>
          <p:cNvSpPr>
            <a:spLocks xmlns:a="http://schemas.openxmlformats.org/drawingml/2006/main" noGrp="1"/>
          </p:cNvSpPr>
          <p:nvPr/>
        </p:nvSpPr>
        <p:spPr>
          <a:xfrm xmlns:a="http://schemas.openxmlformats.org/drawingml/2006/main">
            <a:off x="8097203" y="3143250"/>
            <a:ext cx="419100" cy="209550"/>
          </a:xfrm>
          <a:prstGeom xmlns:a="http://schemas.openxmlformats.org/drawingml/2006/main" prst="rightArrow">
            <a:avLst/>
          </a:prstGeom>
          <a:solidFill xmlns:a="http://schemas.openxmlformats.org/drawingml/2006/main">
            <a:srgbClr val="27D3C4"/>
          </a:solidFill>
          <a:ln xmlns:a="http://schemas.openxmlformats.org/drawingml/2006/main" w="0">
            <a:noFill/>
            <a:prstDash val="solid"/>
          </a:ln>
        </p:spPr>
      </p:sp>
      <p:sp>
        <p:nvSpPr>
          <p:cNvPr id="14" name="" descr="Instructional visual for Sensitivity Analysis Precedes Bounded Monitoring Readiness">
            <a:extLst xmlns:a="http://schemas.openxmlformats.org/drawingml/2006/main">
              <a:ext uri="{FF2B5EF4-FFF2-40B4-BE49-F238E27FC236}">
                <a16:creationId xmlns:a16="http://schemas.microsoft.com/office/drawing/2014/main" id="{3C631193-2684-4EAA-9D44-A7A21394DEFD}"/>
              </a:ext>
            </a:extLst>
          </p:cNvPr>
          <p:cNvSpPr>
            <a:spLocks xmlns:a="http://schemas.openxmlformats.org/drawingml/2006/main" noGrp="1"/>
          </p:cNvSpPr>
          <p:nvPr/>
        </p:nvSpPr>
        <p:spPr>
          <a:xfrm xmlns:a="http://schemas.openxmlformats.org/drawingml/2006/main">
            <a:off x="762095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E8B45E"/>
            </a:solidFill>
            <a:prstDash val="solid"/>
          </a:ln>
        </p:spPr>
      </p:sp>
      <p:sp>
        <p:nvSpPr>
          <p:cNvPr id="15" name="" descr="Instructional visual for Sensitivity Analysis Precedes Bounded Monitoring Readiness">
            <a:extLst xmlns:a="http://schemas.openxmlformats.org/drawingml/2006/main">
              <a:ext uri="{FF2B5EF4-FFF2-40B4-BE49-F238E27FC236}">
                <a16:creationId xmlns:a16="http://schemas.microsoft.com/office/drawing/2014/main" id="{35D49541-BCD5-4BD8-B5FE-C0E0CDBFD2E4}"/>
              </a:ext>
            </a:extLst>
          </p:cNvPr>
          <p:cNvSpPr>
            <a:spLocks xmlns:a="http://schemas.openxmlformats.org/drawingml/2006/main" noGrp="1"/>
          </p:cNvSpPr>
          <p:nvPr/>
        </p:nvSpPr>
        <p:spPr>
          <a:xfrm xmlns:a="http://schemas.openxmlformats.org/drawingml/2006/main">
            <a:off x="765905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ADVERSE</a:t>
            </a:r>
          </a:p>
        </p:txBody>
      </p:sp>
      <p:sp>
        <p:nvSpPr>
          <p:cNvPr id="16" name="" descr="Instructional visual for Sensitivity Analysis Precedes Bounded Monitoring Readiness">
            <a:extLst xmlns:a="http://schemas.openxmlformats.org/drawingml/2006/main">
              <a:ext uri="{FF2B5EF4-FFF2-40B4-BE49-F238E27FC236}">
                <a16:creationId xmlns:a16="http://schemas.microsoft.com/office/drawing/2014/main" id="{13BA6D6D-5BA6-4611-8B2D-26B924E741FB}"/>
              </a:ext>
            </a:extLst>
          </p:cNvPr>
          <p:cNvSpPr>
            <a:spLocks xmlns:a="http://schemas.openxmlformats.org/drawingml/2006/main" noGrp="1"/>
          </p:cNvSpPr>
          <p:nvPr/>
        </p:nvSpPr>
        <p:spPr>
          <a:xfrm xmlns:a="http://schemas.openxmlformats.org/drawingml/2006/main">
            <a:off x="943070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FF6B61"/>
            </a:solidFill>
            <a:prstDash val="solid"/>
          </a:ln>
        </p:spPr>
      </p:sp>
      <p:sp>
        <p:nvSpPr>
          <p:cNvPr id="17" name="" descr="Instructional visual for Sensitivity Analysis Precedes Bounded Monitoring Readiness">
            <a:extLst xmlns:a="http://schemas.openxmlformats.org/drawingml/2006/main">
              <a:ext uri="{FF2B5EF4-FFF2-40B4-BE49-F238E27FC236}">
                <a16:creationId xmlns:a16="http://schemas.microsoft.com/office/drawing/2014/main" id="{2609A584-2F6C-4167-8AD2-40813D075BA5}"/>
              </a:ext>
            </a:extLst>
          </p:cNvPr>
          <p:cNvSpPr>
            <a:spLocks xmlns:a="http://schemas.openxmlformats.org/drawingml/2006/main" noGrp="1"/>
          </p:cNvSpPr>
          <p:nvPr/>
        </p:nvSpPr>
        <p:spPr>
          <a:xfrm xmlns:a="http://schemas.openxmlformats.org/drawingml/2006/main">
            <a:off x="946880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REFUSE</a:t>
            </a:r>
          </a:p>
        </p:txBody>
      </p:sp>
    </p:spTree>
    <p:extLst>
      <p:ext uri="{BB962C8B-B14F-4D97-AF65-F5344CB8AC3E}">
        <p14:creationId xmlns:p14="http://schemas.microsoft.com/office/powerpoint/2010/main" val="1378147591"/>
      </p:ext>
    </p:extLst>
  </p:cSld>
</p:sld>
</file>

<file path=ppt/slides/slide124.xml><?xml version="1.0" encoding="utf-8"?>
<p:sld xmlns:p="http://schemas.openxmlformats.org/presentationml/2006/main">
  <p:cSld>
    <p:bg>
      <p:bgPr>
        <a:solidFill xmlns:a="http://schemas.openxmlformats.org/drawingml/2006/main">
          <a:srgbClr val="050505"/>
        </a:solidFill>
      </p:bgPr>
    </p:bg>
    <p:spTree>
      <p:nvGrpSpPr>
        <p:cNvPr id="1" name="" descr="Instructional visual for Bounded Monitoring Observes, Verifies, Contains, Records, and Escalates"/>
        <p:cNvGrpSpPr/>
        <p:nvPr/>
      </p:nvGrpSpPr>
      <p:grpSpPr>
        <a:xfrm xmlns:a="http://schemas.openxmlformats.org/drawingml/2006/main"/>
      </p:grpSpPr>
      <p:sp>
        <p:nvSpPr>
          <p:cNvPr id="1" name="" descr="Instructional visual for Bounded Monitoring Observes, Verifies, Contains, Records, and Escalates">
            <a:extLst xmlns:a="http://schemas.openxmlformats.org/drawingml/2006/main">
              <a:ext uri="{FF2B5EF4-FFF2-40B4-BE49-F238E27FC236}">
                <a16:creationId xmlns:a16="http://schemas.microsoft.com/office/drawing/2014/main" id="{63D354B9-D027-45D5-9736-637CD0662FD9}"/>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2" name="" descr="Instructional visual for Bounded Monitoring Observes, Verifies, Contains, Records, and Escalates">
            <a:extLst xmlns:a="http://schemas.openxmlformats.org/drawingml/2006/main">
              <a:ext uri="{FF2B5EF4-FFF2-40B4-BE49-F238E27FC236}">
                <a16:creationId xmlns:a16="http://schemas.microsoft.com/office/drawing/2014/main" id="{2C38F962-56C4-4B3C-A008-73619D0557B6}"/>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GOVERNED DEPLOYMENT</a:t>
            </a:r>
          </a:p>
        </p:txBody>
      </p:sp>
      <p:sp>
        <p:nvSpPr>
          <p:cNvPr id="3" name="" descr="Instructional visual for Bounded Monitoring Observes, Verifies, Contains, Records, and Escalates">
            <a:extLst xmlns:a="http://schemas.openxmlformats.org/drawingml/2006/main">
              <a:ext uri="{FF2B5EF4-FFF2-40B4-BE49-F238E27FC236}">
                <a16:creationId xmlns:a16="http://schemas.microsoft.com/office/drawing/2014/main" id="{3C9F9E80-18E3-4D9C-8E94-F3FE75E10DC4}"/>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Bounded Monitoring Observes, Verifies, Contains, Records, and Escalates">
            <a:extLst xmlns:a="http://schemas.openxmlformats.org/drawingml/2006/main">
              <a:ext uri="{FF2B5EF4-FFF2-40B4-BE49-F238E27FC236}">
                <a16:creationId xmlns:a16="http://schemas.microsoft.com/office/drawing/2014/main" id="{A4861134-0831-4250-BB38-62D5C7274B25}"/>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Bounded Monitoring Observes, Verifies, Contains, Records, and Escalates</a:t>
            </a:r>
          </a:p>
        </p:txBody>
      </p:sp>
      <p:sp>
        <p:nvSpPr>
          <p:cNvPr id="5" name="" descr="Instructional visual for Bounded Monitoring Observes, Verifies, Contains, Records, and Escalates">
            <a:extLst xmlns:a="http://schemas.openxmlformats.org/drawingml/2006/main">
              <a:ext uri="{FF2B5EF4-FFF2-40B4-BE49-F238E27FC236}">
                <a16:creationId xmlns:a16="http://schemas.microsoft.com/office/drawing/2014/main" id="{0273F610-598D-4E0E-A6FE-04D205F26907}"/>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6" name="" descr="Instructional visual for Bounded Monitoring Observes, Verifies, Contains, Records, and Escalates">
            <a:extLst xmlns:a="http://schemas.openxmlformats.org/drawingml/2006/main">
              <a:ext uri="{FF2B5EF4-FFF2-40B4-BE49-F238E27FC236}">
                <a16:creationId xmlns:a16="http://schemas.microsoft.com/office/drawing/2014/main" id="{96B13C0A-F105-4B14-9DBB-3294A1A28084}"/>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Bounded Monitoring Observes, Verifies, Contains, Records, and Escalates">
            <a:extLst xmlns:a="http://schemas.openxmlformats.org/drawingml/2006/main">
              <a:ext uri="{FF2B5EF4-FFF2-40B4-BE49-F238E27FC236}">
                <a16:creationId xmlns:a16="http://schemas.microsoft.com/office/drawing/2014/main" id="{BDC6FAF3-8A2C-4B3C-87CE-B5BDDE53C3BC}"/>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124 / 144</a:t>
            </a:r>
          </a:p>
        </p:txBody>
      </p:sp>
      <p:sp>
        <p:nvSpPr>
          <p:cNvPr id="8" name="" descr="Instructional visual for Bounded Monitoring Observes, Verifies, Contains, Records, and Escalates">
            <a:extLst xmlns:a="http://schemas.openxmlformats.org/drawingml/2006/main">
              <a:ext uri="{FF2B5EF4-FFF2-40B4-BE49-F238E27FC236}">
                <a16:creationId xmlns:a16="http://schemas.microsoft.com/office/drawing/2014/main" id="{4E154833-97A2-414C-BDC7-6BFE2EBE667E}"/>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Bounded Monitoring Observes, Verifies, Contains, Records, and Escalates">
            <a:extLst xmlns:a="http://schemas.openxmlformats.org/drawingml/2006/main">
              <a:ext uri="{FF2B5EF4-FFF2-40B4-BE49-F238E27FC236}">
                <a16:creationId xmlns:a16="http://schemas.microsoft.com/office/drawing/2014/main" id="{D4BFEE99-E80B-41B6-A4EC-A2CA3A93BFF7}"/>
              </a:ext>
            </a:extLst>
          </p:cNvPr>
          <p:cNvSpPr>
            <a:spLocks xmlns:a="http://schemas.openxmlformats.org/drawingml/2006/main" noGrp="1"/>
          </p:cNvSpPr>
          <p:nvPr/>
        </p:nvSpPr>
        <p:spPr>
          <a:xfrm xmlns:a="http://schemas.openxmlformats.org/drawingml/2006/main">
            <a:off x="2192179" y="2952750"/>
            <a:ext cx="238125"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10" name="" descr="Instructional visual for Bounded Monitoring Observes, Verifies, Contains, Records, and Escalates">
            <a:extLst xmlns:a="http://schemas.openxmlformats.org/drawingml/2006/main">
              <a:ext uri="{FF2B5EF4-FFF2-40B4-BE49-F238E27FC236}">
                <a16:creationId xmlns:a16="http://schemas.microsoft.com/office/drawing/2014/main" id="{C193CBF6-88A6-4EA4-B9CC-958331E16AD5}"/>
              </a:ext>
            </a:extLst>
          </p:cNvPr>
          <p:cNvSpPr>
            <a:spLocks xmlns:a="http://schemas.openxmlformats.org/drawingml/2006/main" noGrp="1"/>
          </p:cNvSpPr>
          <p:nvPr/>
        </p:nvSpPr>
        <p:spPr>
          <a:xfrm xmlns:a="http://schemas.openxmlformats.org/drawingml/2006/main">
            <a:off x="553879" y="2667000"/>
            <a:ext cx="1619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27D3C5"/>
            </a:solidFill>
            <a:prstDash val="solid"/>
          </a:ln>
        </p:spPr>
      </p:sp>
      <p:sp>
        <p:nvSpPr>
          <p:cNvPr id="11" name="" descr="Instructional visual for Bounded Monitoring Observes, Verifies, Contains, Records, and Escalates">
            <a:extLst xmlns:a="http://schemas.openxmlformats.org/drawingml/2006/main">
              <a:ext uri="{FF2B5EF4-FFF2-40B4-BE49-F238E27FC236}">
                <a16:creationId xmlns:a16="http://schemas.microsoft.com/office/drawing/2014/main" id="{6411FAF3-5AC3-4CF7-B20D-D3AD7BCA9D7C}"/>
              </a:ext>
            </a:extLst>
          </p:cNvPr>
          <p:cNvSpPr>
            <a:spLocks xmlns:a="http://schemas.openxmlformats.org/drawingml/2006/main" noGrp="1"/>
          </p:cNvSpPr>
          <p:nvPr/>
        </p:nvSpPr>
        <p:spPr>
          <a:xfrm xmlns:a="http://schemas.openxmlformats.org/drawingml/2006/main">
            <a:off x="591979"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OBSERVE</a:t>
            </a:r>
          </a:p>
        </p:txBody>
      </p:sp>
      <p:sp>
        <p:nvSpPr>
          <p:cNvPr id="12" name="" descr="Instructional visual for Bounded Monitoring Observes, Verifies, Contains, Records, and Escalates">
            <a:extLst xmlns:a="http://schemas.openxmlformats.org/drawingml/2006/main">
              <a:ext uri="{FF2B5EF4-FFF2-40B4-BE49-F238E27FC236}">
                <a16:creationId xmlns:a16="http://schemas.microsoft.com/office/drawing/2014/main" id="{F241A1BA-868B-463D-857B-EE05728E1EAE}"/>
              </a:ext>
            </a:extLst>
          </p:cNvPr>
          <p:cNvSpPr>
            <a:spLocks xmlns:a="http://schemas.openxmlformats.org/drawingml/2006/main" noGrp="1"/>
          </p:cNvSpPr>
          <p:nvPr/>
        </p:nvSpPr>
        <p:spPr>
          <a:xfrm xmlns:a="http://schemas.openxmlformats.org/drawingml/2006/main">
            <a:off x="4020979" y="2952750"/>
            <a:ext cx="238125"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13" name="" descr="Instructional visual for Bounded Monitoring Observes, Verifies, Contains, Records, and Escalates">
            <a:extLst xmlns:a="http://schemas.openxmlformats.org/drawingml/2006/main">
              <a:ext uri="{FF2B5EF4-FFF2-40B4-BE49-F238E27FC236}">
                <a16:creationId xmlns:a16="http://schemas.microsoft.com/office/drawing/2014/main" id="{5CC91AE5-7F70-49FD-BE03-5EA35E7787AA}"/>
              </a:ext>
            </a:extLst>
          </p:cNvPr>
          <p:cNvSpPr>
            <a:spLocks xmlns:a="http://schemas.openxmlformats.org/drawingml/2006/main" noGrp="1"/>
          </p:cNvSpPr>
          <p:nvPr/>
        </p:nvSpPr>
        <p:spPr>
          <a:xfrm xmlns:a="http://schemas.openxmlformats.org/drawingml/2006/main">
            <a:off x="2382679" y="2667000"/>
            <a:ext cx="1619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27D3C5"/>
            </a:solidFill>
            <a:prstDash val="solid"/>
          </a:ln>
        </p:spPr>
      </p:sp>
      <p:sp>
        <p:nvSpPr>
          <p:cNvPr id="14" name="" descr="Instructional visual for Bounded Monitoring Observes, Verifies, Contains, Records, and Escalates">
            <a:extLst xmlns:a="http://schemas.openxmlformats.org/drawingml/2006/main">
              <a:ext uri="{FF2B5EF4-FFF2-40B4-BE49-F238E27FC236}">
                <a16:creationId xmlns:a16="http://schemas.microsoft.com/office/drawing/2014/main" id="{5B24E3FD-7924-4D4A-B21B-171345B8C578}"/>
              </a:ext>
            </a:extLst>
          </p:cNvPr>
          <p:cNvSpPr>
            <a:spLocks xmlns:a="http://schemas.openxmlformats.org/drawingml/2006/main" noGrp="1"/>
          </p:cNvSpPr>
          <p:nvPr/>
        </p:nvSpPr>
        <p:spPr>
          <a:xfrm xmlns:a="http://schemas.openxmlformats.org/drawingml/2006/main">
            <a:off x="2420779"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VERIFY</a:t>
            </a:r>
          </a:p>
        </p:txBody>
      </p:sp>
      <p:sp>
        <p:nvSpPr>
          <p:cNvPr id="15" name="" descr="Instructional visual for Bounded Monitoring Observes, Verifies, Contains, Records, and Escalates">
            <a:extLst xmlns:a="http://schemas.openxmlformats.org/drawingml/2006/main">
              <a:ext uri="{FF2B5EF4-FFF2-40B4-BE49-F238E27FC236}">
                <a16:creationId xmlns:a16="http://schemas.microsoft.com/office/drawing/2014/main" id="{CC83DB13-9F5F-40F7-A828-7DB597905AE6}"/>
              </a:ext>
            </a:extLst>
          </p:cNvPr>
          <p:cNvSpPr>
            <a:spLocks xmlns:a="http://schemas.openxmlformats.org/drawingml/2006/main" noGrp="1"/>
          </p:cNvSpPr>
          <p:nvPr/>
        </p:nvSpPr>
        <p:spPr>
          <a:xfrm xmlns:a="http://schemas.openxmlformats.org/drawingml/2006/main">
            <a:off x="5849779" y="2952750"/>
            <a:ext cx="238125"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16" name="" descr="Instructional visual for Bounded Monitoring Observes, Verifies, Contains, Records, and Escalates">
            <a:extLst xmlns:a="http://schemas.openxmlformats.org/drawingml/2006/main">
              <a:ext uri="{FF2B5EF4-FFF2-40B4-BE49-F238E27FC236}">
                <a16:creationId xmlns:a16="http://schemas.microsoft.com/office/drawing/2014/main" id="{C676971F-A275-4551-A89F-11BC9654E17F}"/>
              </a:ext>
            </a:extLst>
          </p:cNvPr>
          <p:cNvSpPr>
            <a:spLocks xmlns:a="http://schemas.openxmlformats.org/drawingml/2006/main" noGrp="1"/>
          </p:cNvSpPr>
          <p:nvPr/>
        </p:nvSpPr>
        <p:spPr>
          <a:xfrm xmlns:a="http://schemas.openxmlformats.org/drawingml/2006/main">
            <a:off x="4211479" y="2667000"/>
            <a:ext cx="1619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27D3C5"/>
            </a:solidFill>
            <a:prstDash val="solid"/>
          </a:ln>
        </p:spPr>
      </p:sp>
      <p:sp>
        <p:nvSpPr>
          <p:cNvPr id="17" name="" descr="Instructional visual for Bounded Monitoring Observes, Verifies, Contains, Records, and Escalates">
            <a:extLst xmlns:a="http://schemas.openxmlformats.org/drawingml/2006/main">
              <a:ext uri="{FF2B5EF4-FFF2-40B4-BE49-F238E27FC236}">
                <a16:creationId xmlns:a16="http://schemas.microsoft.com/office/drawing/2014/main" id="{10273787-6AD3-47A4-BED2-82B496CE8615}"/>
              </a:ext>
            </a:extLst>
          </p:cNvPr>
          <p:cNvSpPr>
            <a:spLocks xmlns:a="http://schemas.openxmlformats.org/drawingml/2006/main" noGrp="1"/>
          </p:cNvSpPr>
          <p:nvPr/>
        </p:nvSpPr>
        <p:spPr>
          <a:xfrm xmlns:a="http://schemas.openxmlformats.org/drawingml/2006/main">
            <a:off x="4249579"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CONTAIN</a:t>
            </a:r>
          </a:p>
        </p:txBody>
      </p:sp>
      <p:sp>
        <p:nvSpPr>
          <p:cNvPr id="18" name="" descr="Instructional visual for Bounded Monitoring Observes, Verifies, Contains, Records, and Escalates">
            <a:extLst xmlns:a="http://schemas.openxmlformats.org/drawingml/2006/main">
              <a:ext uri="{FF2B5EF4-FFF2-40B4-BE49-F238E27FC236}">
                <a16:creationId xmlns:a16="http://schemas.microsoft.com/office/drawing/2014/main" id="{D81F47DE-E0FA-4AF2-8B58-B38F643F0FC0}"/>
              </a:ext>
            </a:extLst>
          </p:cNvPr>
          <p:cNvSpPr>
            <a:spLocks xmlns:a="http://schemas.openxmlformats.org/drawingml/2006/main" noGrp="1"/>
          </p:cNvSpPr>
          <p:nvPr/>
        </p:nvSpPr>
        <p:spPr>
          <a:xfrm xmlns:a="http://schemas.openxmlformats.org/drawingml/2006/main">
            <a:off x="7678579" y="2952750"/>
            <a:ext cx="238125"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19" name="" descr="Instructional visual for Bounded Monitoring Observes, Verifies, Contains, Records, and Escalates">
            <a:extLst xmlns:a="http://schemas.openxmlformats.org/drawingml/2006/main">
              <a:ext uri="{FF2B5EF4-FFF2-40B4-BE49-F238E27FC236}">
                <a16:creationId xmlns:a16="http://schemas.microsoft.com/office/drawing/2014/main" id="{E820A9EF-8ED1-4055-A4E6-CDD2ECC855BD}"/>
              </a:ext>
            </a:extLst>
          </p:cNvPr>
          <p:cNvSpPr>
            <a:spLocks xmlns:a="http://schemas.openxmlformats.org/drawingml/2006/main" noGrp="1"/>
          </p:cNvSpPr>
          <p:nvPr/>
        </p:nvSpPr>
        <p:spPr>
          <a:xfrm xmlns:a="http://schemas.openxmlformats.org/drawingml/2006/main">
            <a:off x="6040279" y="2667000"/>
            <a:ext cx="1619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27D3C5"/>
            </a:solidFill>
            <a:prstDash val="solid"/>
          </a:ln>
        </p:spPr>
      </p:sp>
      <p:sp>
        <p:nvSpPr>
          <p:cNvPr id="20" name="" descr="Instructional visual for Bounded Monitoring Observes, Verifies, Contains, Records, and Escalates">
            <a:extLst xmlns:a="http://schemas.openxmlformats.org/drawingml/2006/main">
              <a:ext uri="{FF2B5EF4-FFF2-40B4-BE49-F238E27FC236}">
                <a16:creationId xmlns:a16="http://schemas.microsoft.com/office/drawing/2014/main" id="{21CF6C2B-C7DE-4532-87DA-F5C0880E4ECD}"/>
              </a:ext>
            </a:extLst>
          </p:cNvPr>
          <p:cNvSpPr>
            <a:spLocks xmlns:a="http://schemas.openxmlformats.org/drawingml/2006/main" noGrp="1"/>
          </p:cNvSpPr>
          <p:nvPr/>
        </p:nvSpPr>
        <p:spPr>
          <a:xfrm xmlns:a="http://schemas.openxmlformats.org/drawingml/2006/main">
            <a:off x="6078379"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RECHECK</a:t>
            </a:r>
          </a:p>
        </p:txBody>
      </p:sp>
      <p:sp>
        <p:nvSpPr>
          <p:cNvPr id="21" name="" descr="Instructional visual for Bounded Monitoring Observes, Verifies, Contains, Records, and Escalates">
            <a:extLst xmlns:a="http://schemas.openxmlformats.org/drawingml/2006/main">
              <a:ext uri="{FF2B5EF4-FFF2-40B4-BE49-F238E27FC236}">
                <a16:creationId xmlns:a16="http://schemas.microsoft.com/office/drawing/2014/main" id="{A88335CA-8664-4228-8C52-F68A40EE2565}"/>
              </a:ext>
            </a:extLst>
          </p:cNvPr>
          <p:cNvSpPr>
            <a:spLocks xmlns:a="http://schemas.openxmlformats.org/drawingml/2006/main" noGrp="1"/>
          </p:cNvSpPr>
          <p:nvPr/>
        </p:nvSpPr>
        <p:spPr>
          <a:xfrm xmlns:a="http://schemas.openxmlformats.org/drawingml/2006/main">
            <a:off x="9507379" y="2952750"/>
            <a:ext cx="238125"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22" name="" descr="Instructional visual for Bounded Monitoring Observes, Verifies, Contains, Records, and Escalates">
            <a:extLst xmlns:a="http://schemas.openxmlformats.org/drawingml/2006/main">
              <a:ext uri="{FF2B5EF4-FFF2-40B4-BE49-F238E27FC236}">
                <a16:creationId xmlns:a16="http://schemas.microsoft.com/office/drawing/2014/main" id="{1466766B-07DD-48C7-89A2-12C4407DF6FB}"/>
              </a:ext>
            </a:extLst>
          </p:cNvPr>
          <p:cNvSpPr>
            <a:spLocks xmlns:a="http://schemas.openxmlformats.org/drawingml/2006/main" noGrp="1"/>
          </p:cNvSpPr>
          <p:nvPr/>
        </p:nvSpPr>
        <p:spPr>
          <a:xfrm xmlns:a="http://schemas.openxmlformats.org/drawingml/2006/main">
            <a:off x="7869079" y="2667000"/>
            <a:ext cx="1619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27D3C5"/>
            </a:solidFill>
            <a:prstDash val="solid"/>
          </a:ln>
        </p:spPr>
      </p:sp>
      <p:sp>
        <p:nvSpPr>
          <p:cNvPr id="23" name="" descr="Instructional visual for Bounded Monitoring Observes, Verifies, Contains, Records, and Escalates">
            <a:extLst xmlns:a="http://schemas.openxmlformats.org/drawingml/2006/main">
              <a:ext uri="{FF2B5EF4-FFF2-40B4-BE49-F238E27FC236}">
                <a16:creationId xmlns:a16="http://schemas.microsoft.com/office/drawing/2014/main" id="{92117169-F260-44F7-8791-3E99183EA253}"/>
              </a:ext>
            </a:extLst>
          </p:cNvPr>
          <p:cNvSpPr>
            <a:spLocks xmlns:a="http://schemas.openxmlformats.org/drawingml/2006/main" noGrp="1"/>
          </p:cNvSpPr>
          <p:nvPr/>
        </p:nvSpPr>
        <p:spPr>
          <a:xfrm xmlns:a="http://schemas.openxmlformats.org/drawingml/2006/main">
            <a:off x="7907179"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RECORD</a:t>
            </a:r>
          </a:p>
        </p:txBody>
      </p:sp>
      <p:sp>
        <p:nvSpPr>
          <p:cNvPr id="24" name="" descr="Instructional visual for Bounded Monitoring Observes, Verifies, Contains, Records, and Escalates">
            <a:extLst xmlns:a="http://schemas.openxmlformats.org/drawingml/2006/main">
              <a:ext uri="{FF2B5EF4-FFF2-40B4-BE49-F238E27FC236}">
                <a16:creationId xmlns:a16="http://schemas.microsoft.com/office/drawing/2014/main" id="{93C13462-90A4-431D-AB22-4F3826631079}"/>
              </a:ext>
            </a:extLst>
          </p:cNvPr>
          <p:cNvSpPr>
            <a:spLocks xmlns:a="http://schemas.openxmlformats.org/drawingml/2006/main" noGrp="1"/>
          </p:cNvSpPr>
          <p:nvPr/>
        </p:nvSpPr>
        <p:spPr>
          <a:xfrm xmlns:a="http://schemas.openxmlformats.org/drawingml/2006/main">
            <a:off x="9697879" y="2667000"/>
            <a:ext cx="1619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E8B45F"/>
            </a:solidFill>
            <a:prstDash val="solid"/>
          </a:ln>
        </p:spPr>
      </p:sp>
      <p:sp>
        <p:nvSpPr>
          <p:cNvPr id="25" name="" descr="Instructional visual for Bounded Monitoring Observes, Verifies, Contains, Records, and Escalates">
            <a:extLst xmlns:a="http://schemas.openxmlformats.org/drawingml/2006/main">
              <a:ext uri="{FF2B5EF4-FFF2-40B4-BE49-F238E27FC236}">
                <a16:creationId xmlns:a16="http://schemas.microsoft.com/office/drawing/2014/main" id="{3F69D4F3-25F7-4C68-AE41-3F1E2020E099}"/>
              </a:ext>
            </a:extLst>
          </p:cNvPr>
          <p:cNvSpPr>
            <a:spLocks xmlns:a="http://schemas.openxmlformats.org/drawingml/2006/main" noGrp="1"/>
          </p:cNvSpPr>
          <p:nvPr/>
        </p:nvSpPr>
        <p:spPr>
          <a:xfrm xmlns:a="http://schemas.openxmlformats.org/drawingml/2006/main">
            <a:off x="9735979"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ESCALATE</a:t>
            </a:r>
          </a:p>
        </p:txBody>
      </p:sp>
      <p:sp>
        <p:nvSpPr>
          <p:cNvPr id="26" name="" descr="Instructional visual for Bounded Monitoring Observes, Verifies, Contains, Records, and Escalates">
            <a:extLst xmlns:a="http://schemas.openxmlformats.org/drawingml/2006/main">
              <a:ext uri="{FF2B5EF4-FFF2-40B4-BE49-F238E27FC236}">
                <a16:creationId xmlns:a16="http://schemas.microsoft.com/office/drawing/2014/main" id="{386C66D6-D869-40C8-BB31-6BBABE566736}"/>
              </a:ext>
            </a:extLst>
          </p:cNvPr>
          <p:cNvSpPr>
            <a:spLocks xmlns:a="http://schemas.openxmlformats.org/drawingml/2006/main" noGrp="1"/>
          </p:cNvSpPr>
          <p:nvPr/>
        </p:nvSpPr>
        <p:spPr>
          <a:xfrm xmlns:a="http://schemas.openxmlformats.org/drawingml/2006/main">
            <a:off x="953929"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1"/>
                </a:solidFill>
              </a:defRPr>
            </a:pPr>
            <a:r>
              <a:rPr sz="1800" b="0">
                <a:solidFill>
                  <a:srgbClr val="BDB8B1"/>
                </a:solidFill>
              </a:rPr>
              <a:t>Deterministic predicates and allowlisted runbooks constrain actions; remediation still requires human approval.</a:t>
            </a:r>
          </a:p>
        </p:txBody>
      </p:sp>
      <p:sp>
        <p:nvSpPr>
          <p:cNvPr id="27" name="" descr="Instructional visual for Bounded Monitoring Observes, Verifies, Contains, Records, and Escalates">
            <a:extLst xmlns:a="http://schemas.openxmlformats.org/drawingml/2006/main">
              <a:ext uri="{FF2B5EF4-FFF2-40B4-BE49-F238E27FC236}">
                <a16:creationId xmlns:a16="http://schemas.microsoft.com/office/drawing/2014/main" id="{A63C61F5-CE8D-48DB-96E4-814FE2E3B854}"/>
              </a:ext>
            </a:extLst>
          </p:cNvPr>
          <p:cNvSpPr>
            <a:spLocks xmlns:a="http://schemas.openxmlformats.org/drawingml/2006/main" noGrp="1"/>
          </p:cNvSpPr>
          <p:nvPr/>
        </p:nvSpPr>
        <p:spPr>
          <a:xfrm xmlns:a="http://schemas.openxmlformats.org/drawingml/2006/main">
            <a:off x="5192554" y="5334000"/>
            <a:ext cx="2857500" cy="381000"/>
          </a:xfrm>
          <a:prstGeom xmlns:a="http://schemas.openxmlformats.org/drawingml/2006/main" prst="roundRect">
            <a:avLst>
              <a:gd name="adj" fmla="val 20000"/>
            </a:avLst>
          </a:prstGeom>
          <a:solidFill xmlns:a="http://schemas.openxmlformats.org/drawingml/2006/main">
            <a:srgbClr val="0B0B0E"/>
          </a:solidFill>
          <a:ln xmlns:a="http://schemas.openxmlformats.org/drawingml/2006/main" w="14288">
            <a:solidFill>
              <a:srgbClr val="FF6B62"/>
            </a:solidFill>
            <a:prstDash val="solid"/>
          </a:ln>
        </p:spPr>
      </p:sp>
      <p:sp>
        <p:nvSpPr>
          <p:cNvPr id="28" name="" descr="Instructional visual for Bounded Monitoring Observes, Verifies, Contains, Records, and Escalates">
            <a:extLst xmlns:a="http://schemas.openxmlformats.org/drawingml/2006/main">
              <a:ext uri="{FF2B5EF4-FFF2-40B4-BE49-F238E27FC236}">
                <a16:creationId xmlns:a16="http://schemas.microsoft.com/office/drawing/2014/main" id="{A085DE6B-532B-447C-84B4-F380729C5688}"/>
              </a:ext>
            </a:extLst>
          </p:cNvPr>
          <p:cNvSpPr>
            <a:spLocks xmlns:a="http://schemas.openxmlformats.org/drawingml/2006/main" noGrp="1"/>
          </p:cNvSpPr>
          <p:nvPr/>
        </p:nvSpPr>
        <p:spPr>
          <a:xfrm xmlns:a="http://schemas.openxmlformats.org/drawingml/2006/main">
            <a:off x="5287804" y="53625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6B62"/>
                </a:solidFill>
              </a:defRPr>
            </a:pPr>
            <a:r>
              <a:rPr sz="1650" b="1">
                <a:solidFill>
                  <a:srgbClr val="FF6B62"/>
                </a:solidFill>
              </a:rPr>
              <a:t>FAIL CLOSED</a:t>
            </a:r>
          </a:p>
        </p:txBody>
      </p:sp>
    </p:spTree>
    <p:extLst>
      <p:ext uri="{BB962C8B-B14F-4D97-AF65-F5344CB8AC3E}">
        <p14:creationId xmlns:p14="http://schemas.microsoft.com/office/powerpoint/2010/main" val="182199173"/>
      </p:ext>
    </p:extLst>
  </p:cSld>
</p:sld>
</file>

<file path=ppt/slides/slide125.xml><?xml version="1.0" encoding="utf-8"?>
<p:sld xmlns:p="http://schemas.openxmlformats.org/presentationml/2006/main">
  <p:cSld>
    <p:bg>
      <p:bgPr>
        <a:solidFill xmlns:a="http://schemas.openxmlformats.org/drawingml/2006/main">
          <a:srgbClr val="050505"/>
        </a:solidFill>
      </p:bgPr>
    </p:bg>
    <p:spTree>
      <p:nvGrpSpPr>
        <p:cNvPr id="1" name="" descr="Instructional visual for A Stale-Source Predicate Triggers Reversible Containment"/>
        <p:cNvGrpSpPr/>
        <p:nvPr/>
      </p:nvGrpSpPr>
      <p:grpSpPr>
        <a:xfrm xmlns:a="http://schemas.openxmlformats.org/drawingml/2006/main"/>
      </p:grpSpPr>
      <p:sp>
        <p:nvSpPr>
          <p:cNvPr id="1" name="" descr="Instructional visual for A Stale-Source Predicate Triggers Reversible Containment">
            <a:extLst xmlns:a="http://schemas.openxmlformats.org/drawingml/2006/main">
              <a:ext uri="{FF2B5EF4-FFF2-40B4-BE49-F238E27FC236}">
                <a16:creationId xmlns:a16="http://schemas.microsoft.com/office/drawing/2014/main" id="{44C7E805-E605-465E-99AF-5A67D154923E}"/>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2" name="" descr="Instructional visual for A Stale-Source Predicate Triggers Reversible Containment">
            <a:extLst xmlns:a="http://schemas.openxmlformats.org/drawingml/2006/main">
              <a:ext uri="{FF2B5EF4-FFF2-40B4-BE49-F238E27FC236}">
                <a16:creationId xmlns:a16="http://schemas.microsoft.com/office/drawing/2014/main" id="{6256F059-B2E2-40B2-82B5-256DE3B3553F}"/>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GOVERNED DEPLOYMENT</a:t>
            </a:r>
          </a:p>
        </p:txBody>
      </p:sp>
      <p:sp>
        <p:nvSpPr>
          <p:cNvPr id="3" name="" descr="Instructional visual for A Stale-Source Predicate Triggers Reversible Containment">
            <a:extLst xmlns:a="http://schemas.openxmlformats.org/drawingml/2006/main">
              <a:ext uri="{FF2B5EF4-FFF2-40B4-BE49-F238E27FC236}">
                <a16:creationId xmlns:a16="http://schemas.microsoft.com/office/drawing/2014/main" id="{993CD887-7180-497C-98E3-CF1D3E8F6CE8}"/>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0"/>
                </a:solidFill>
              </a:defRPr>
            </a:pPr>
            <a:r>
              <a:rPr sz="900" b="1">
                <a:solidFill>
                  <a:srgbClr val="E8B460"/>
                </a:solidFill>
              </a:rPr>
              <a:t>ILLUSTRATIVE • NOT OBSERVED</a:t>
            </a:r>
          </a:p>
        </p:txBody>
      </p:sp>
      <p:sp>
        <p:nvSpPr>
          <p:cNvPr id="4" name="slide-title" descr="Instructional visual for A Stale-Source Predicate Triggers Reversible Containment">
            <a:extLst xmlns:a="http://schemas.openxmlformats.org/drawingml/2006/main">
              <a:ext uri="{FF2B5EF4-FFF2-40B4-BE49-F238E27FC236}">
                <a16:creationId xmlns:a16="http://schemas.microsoft.com/office/drawing/2014/main" id="{64BDDA9C-8E93-4482-8FDD-5CE274218A23}"/>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A Stale-Source Predicate Triggers Reversible Containment</a:t>
            </a:r>
          </a:p>
        </p:txBody>
      </p:sp>
      <p:sp>
        <p:nvSpPr>
          <p:cNvPr id="5" name="" descr="Instructional visual for A Stale-Source Predicate Triggers Reversible Containment">
            <a:extLst xmlns:a="http://schemas.openxmlformats.org/drawingml/2006/main">
              <a:ext uri="{FF2B5EF4-FFF2-40B4-BE49-F238E27FC236}">
                <a16:creationId xmlns:a16="http://schemas.microsoft.com/office/drawing/2014/main" id="{8B39C695-D9EE-4121-A228-FD8ED3CE4DD9}"/>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6" name="" descr="Instructional visual for A Stale-Source Predicate Triggers Reversible Containment">
            <a:extLst xmlns:a="http://schemas.openxmlformats.org/drawingml/2006/main">
              <a:ext uri="{FF2B5EF4-FFF2-40B4-BE49-F238E27FC236}">
                <a16:creationId xmlns:a16="http://schemas.microsoft.com/office/drawing/2014/main" id="{4174A9CD-1709-4C15-A357-10C5771EEC86}"/>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A Stale-Source Predicate Triggers Reversible Containment">
            <a:extLst xmlns:a="http://schemas.openxmlformats.org/drawingml/2006/main">
              <a:ext uri="{FF2B5EF4-FFF2-40B4-BE49-F238E27FC236}">
                <a16:creationId xmlns:a16="http://schemas.microsoft.com/office/drawing/2014/main" id="{2710565C-8EFA-4775-ACD7-7F2A7F119779}"/>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125 / 144</a:t>
            </a:r>
          </a:p>
        </p:txBody>
      </p:sp>
      <p:sp>
        <p:nvSpPr>
          <p:cNvPr id="8" name="" descr="Instructional visual for A Stale-Source Predicate Triggers Reversible Containment">
            <a:extLst xmlns:a="http://schemas.openxmlformats.org/drawingml/2006/main">
              <a:ext uri="{FF2B5EF4-FFF2-40B4-BE49-F238E27FC236}">
                <a16:creationId xmlns:a16="http://schemas.microsoft.com/office/drawing/2014/main" id="{D5AC9D01-082E-43DA-9587-8CBECDD60CA4}"/>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A Stale-Source Predicate Triggers Reversible Containment">
            <a:extLst xmlns:a="http://schemas.openxmlformats.org/drawingml/2006/main">
              <a:ext uri="{FF2B5EF4-FFF2-40B4-BE49-F238E27FC236}">
                <a16:creationId xmlns:a16="http://schemas.microsoft.com/office/drawing/2014/main" id="{EFB82324-86B7-4882-8662-06462822056F}"/>
              </a:ext>
            </a:extLst>
          </p:cNvPr>
          <p:cNvSpPr>
            <a:spLocks xmlns:a="http://schemas.openxmlformats.org/drawingml/2006/main" noGrp="1"/>
          </p:cNvSpPr>
          <p:nvPr/>
        </p:nvSpPr>
        <p:spPr>
          <a:xfrm xmlns:a="http://schemas.openxmlformats.org/drawingml/2006/main">
            <a:off x="687705" y="1962150"/>
            <a:ext cx="4095750" cy="381000"/>
          </a:xfrm>
          <a:prstGeom xmlns:a="http://schemas.openxmlformats.org/drawingml/2006/main" prst="roundRect">
            <a:avLst>
              <a:gd name="adj" fmla="val 20000"/>
            </a:avLst>
          </a:prstGeom>
          <a:solidFill xmlns:a="http://schemas.openxmlformats.org/drawingml/2006/main">
            <a:srgbClr val="0B0B0F"/>
          </a:solidFill>
          <a:ln xmlns:a="http://schemas.openxmlformats.org/drawingml/2006/main" w="14288">
            <a:solidFill>
              <a:srgbClr val="E8B460"/>
            </a:solidFill>
            <a:prstDash val="solid"/>
          </a:ln>
        </p:spPr>
      </p:sp>
      <p:sp>
        <p:nvSpPr>
          <p:cNvPr id="10" name="" descr="Instructional visual for A Stale-Source Predicate Triggers Reversible Containment">
            <a:extLst xmlns:a="http://schemas.openxmlformats.org/drawingml/2006/main">
              <a:ext uri="{FF2B5EF4-FFF2-40B4-BE49-F238E27FC236}">
                <a16:creationId xmlns:a16="http://schemas.microsoft.com/office/drawing/2014/main" id="{09C4204D-D9C0-40E0-9365-F4DBB58099ED}"/>
              </a:ext>
            </a:extLst>
          </p:cNvPr>
          <p:cNvSpPr>
            <a:spLocks xmlns:a="http://schemas.openxmlformats.org/drawingml/2006/main" noGrp="1"/>
          </p:cNvSpPr>
          <p:nvPr/>
        </p:nvSpPr>
        <p:spPr>
          <a:xfrm xmlns:a="http://schemas.openxmlformats.org/drawingml/2006/main">
            <a:off x="782955"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0"/>
                </a:solidFill>
              </a:defRPr>
            </a:pPr>
            <a:r>
              <a:rPr sz="1650" b="1">
                <a:solidFill>
                  <a:srgbClr val="E8B460"/>
                </a:solidFill>
              </a:rPr>
              <a:t>ILLUSTRATIVE • LEDGER LOCKED</a:t>
            </a:r>
          </a:p>
        </p:txBody>
      </p:sp>
      <p:sp>
        <p:nvSpPr>
          <p:cNvPr id="11" name="" descr="Instructional visual for A Stale-Source Predicate Triggers Reversible Containment">
            <a:extLst xmlns:a="http://schemas.openxmlformats.org/drawingml/2006/main">
              <a:ext uri="{FF2B5EF4-FFF2-40B4-BE49-F238E27FC236}">
                <a16:creationId xmlns:a16="http://schemas.microsoft.com/office/drawing/2014/main" id="{E9CEA180-0B54-4842-BB7E-8A966980B2D4}"/>
              </a:ext>
            </a:extLst>
          </p:cNvPr>
          <p:cNvSpPr>
            <a:spLocks xmlns:a="http://schemas.openxmlformats.org/drawingml/2006/main" noGrp="1"/>
          </p:cNvSpPr>
          <p:nvPr/>
        </p:nvSpPr>
        <p:spPr>
          <a:xfrm xmlns:a="http://schemas.openxmlformats.org/drawingml/2006/main">
            <a:off x="687705"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1"/>
                </a:solidFill>
              </a:defRPr>
            </a:pPr>
            <a:r>
              <a:rPr sz="1800" b="1">
                <a:solidFill>
                  <a:srgbClr val="F4EBE1"/>
                </a:solidFill>
              </a:rPr>
              <a:t>Monitoring freshness predicate and bounded containment</a:t>
            </a:r>
          </a:p>
        </p:txBody>
      </p:sp>
      <p:sp>
        <p:nvSpPr>
          <p:cNvPr id="12" name="" descr="Instructional visual for A Stale-Source Predicate Triggers Reversible Containment">
            <a:extLst xmlns:a="http://schemas.openxmlformats.org/drawingml/2006/main">
              <a:ext uri="{FF2B5EF4-FFF2-40B4-BE49-F238E27FC236}">
                <a16:creationId xmlns:a16="http://schemas.microsoft.com/office/drawing/2014/main" id="{D51E89D6-DC73-48E1-A94D-A10783055A00}"/>
              </a:ext>
            </a:extLst>
          </p:cNvPr>
          <p:cNvSpPr>
            <a:spLocks xmlns:a="http://schemas.openxmlformats.org/drawingml/2006/main" noGrp="1"/>
          </p:cNvSpPr>
          <p:nvPr/>
        </p:nvSpPr>
        <p:spPr>
          <a:xfrm xmlns:a="http://schemas.openxmlformats.org/drawingml/2006/main">
            <a:off x="687705"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E"/>
                </a:solidFill>
              </a:defRPr>
            </a:pPr>
            <a:r>
              <a:rPr sz="1875" b="0">
                <a:solidFill>
                  <a:srgbClr val="FFF8EE"/>
                </a:solidFill>
              </a:rPr>
              <a:t>SQ-EX-014 exceeds freshness by 1.2 seconds, stops consumption, verifies state, and escalates.</a:t>
            </a:r>
          </a:p>
        </p:txBody>
      </p:sp>
      <p:sp>
        <p:nvSpPr>
          <p:cNvPr id="13" name="" descr="Instructional visual for A Stale-Source Predicate Triggers Reversible Containment">
            <a:extLst xmlns:a="http://schemas.openxmlformats.org/drawingml/2006/main">
              <a:ext uri="{FF2B5EF4-FFF2-40B4-BE49-F238E27FC236}">
                <a16:creationId xmlns:a16="http://schemas.microsoft.com/office/drawing/2014/main" id="{50B46478-91A8-4A76-B46E-8E453A0CFFBA}"/>
              </a:ext>
            </a:extLst>
          </p:cNvPr>
          <p:cNvSpPr>
            <a:spLocks xmlns:a="http://schemas.openxmlformats.org/drawingml/2006/main" noGrp="1"/>
          </p:cNvSpPr>
          <p:nvPr/>
        </p:nvSpPr>
        <p:spPr>
          <a:xfrm xmlns:a="http://schemas.openxmlformats.org/drawingml/2006/main">
            <a:off x="6193155" y="2000250"/>
            <a:ext cx="4857750" cy="3333750"/>
          </a:xfrm>
          <a:prstGeom xmlns:a="http://schemas.openxmlformats.org/drawingml/2006/main" prst="roundRect">
            <a:avLst>
              <a:gd name="adj" fmla="val 2286"/>
            </a:avLst>
          </a:prstGeom>
          <a:solidFill xmlns:a="http://schemas.openxmlformats.org/drawingml/2006/main">
            <a:srgbClr val="0B0B0F"/>
          </a:solidFill>
          <a:ln xmlns:a="http://schemas.openxmlformats.org/drawingml/2006/main" w="19050">
            <a:solidFill>
              <a:srgbClr val="E8B460"/>
            </a:solidFill>
            <a:prstDash val="solid"/>
          </a:ln>
        </p:spPr>
      </p:sp>
      <p:sp>
        <p:nvSpPr>
          <p:cNvPr id="14" name="" descr="Instructional visual for A Stale-Source Predicate Triggers Reversible Containment">
            <a:extLst xmlns:a="http://schemas.openxmlformats.org/drawingml/2006/main">
              <a:ext uri="{FF2B5EF4-FFF2-40B4-BE49-F238E27FC236}">
                <a16:creationId xmlns:a16="http://schemas.microsoft.com/office/drawing/2014/main" id="{3AD72154-0715-4341-B3D1-EA791F14A041}"/>
              </a:ext>
            </a:extLst>
          </p:cNvPr>
          <p:cNvSpPr>
            <a:spLocks xmlns:a="http://schemas.openxmlformats.org/drawingml/2006/main" noGrp="1"/>
          </p:cNvSpPr>
          <p:nvPr/>
        </p:nvSpPr>
        <p:spPr>
          <a:xfrm xmlns:a="http://schemas.openxmlformats.org/drawingml/2006/main">
            <a:off x="6478905"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0"/>
                </a:solidFill>
              </a:defRPr>
            </a:pPr>
            <a:r>
              <a:rPr sz="1650" b="1">
                <a:solidFill>
                  <a:srgbClr val="E8B460"/>
                </a:solidFill>
              </a:rPr>
              <a:t>Staleness = 3.2 s; budget = 2.0 s</a:t>
            </a:r>
          </a:p>
          <a:p xmlns:a="http://schemas.openxmlformats.org/drawingml/2006/main">
            <a:r>
              <a:t/>
            </a:r>
          </a:p>
          <a:p xmlns:a="http://schemas.openxmlformats.org/drawingml/2006/main">
            <a:pPr algn="l">
              <a:defRPr sz="1650" b="1">
                <a:solidFill>
                  <a:srgbClr val="E8B460"/>
                </a:solidFill>
              </a:defRPr>
            </a:pPr>
            <a:r>
              <a:rPr sz="1650" b="1">
                <a:solidFill>
                  <a:srgbClr val="E8B460"/>
                </a:solidFill>
              </a:rPr>
              <a:t>Excess = 1.2 s; stale = true</a:t>
            </a:r>
          </a:p>
          <a:p xmlns:a="http://schemas.openxmlformats.org/drawingml/2006/main">
            <a:r>
              <a:t/>
            </a:r>
          </a:p>
          <a:p xmlns:a="http://schemas.openxmlformats.org/drawingml/2006/main">
            <a:pPr algn="l">
              <a:defRPr sz="1650" b="1">
                <a:solidFill>
                  <a:srgbClr val="E8B460"/>
                </a:solidFill>
              </a:defRPr>
            </a:pPr>
            <a:r>
              <a:rPr sz="1650" b="1">
                <a:solidFill>
                  <a:srgbClr val="E8B460"/>
                </a:solidFill>
              </a:rPr>
              <a:t>Policy = abstain</a:t>
            </a:r>
          </a:p>
          <a:p xmlns:a="http://schemas.openxmlformats.org/drawingml/2006/main">
            <a:r>
              <a:t/>
            </a:r>
          </a:p>
          <a:p xmlns:a="http://schemas.openxmlformats.org/drawingml/2006/main">
            <a:pPr algn="l">
              <a:defRPr sz="1650" b="1">
                <a:solidFill>
                  <a:srgbClr val="E8B460"/>
                </a:solidFill>
              </a:defRPr>
            </a:pPr>
            <a:r>
              <a:rPr sz="1650" b="1">
                <a:solidFill>
                  <a:srgbClr val="E8B460"/>
                </a:solidFill>
              </a:rPr>
              <a:t>Contain: stop → mark ineligible → record → verify → escalate</a:t>
            </a:r>
          </a:p>
        </p:txBody>
      </p:sp>
      <p:sp>
        <p:nvSpPr>
          <p:cNvPr id="15" name="" descr="Instructional visual for A Stale-Source Predicate Triggers Reversible Containment">
            <a:extLst xmlns:a="http://schemas.openxmlformats.org/drawingml/2006/main">
              <a:ext uri="{FF2B5EF4-FFF2-40B4-BE49-F238E27FC236}">
                <a16:creationId xmlns:a16="http://schemas.microsoft.com/office/drawing/2014/main" id="{D5F880B9-9EA0-4B82-82A7-EDF0C65F402E}"/>
              </a:ext>
            </a:extLst>
          </p:cNvPr>
          <p:cNvSpPr>
            <a:spLocks xmlns:a="http://schemas.openxmlformats.org/drawingml/2006/main" noGrp="1"/>
          </p:cNvSpPr>
          <p:nvPr/>
        </p:nvSpPr>
        <p:spPr>
          <a:xfrm xmlns:a="http://schemas.openxmlformats.org/drawingml/2006/main">
            <a:off x="6478905"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2"/>
                </a:solidFill>
              </a:defRPr>
            </a:pPr>
            <a:r>
              <a:rPr sz="1125" b="0">
                <a:solidFill>
                  <a:srgbClr val="BDB8B2"/>
                </a:solidFill>
              </a:rPr>
              <a:t>Rounded for lecture • exact values remain in the ledger</a:t>
            </a:r>
          </a:p>
        </p:txBody>
      </p:sp>
    </p:spTree>
    <p:extLst>
      <p:ext uri="{BB962C8B-B14F-4D97-AF65-F5344CB8AC3E}">
        <p14:creationId xmlns:p14="http://schemas.microsoft.com/office/powerpoint/2010/main" val="382949436"/>
      </p:ext>
    </p:extLst>
  </p:cSld>
</p:sld>
</file>

<file path=ppt/slides/slide126.xml><?xml version="1.0" encoding="utf-8"?>
<p:sld xmlns:p="http://schemas.openxmlformats.org/presentationml/2006/main">
  <p:cSld>
    <p:bg>
      <p:bgPr>
        <a:solidFill xmlns:a="http://schemas.openxmlformats.org/drawingml/2006/main">
          <a:srgbClr val="050505"/>
        </a:solidFill>
      </p:bgPr>
    </p:bg>
    <p:spTree>
      <p:nvGrpSpPr>
        <p:cNvPr id="1" name="" descr="Instructional visual for The Authority Matrix Separates Observation, Containment, and Approval"/>
        <p:cNvGrpSpPr/>
        <p:nvPr/>
      </p:nvGrpSpPr>
      <p:grpSpPr>
        <a:xfrm xmlns:a="http://schemas.openxmlformats.org/drawingml/2006/main"/>
      </p:grpSpPr>
      <p:sp>
        <p:nvSpPr>
          <p:cNvPr id="1" name="" descr="Instructional visual for The Authority Matrix Separates Observation, Containment, and Approval">
            <a:extLst xmlns:a="http://schemas.openxmlformats.org/drawingml/2006/main">
              <a:ext uri="{FF2B5EF4-FFF2-40B4-BE49-F238E27FC236}">
                <a16:creationId xmlns:a16="http://schemas.microsoft.com/office/drawing/2014/main" id="{BA2E9059-A154-4EE3-B8FC-52FB1EF5A49D}"/>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2" name="" descr="Instructional visual for The Authority Matrix Separates Observation, Containment, and Approval">
            <a:extLst xmlns:a="http://schemas.openxmlformats.org/drawingml/2006/main">
              <a:ext uri="{FF2B5EF4-FFF2-40B4-BE49-F238E27FC236}">
                <a16:creationId xmlns:a16="http://schemas.microsoft.com/office/drawing/2014/main" id="{A784608F-6A80-44DC-BE4D-860E01259FED}"/>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GOVERNED DEPLOYMENT</a:t>
            </a:r>
          </a:p>
        </p:txBody>
      </p:sp>
      <p:sp>
        <p:nvSpPr>
          <p:cNvPr id="3" name="" descr="Instructional visual for The Authority Matrix Separates Observation, Containment, and Approval">
            <a:extLst xmlns:a="http://schemas.openxmlformats.org/drawingml/2006/main">
              <a:ext uri="{FF2B5EF4-FFF2-40B4-BE49-F238E27FC236}">
                <a16:creationId xmlns:a16="http://schemas.microsoft.com/office/drawing/2014/main" id="{6144B035-12A1-4256-936E-ACDD1E9A63C7}"/>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The Authority Matrix Separates Observation, Containment, and Approval">
            <a:extLst xmlns:a="http://schemas.openxmlformats.org/drawingml/2006/main">
              <a:ext uri="{FF2B5EF4-FFF2-40B4-BE49-F238E27FC236}">
                <a16:creationId xmlns:a16="http://schemas.microsoft.com/office/drawing/2014/main" id="{C1E20527-1290-4E32-940D-E020E7DEC559}"/>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The Authority Matrix Separates Observation, Containment, and Approval</a:t>
            </a:r>
          </a:p>
        </p:txBody>
      </p:sp>
      <p:sp>
        <p:nvSpPr>
          <p:cNvPr id="5" name="" descr="Instructional visual for The Authority Matrix Separates Observation, Containment, and Approval">
            <a:extLst xmlns:a="http://schemas.openxmlformats.org/drawingml/2006/main">
              <a:ext uri="{FF2B5EF4-FFF2-40B4-BE49-F238E27FC236}">
                <a16:creationId xmlns:a16="http://schemas.microsoft.com/office/drawing/2014/main" id="{7F6350EC-1CF6-451D-A79D-9DCE9C422691}"/>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6" name="" descr="Instructional visual for The Authority Matrix Separates Observation, Containment, and Approval">
            <a:extLst xmlns:a="http://schemas.openxmlformats.org/drawingml/2006/main">
              <a:ext uri="{FF2B5EF4-FFF2-40B4-BE49-F238E27FC236}">
                <a16:creationId xmlns:a16="http://schemas.microsoft.com/office/drawing/2014/main" id="{64A7AF1B-8FB6-4092-B107-A0FF48C1B7FF}"/>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The Authority Matrix Separates Observation, Containment, and Approval">
            <a:extLst xmlns:a="http://schemas.openxmlformats.org/drawingml/2006/main">
              <a:ext uri="{FF2B5EF4-FFF2-40B4-BE49-F238E27FC236}">
                <a16:creationId xmlns:a16="http://schemas.microsoft.com/office/drawing/2014/main" id="{F40E1829-B7A0-4AAF-8F7D-ED2EBC90DB52}"/>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126 / 144</a:t>
            </a:r>
          </a:p>
        </p:txBody>
      </p:sp>
      <p:sp>
        <p:nvSpPr>
          <p:cNvPr id="8" name="" descr="Instructional visual for The Authority Matrix Separates Observation, Containment, and Approval">
            <a:extLst xmlns:a="http://schemas.openxmlformats.org/drawingml/2006/main">
              <a:ext uri="{FF2B5EF4-FFF2-40B4-BE49-F238E27FC236}">
                <a16:creationId xmlns:a16="http://schemas.microsoft.com/office/drawing/2014/main" id="{37387E55-3858-403B-A9FA-5A91BA23B9ED}"/>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graphicFrame>
        <p:nvGraphicFramePr>
          <p:cNvPr id="19" name="" descr="Instructional visual for The Authority Matrix Separates Observation, Containment, and Approval"/>
          <p:cNvGraphicFramePr/>
          <p:nvPr/>
        </p:nvGraphicFramePr>
        <p:xfrm>
          <a:off xmlns:a="http://schemas.openxmlformats.org/drawingml/2006/main" x="1621631" y="2047875"/>
          <a:ext xmlns:a="http://schemas.openxmlformats.org/drawingml/2006/main" cx="8953500" cy="3429000"/>
        </p:xfrm>
        <a:graphic xmlns:a="http://schemas.openxmlformats.org/drawingml/2006/main">
          <a:graphicData uri="http://schemas.openxmlformats.org/drawingml/2006/table">
            <a:tbl>
              <a:tblPr/>
              <a:tblGrid>
                <a:gridCol w="5334000"/>
                <a:gridCol w="3619500"/>
              </a:tblGrid>
              <a:tr h="571500">
                <a:tc>
                  <a:txBody>
                    <a:bodyPr/>
                    <a:lstStyle/>
                    <a:p>
                      <a:pPr algn="ctr"/>
                      <a:r>
                        <a:rPr sz="1650" b="1">
                          <a:solidFill>
                            <a:srgbClr val="FFF8EA"/>
                          </a:solidFill>
                        </a:rPr>
                        <a:t>CAPABILITY</a:t>
                      </a:r>
                    </a:p>
                  </a:txBody>
                  <a:tcPr marL="91440" marR="91440" marT="45720" marB="45720">
                    <a:solidFill>
                      <a:srgbClr val="0E514B"/>
                    </a:solidFill>
                  </a:tcPr>
                </a:tc>
                <a:tc>
                  <a:txBody>
                    <a:bodyPr/>
                    <a:lstStyle/>
                    <a:p>
                      <a:pPr algn="ctr"/>
                      <a:r>
                        <a:rPr sz="1650" b="1">
                          <a:solidFill>
                            <a:srgbClr val="FFF8EA"/>
                          </a:solidFill>
                        </a:rPr>
                        <a:t>GUARDIAN</a:t>
                      </a:r>
                    </a:p>
                  </a:txBody>
                  <a:tcPr marL="91440" marR="91440" marT="45720" marB="45720">
                    <a:solidFill>
                      <a:srgbClr val="0E514B"/>
                    </a:solidFill>
                  </a:tcPr>
                </a:tc>
              </a:tr>
              <a:tr h="571500">
                <a:tc>
                  <a:txBody>
                    <a:bodyPr/>
                    <a:lstStyle/>
                    <a:p>
                      <a:pPr algn="ctr"/>
                      <a:r>
                        <a:rPr sz="1650" b="0">
                          <a:solidFill>
                            <a:srgbClr val="F4EBDD"/>
                          </a:solidFill>
                        </a:rPr>
                        <a:t>Read health metadata</a:t>
                      </a:r>
                    </a:p>
                  </a:txBody>
                  <a:tcPr marL="91440" marR="91440" marT="45720" marB="45720">
                    <a:solidFill>
                      <a:srgbClr val="10100F"/>
                    </a:solidFill>
                  </a:tcPr>
                </a:tc>
                <a:tc>
                  <a:txBody>
                    <a:bodyPr/>
                    <a:lstStyle/>
                    <a:p>
                      <a:pPr algn="ctr"/>
                      <a:r>
                        <a:rPr sz="1650" b="0">
                          <a:solidFill>
                            <a:srgbClr val="F4EBDD"/>
                          </a:solidFill>
                        </a:rPr>
                        <a:t>ALLOW</a:t>
                      </a:r>
                    </a:p>
                  </a:txBody>
                  <a:tcPr marL="91440" marR="91440" marT="45720" marB="45720">
                    <a:solidFill>
                      <a:srgbClr val="10100F"/>
                    </a:solidFill>
                  </a:tcPr>
                </a:tc>
              </a:tr>
              <a:tr h="571500">
                <a:tc>
                  <a:txBody>
                    <a:bodyPr/>
                    <a:lstStyle/>
                    <a:p>
                      <a:pPr algn="ctr"/>
                      <a:r>
                        <a:rPr sz="1650" b="0">
                          <a:solidFill>
                            <a:srgbClr val="F4EBDD"/>
                          </a:solidFill>
                        </a:rPr>
                        <a:t>Quarantine / pause</a:t>
                      </a:r>
                    </a:p>
                  </a:txBody>
                  <a:tcPr marL="91440" marR="91440" marT="45720" marB="45720">
                    <a:solidFill>
                      <a:srgbClr val="171715"/>
                    </a:solidFill>
                  </a:tcPr>
                </a:tc>
                <a:tc>
                  <a:txBody>
                    <a:bodyPr/>
                    <a:lstStyle/>
                    <a:p>
                      <a:pPr algn="ctr"/>
                      <a:r>
                        <a:rPr sz="1650" b="0">
                          <a:solidFill>
                            <a:srgbClr val="F4EBDD"/>
                          </a:solidFill>
                        </a:rPr>
                        <a:t>ALLOW</a:t>
                      </a:r>
                    </a:p>
                  </a:txBody>
                  <a:tcPr marL="91440" marR="91440" marT="45720" marB="45720">
                    <a:solidFill>
                      <a:srgbClr val="171715"/>
                    </a:solidFill>
                  </a:tcPr>
                </a:tc>
              </a:tr>
              <a:tr h="571500">
                <a:tc>
                  <a:txBody>
                    <a:bodyPr/>
                    <a:lstStyle/>
                    <a:p>
                      <a:pPr algn="ctr"/>
                      <a:r>
                        <a:rPr sz="1650" b="0">
                          <a:solidFill>
                            <a:srgbClr val="F4EBDD"/>
                          </a:solidFill>
                        </a:rPr>
                        <a:t>Rerun named validation</a:t>
                      </a:r>
                    </a:p>
                  </a:txBody>
                  <a:tcPr marL="91440" marR="91440" marT="45720" marB="45720">
                    <a:solidFill>
                      <a:srgbClr val="10100F"/>
                    </a:solidFill>
                  </a:tcPr>
                </a:tc>
                <a:tc>
                  <a:txBody>
                    <a:bodyPr/>
                    <a:lstStyle/>
                    <a:p>
                      <a:pPr algn="ctr"/>
                      <a:r>
                        <a:rPr sz="1650" b="0">
                          <a:solidFill>
                            <a:srgbClr val="F4EBDD"/>
                          </a:solidFill>
                        </a:rPr>
                        <a:t>ALLOW</a:t>
                      </a:r>
                    </a:p>
                  </a:txBody>
                  <a:tcPr marL="91440" marR="91440" marT="45720" marB="45720">
                    <a:solidFill>
                      <a:srgbClr val="10100F"/>
                    </a:solidFill>
                  </a:tcPr>
                </a:tc>
              </a:tr>
              <a:tr h="571500">
                <a:tc>
                  <a:txBody>
                    <a:bodyPr/>
                    <a:lstStyle/>
                    <a:p>
                      <a:pPr algn="ctr"/>
                      <a:r>
                        <a:rPr sz="1650" b="0">
                          <a:solidFill>
                            <a:srgbClr val="F4EBDD"/>
                          </a:solidFill>
                        </a:rPr>
                        <a:t>Change model / threshold</a:t>
                      </a:r>
                    </a:p>
                  </a:txBody>
                  <a:tcPr marL="91440" marR="91440" marT="45720" marB="45720">
                    <a:solidFill>
                      <a:srgbClr val="171715"/>
                    </a:solidFill>
                  </a:tcPr>
                </a:tc>
                <a:tc>
                  <a:txBody>
                    <a:bodyPr/>
                    <a:lstStyle/>
                    <a:p>
                      <a:pPr algn="ctr"/>
                      <a:r>
                        <a:rPr sz="1650" b="0">
                          <a:solidFill>
                            <a:srgbClr val="F4EBDD"/>
                          </a:solidFill>
                        </a:rPr>
                        <a:t>DENY</a:t>
                      </a:r>
                    </a:p>
                  </a:txBody>
                  <a:tcPr marL="91440" marR="91440" marT="45720" marB="45720">
                    <a:solidFill>
                      <a:srgbClr val="171715"/>
                    </a:solidFill>
                  </a:tcPr>
                </a:tc>
              </a:tr>
              <a:tr h="571500">
                <a:tc>
                  <a:txBody>
                    <a:bodyPr/>
                    <a:lstStyle/>
                    <a:p>
                      <a:pPr algn="ctr"/>
                      <a:r>
                        <a:rPr sz="1650" b="0">
                          <a:solidFill>
                            <a:srgbClr val="F4EBDD"/>
                          </a:solidFill>
                        </a:rPr>
                        <a:t>Place / alter orders</a:t>
                      </a:r>
                    </a:p>
                  </a:txBody>
                  <a:tcPr marL="91440" marR="91440" marT="45720" marB="45720">
                    <a:solidFill>
                      <a:srgbClr val="10100F"/>
                    </a:solidFill>
                  </a:tcPr>
                </a:tc>
                <a:tc>
                  <a:txBody>
                    <a:bodyPr/>
                    <a:lstStyle/>
                    <a:p>
                      <a:pPr algn="ctr"/>
                      <a:r>
                        <a:rPr sz="1650" b="0">
                          <a:solidFill>
                            <a:srgbClr val="F4EBDD"/>
                          </a:solidFill>
                        </a:rPr>
                        <a:t>ABSENT</a:t>
                      </a:r>
                    </a:p>
                  </a:txBody>
                  <a:tcPr marL="91440" marR="91440" marT="45720" marB="45720">
                    <a:solidFill>
                      <a:srgbClr val="10100F"/>
                    </a:solidFill>
                  </a:tcPr>
                </a:tc>
              </a:tr>
            </a:tbl>
          </a:graphicData>
        </a:graphic>
      </p:graphicFrame>
      <p:sp>
        <p:nvSpPr>
          <p:cNvPr id="10" name="" descr="Instructional visual for The Authority Matrix Separates Observation, Containment, and Approval">
            <a:extLst xmlns:a="http://schemas.openxmlformats.org/drawingml/2006/main">
              <a:ext uri="{FF2B5EF4-FFF2-40B4-BE49-F238E27FC236}">
                <a16:creationId xmlns:a16="http://schemas.microsoft.com/office/drawing/2014/main" id="{6B93055C-EA21-4AF3-AD7A-4ED01F55D64C}"/>
              </a:ext>
            </a:extLst>
          </p:cNvPr>
          <p:cNvSpPr>
            <a:spLocks xmlns:a="http://schemas.openxmlformats.org/drawingml/2006/main" noGrp="1"/>
          </p:cNvSpPr>
          <p:nvPr/>
        </p:nvSpPr>
        <p:spPr>
          <a:xfrm xmlns:a="http://schemas.openxmlformats.org/drawingml/2006/main">
            <a:off x="1526381" y="5600700"/>
            <a:ext cx="9144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3"/>
                </a:solidFill>
              </a:defRPr>
            </a:pPr>
            <a:r>
              <a:rPr sz="1650" b="0">
                <a:solidFill>
                  <a:srgbClr val="BDB8B3"/>
                </a:solidFill>
              </a:rPr>
              <a:t>Orbit may quarantine and report; humans approve schemas, models, thresholds, and scientific claims.</a:t>
            </a:r>
          </a:p>
        </p:txBody>
      </p:sp>
    </p:spTree>
    <p:extLst>
      <p:ext uri="{BB962C8B-B14F-4D97-AF65-F5344CB8AC3E}">
        <p14:creationId xmlns:p14="http://schemas.microsoft.com/office/powerpoint/2010/main" val="1501902172"/>
      </p:ext>
    </p:extLst>
  </p:cSld>
</p:sld>
</file>

<file path=ppt/slides/slide127.xml><?xml version="1.0" encoding="utf-8"?>
<p:sld xmlns:p="http://schemas.openxmlformats.org/presentationml/2006/main">
  <p:cSld>
    <p:bg>
      <p:bgPr>
        <a:solidFill xmlns:a="http://schemas.openxmlformats.org/drawingml/2006/main">
          <a:srgbClr val="050505"/>
        </a:solidFill>
      </p:bgPr>
    </p:bg>
    <p:spTree>
      <p:nvGrpSpPr>
        <p:cNvPr id="1" name="" descr="Instructional visual for One Schema Incident Activates Every Scientific Movement"/>
        <p:cNvGrpSpPr/>
        <p:nvPr/>
      </p:nvGrpSpPr>
      <p:grpSpPr>
        <a:xfrm xmlns:a="http://schemas.openxmlformats.org/drawingml/2006/main"/>
      </p:grpSpPr>
      <p:sp>
        <p:nvSpPr>
          <p:cNvPr id="1" name="" descr="Instructional visual for One Schema Incident Activates Every Scientific Movement">
            <a:extLst xmlns:a="http://schemas.openxmlformats.org/drawingml/2006/main">
              <a:ext uri="{FF2B5EF4-FFF2-40B4-BE49-F238E27FC236}">
                <a16:creationId xmlns:a16="http://schemas.microsoft.com/office/drawing/2014/main" id="{6B64E417-DE2B-4773-A452-711F8D2D250A}"/>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2" name="" descr="Instructional visual for One Schema Incident Activates Every Scientific Movement">
            <a:extLst xmlns:a="http://schemas.openxmlformats.org/drawingml/2006/main">
              <a:ext uri="{FF2B5EF4-FFF2-40B4-BE49-F238E27FC236}">
                <a16:creationId xmlns:a16="http://schemas.microsoft.com/office/drawing/2014/main" id="{2B5AEDCD-D524-47EE-A604-EC5A104110E5}"/>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GOVERNED DEPLOYMENT</a:t>
            </a:r>
          </a:p>
        </p:txBody>
      </p:sp>
      <p:sp>
        <p:nvSpPr>
          <p:cNvPr id="3" name="" descr="Instructional visual for One Schema Incident Activates Every Scientific Movement">
            <a:extLst xmlns:a="http://schemas.openxmlformats.org/drawingml/2006/main">
              <a:ext uri="{FF2B5EF4-FFF2-40B4-BE49-F238E27FC236}">
                <a16:creationId xmlns:a16="http://schemas.microsoft.com/office/drawing/2014/main" id="{848F944F-F5B2-47AC-97AB-F374AD724B02}"/>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One Schema Incident Activates Every Scientific Movement">
            <a:extLst xmlns:a="http://schemas.openxmlformats.org/drawingml/2006/main">
              <a:ext uri="{FF2B5EF4-FFF2-40B4-BE49-F238E27FC236}">
                <a16:creationId xmlns:a16="http://schemas.microsoft.com/office/drawing/2014/main" id="{26DB88B3-28BC-4E94-B600-76819C3EE482}"/>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One Schema Incident Activates Every Scientific Movement</a:t>
            </a:r>
          </a:p>
        </p:txBody>
      </p:sp>
      <p:sp>
        <p:nvSpPr>
          <p:cNvPr id="5" name="" descr="Instructional visual for One Schema Incident Activates Every Scientific Movement">
            <a:extLst xmlns:a="http://schemas.openxmlformats.org/drawingml/2006/main">
              <a:ext uri="{FF2B5EF4-FFF2-40B4-BE49-F238E27FC236}">
                <a16:creationId xmlns:a16="http://schemas.microsoft.com/office/drawing/2014/main" id="{7A4FAE15-DDC0-4D1A-9BAE-198BB935AF0F}"/>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6" name="" descr="Instructional visual for One Schema Incident Activates Every Scientific Movement">
            <a:extLst xmlns:a="http://schemas.openxmlformats.org/drawingml/2006/main">
              <a:ext uri="{FF2B5EF4-FFF2-40B4-BE49-F238E27FC236}">
                <a16:creationId xmlns:a16="http://schemas.microsoft.com/office/drawing/2014/main" id="{7F212373-3EF2-4F7E-A3C4-BBEAF41F0959}"/>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One Schema Incident Activates Every Scientific Movement">
            <a:extLst xmlns:a="http://schemas.openxmlformats.org/drawingml/2006/main">
              <a:ext uri="{FF2B5EF4-FFF2-40B4-BE49-F238E27FC236}">
                <a16:creationId xmlns:a16="http://schemas.microsoft.com/office/drawing/2014/main" id="{65946CAE-4A42-4BCF-843F-1235DD2C54F4}"/>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127 / 144  •  BUILD 1/3</a:t>
            </a:r>
          </a:p>
        </p:txBody>
      </p:sp>
      <p:sp>
        <p:nvSpPr>
          <p:cNvPr id="8" name="" descr="Instructional visual for One Schema Incident Activates Every Scientific Movement">
            <a:extLst xmlns:a="http://schemas.openxmlformats.org/drawingml/2006/main">
              <a:ext uri="{FF2B5EF4-FFF2-40B4-BE49-F238E27FC236}">
                <a16:creationId xmlns:a16="http://schemas.microsoft.com/office/drawing/2014/main" id="{5186BEC6-9445-4482-9229-7FC8653842BA}"/>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One Schema Incident Activates Every Scientific Movement">
            <a:extLst xmlns:a="http://schemas.openxmlformats.org/drawingml/2006/main">
              <a:ext uri="{FF2B5EF4-FFF2-40B4-BE49-F238E27FC236}">
                <a16:creationId xmlns:a16="http://schemas.microsoft.com/office/drawing/2014/main" id="{BB8F5C0D-9A40-4558-9F7E-2150139DA5F5}"/>
              </a:ext>
            </a:extLst>
          </p:cNvPr>
          <p:cNvSpPr>
            <a:spLocks xmlns:a="http://schemas.openxmlformats.org/drawingml/2006/main" noGrp="1"/>
          </p:cNvSpPr>
          <p:nvPr/>
        </p:nvSpPr>
        <p:spPr>
          <a:xfrm xmlns:a="http://schemas.openxmlformats.org/drawingml/2006/main">
            <a:off x="688658"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0"/>
                </a:solidFill>
              </a:defRPr>
            </a:pPr>
            <a:r>
              <a:rPr sz="1875" b="0">
                <a:solidFill>
                  <a:srgbClr val="FFF8F0"/>
                </a:solidFill>
              </a:rPr>
              <a:t>Measurement rejects, decision abstains, representation blocks incompatibility, and deployment preserves evidence.</a:t>
            </a:r>
          </a:p>
        </p:txBody>
      </p:sp>
      <p:sp>
        <p:nvSpPr>
          <p:cNvPr id="10" name="" descr="Instructional visual for One Schema Incident Activates Every Scientific Movement">
            <a:extLst xmlns:a="http://schemas.openxmlformats.org/drawingml/2006/main">
              <a:ext uri="{FF2B5EF4-FFF2-40B4-BE49-F238E27FC236}">
                <a16:creationId xmlns:a16="http://schemas.microsoft.com/office/drawing/2014/main" id="{2764C1CD-98A0-4B4B-B7CD-25CD90269D9E}"/>
              </a:ext>
            </a:extLst>
          </p:cNvPr>
          <p:cNvSpPr>
            <a:spLocks xmlns:a="http://schemas.openxmlformats.org/drawingml/2006/main" noGrp="1"/>
          </p:cNvSpPr>
          <p:nvPr/>
        </p:nvSpPr>
        <p:spPr>
          <a:xfrm xmlns:a="http://schemas.openxmlformats.org/drawingml/2006/main">
            <a:off x="581310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27D3C8"/>
            </a:solidFill>
            <a:prstDash val="solid"/>
          </a:ln>
        </p:spPr>
      </p:sp>
      <p:sp>
        <p:nvSpPr>
          <p:cNvPr id="11" name="" descr="Instructional visual for One Schema Incident Activates Every Scientific Movement">
            <a:extLst xmlns:a="http://schemas.openxmlformats.org/drawingml/2006/main">
              <a:ext uri="{FF2B5EF4-FFF2-40B4-BE49-F238E27FC236}">
                <a16:creationId xmlns:a16="http://schemas.microsoft.com/office/drawing/2014/main" id="{4248BE84-4A98-4FD2-873A-BF76BE6B4712}"/>
              </a:ext>
            </a:extLst>
          </p:cNvPr>
          <p:cNvSpPr>
            <a:spLocks xmlns:a="http://schemas.openxmlformats.org/drawingml/2006/main" noGrp="1"/>
          </p:cNvSpPr>
          <p:nvPr/>
        </p:nvSpPr>
        <p:spPr>
          <a:xfrm xmlns:a="http://schemas.openxmlformats.org/drawingml/2006/main">
            <a:off x="585120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REJECT</a:t>
            </a:r>
          </a:p>
        </p:txBody>
      </p:sp>
    </p:spTree>
    <p:extLst>
      <p:ext uri="{BB962C8B-B14F-4D97-AF65-F5344CB8AC3E}">
        <p14:creationId xmlns:p14="http://schemas.microsoft.com/office/powerpoint/2010/main" val="1826301236"/>
      </p:ext>
    </p:extLst>
  </p:cSld>
</p:sld>
</file>

<file path=ppt/slides/slide128.xml><?xml version="1.0" encoding="utf-8"?>
<p:sld xmlns:p="http://schemas.openxmlformats.org/presentationml/2006/main">
  <p:cSld>
    <p:bg>
      <p:bgPr>
        <a:solidFill xmlns:a="http://schemas.openxmlformats.org/drawingml/2006/main">
          <a:srgbClr val="050505"/>
        </a:solidFill>
      </p:bgPr>
    </p:bg>
    <p:spTree>
      <p:nvGrpSpPr>
        <p:cNvPr id="1" name="" descr="Instructional visual for One Schema Incident Activates Every Scientific Movement"/>
        <p:cNvGrpSpPr/>
        <p:nvPr/>
      </p:nvGrpSpPr>
      <p:grpSpPr>
        <a:xfrm xmlns:a="http://schemas.openxmlformats.org/drawingml/2006/main"/>
      </p:grpSpPr>
      <p:sp>
        <p:nvSpPr>
          <p:cNvPr id="1" name="" descr="Instructional visual for One Schema Incident Activates Every Scientific Movement">
            <a:extLst xmlns:a="http://schemas.openxmlformats.org/drawingml/2006/main">
              <a:ext uri="{FF2B5EF4-FFF2-40B4-BE49-F238E27FC236}">
                <a16:creationId xmlns:a16="http://schemas.microsoft.com/office/drawing/2014/main" id="{304173A6-68F0-416C-B1F5-511B5F9E58FE}"/>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2" name="" descr="Instructional visual for One Schema Incident Activates Every Scientific Movement">
            <a:extLst xmlns:a="http://schemas.openxmlformats.org/drawingml/2006/main">
              <a:ext uri="{FF2B5EF4-FFF2-40B4-BE49-F238E27FC236}">
                <a16:creationId xmlns:a16="http://schemas.microsoft.com/office/drawing/2014/main" id="{BD9EC987-CFF6-4886-AB80-334418239ED0}"/>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GOVERNED DEPLOYMENT</a:t>
            </a:r>
          </a:p>
        </p:txBody>
      </p:sp>
      <p:sp>
        <p:nvSpPr>
          <p:cNvPr id="3" name="" descr="Instructional visual for One Schema Incident Activates Every Scientific Movement">
            <a:extLst xmlns:a="http://schemas.openxmlformats.org/drawingml/2006/main">
              <a:ext uri="{FF2B5EF4-FFF2-40B4-BE49-F238E27FC236}">
                <a16:creationId xmlns:a16="http://schemas.microsoft.com/office/drawing/2014/main" id="{CE06D624-9096-49A0-811B-364B6BD37F66}"/>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One Schema Incident Activates Every Scientific Movement">
            <a:extLst xmlns:a="http://schemas.openxmlformats.org/drawingml/2006/main">
              <a:ext uri="{FF2B5EF4-FFF2-40B4-BE49-F238E27FC236}">
                <a16:creationId xmlns:a16="http://schemas.microsoft.com/office/drawing/2014/main" id="{B6309104-9226-4A44-AC3B-831675F6BF45}"/>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One Schema Incident Activates Every Scientific Movement</a:t>
            </a:r>
          </a:p>
        </p:txBody>
      </p:sp>
      <p:sp>
        <p:nvSpPr>
          <p:cNvPr id="5" name="" descr="Instructional visual for One Schema Incident Activates Every Scientific Movement">
            <a:extLst xmlns:a="http://schemas.openxmlformats.org/drawingml/2006/main">
              <a:ext uri="{FF2B5EF4-FFF2-40B4-BE49-F238E27FC236}">
                <a16:creationId xmlns:a16="http://schemas.microsoft.com/office/drawing/2014/main" id="{799723B4-3449-496D-ADD7-ECC36BC99B7C}"/>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6" name="" descr="Instructional visual for One Schema Incident Activates Every Scientific Movement">
            <a:extLst xmlns:a="http://schemas.openxmlformats.org/drawingml/2006/main">
              <a:ext uri="{FF2B5EF4-FFF2-40B4-BE49-F238E27FC236}">
                <a16:creationId xmlns:a16="http://schemas.microsoft.com/office/drawing/2014/main" id="{6D77E644-D22E-45EC-92D4-E37450A538DE}"/>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One Schema Incident Activates Every Scientific Movement">
            <a:extLst xmlns:a="http://schemas.openxmlformats.org/drawingml/2006/main">
              <a:ext uri="{FF2B5EF4-FFF2-40B4-BE49-F238E27FC236}">
                <a16:creationId xmlns:a16="http://schemas.microsoft.com/office/drawing/2014/main" id="{BC17C9B4-4E0D-4313-9022-6E61959A63DF}"/>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128 / 144  •  BUILD 2/3</a:t>
            </a:r>
          </a:p>
        </p:txBody>
      </p:sp>
      <p:sp>
        <p:nvSpPr>
          <p:cNvPr id="8" name="" descr="Instructional visual for One Schema Incident Activates Every Scientific Movement">
            <a:extLst xmlns:a="http://schemas.openxmlformats.org/drawingml/2006/main">
              <a:ext uri="{FF2B5EF4-FFF2-40B4-BE49-F238E27FC236}">
                <a16:creationId xmlns:a16="http://schemas.microsoft.com/office/drawing/2014/main" id="{B9CD779D-D8D5-4076-8B4E-0EEA39461575}"/>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One Schema Incident Activates Every Scientific Movement">
            <a:extLst xmlns:a="http://schemas.openxmlformats.org/drawingml/2006/main">
              <a:ext uri="{FF2B5EF4-FFF2-40B4-BE49-F238E27FC236}">
                <a16:creationId xmlns:a16="http://schemas.microsoft.com/office/drawing/2014/main" id="{DD1C684C-0200-4A23-AED0-BDB40A65094E}"/>
              </a:ext>
            </a:extLst>
          </p:cNvPr>
          <p:cNvSpPr>
            <a:spLocks xmlns:a="http://schemas.openxmlformats.org/drawingml/2006/main" noGrp="1"/>
          </p:cNvSpPr>
          <p:nvPr/>
        </p:nvSpPr>
        <p:spPr>
          <a:xfrm xmlns:a="http://schemas.openxmlformats.org/drawingml/2006/main">
            <a:off x="689134"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1"/>
                </a:solidFill>
              </a:defRPr>
            </a:pPr>
            <a:r>
              <a:rPr sz="1875" b="0">
                <a:solidFill>
                  <a:srgbClr val="FFF8F1"/>
                </a:solidFill>
              </a:rPr>
              <a:t>Measurement rejects, decision abstains, representation blocks incompatibility, and deployment preserves evidence.</a:t>
            </a:r>
          </a:p>
        </p:txBody>
      </p:sp>
      <p:sp>
        <p:nvSpPr>
          <p:cNvPr id="10" name="" descr="Instructional visual for One Schema Incident Activates Every Scientific Movement">
            <a:extLst xmlns:a="http://schemas.openxmlformats.org/drawingml/2006/main">
              <a:ext uri="{FF2B5EF4-FFF2-40B4-BE49-F238E27FC236}">
                <a16:creationId xmlns:a16="http://schemas.microsoft.com/office/drawing/2014/main" id="{58D2D7E9-A22F-4C08-982F-1B9F25A2D903}"/>
              </a:ext>
            </a:extLst>
          </p:cNvPr>
          <p:cNvSpPr>
            <a:spLocks xmlns:a="http://schemas.openxmlformats.org/drawingml/2006/main" noGrp="1"/>
          </p:cNvSpPr>
          <p:nvPr/>
        </p:nvSpPr>
        <p:spPr>
          <a:xfrm xmlns:a="http://schemas.openxmlformats.org/drawingml/2006/main">
            <a:off x="6337459" y="3143250"/>
            <a:ext cx="419100" cy="209550"/>
          </a:xfrm>
          <a:prstGeom xmlns:a="http://schemas.openxmlformats.org/drawingml/2006/main" prst="rightArrow">
            <a:avLst/>
          </a:prstGeom>
          <a:solidFill xmlns:a="http://schemas.openxmlformats.org/drawingml/2006/main">
            <a:srgbClr val="27D3C9"/>
          </a:solidFill>
          <a:ln xmlns:a="http://schemas.openxmlformats.org/drawingml/2006/main" w="0">
            <a:noFill/>
            <a:prstDash val="solid"/>
          </a:ln>
        </p:spPr>
      </p:sp>
      <p:sp>
        <p:nvSpPr>
          <p:cNvPr id="11" name="" descr="Instructional visual for One Schema Incident Activates Every Scientific Movement">
            <a:extLst xmlns:a="http://schemas.openxmlformats.org/drawingml/2006/main">
              <a:ext uri="{FF2B5EF4-FFF2-40B4-BE49-F238E27FC236}">
                <a16:creationId xmlns:a16="http://schemas.microsoft.com/office/drawing/2014/main" id="{C64B4482-ECBE-4C59-8AD2-EA845224680B}"/>
              </a:ext>
            </a:extLst>
          </p:cNvPr>
          <p:cNvSpPr>
            <a:spLocks xmlns:a="http://schemas.openxmlformats.org/drawingml/2006/main" noGrp="1"/>
          </p:cNvSpPr>
          <p:nvPr/>
        </p:nvSpPr>
        <p:spPr>
          <a:xfrm xmlns:a="http://schemas.openxmlformats.org/drawingml/2006/main">
            <a:off x="58135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27D3C9"/>
            </a:solidFill>
            <a:prstDash val="solid"/>
          </a:ln>
        </p:spPr>
      </p:sp>
      <p:sp>
        <p:nvSpPr>
          <p:cNvPr id="12" name="" descr="Instructional visual for One Schema Incident Activates Every Scientific Movement">
            <a:extLst xmlns:a="http://schemas.openxmlformats.org/drawingml/2006/main">
              <a:ext uri="{FF2B5EF4-FFF2-40B4-BE49-F238E27FC236}">
                <a16:creationId xmlns:a16="http://schemas.microsoft.com/office/drawing/2014/main" id="{5473DFC2-795F-463A-8129-82447461FB39}"/>
              </a:ext>
            </a:extLst>
          </p:cNvPr>
          <p:cNvSpPr>
            <a:spLocks xmlns:a="http://schemas.openxmlformats.org/drawingml/2006/main" noGrp="1"/>
          </p:cNvSpPr>
          <p:nvPr/>
        </p:nvSpPr>
        <p:spPr>
          <a:xfrm xmlns:a="http://schemas.openxmlformats.org/drawingml/2006/main">
            <a:off x="58516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REJECT</a:t>
            </a:r>
          </a:p>
        </p:txBody>
      </p:sp>
      <p:sp>
        <p:nvSpPr>
          <p:cNvPr id="13" name="" descr="Instructional visual for One Schema Incident Activates Every Scientific Movement">
            <a:extLst xmlns:a="http://schemas.openxmlformats.org/drawingml/2006/main">
              <a:ext uri="{FF2B5EF4-FFF2-40B4-BE49-F238E27FC236}">
                <a16:creationId xmlns:a16="http://schemas.microsoft.com/office/drawing/2014/main" id="{60B1B675-E48A-495A-87D1-27279F6A0780}"/>
              </a:ext>
            </a:extLst>
          </p:cNvPr>
          <p:cNvSpPr>
            <a:spLocks xmlns:a="http://schemas.openxmlformats.org/drawingml/2006/main" noGrp="1"/>
          </p:cNvSpPr>
          <p:nvPr/>
        </p:nvSpPr>
        <p:spPr>
          <a:xfrm xmlns:a="http://schemas.openxmlformats.org/drawingml/2006/main">
            <a:off x="762333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E8B463"/>
            </a:solidFill>
            <a:prstDash val="solid"/>
          </a:ln>
        </p:spPr>
      </p:sp>
      <p:sp>
        <p:nvSpPr>
          <p:cNvPr id="14" name="" descr="Instructional visual for One Schema Incident Activates Every Scientific Movement">
            <a:extLst xmlns:a="http://schemas.openxmlformats.org/drawingml/2006/main">
              <a:ext uri="{FF2B5EF4-FFF2-40B4-BE49-F238E27FC236}">
                <a16:creationId xmlns:a16="http://schemas.microsoft.com/office/drawing/2014/main" id="{3C5AFF79-E955-4639-8E56-8667223600D6}"/>
              </a:ext>
            </a:extLst>
          </p:cNvPr>
          <p:cNvSpPr>
            <a:spLocks xmlns:a="http://schemas.openxmlformats.org/drawingml/2006/main" noGrp="1"/>
          </p:cNvSpPr>
          <p:nvPr/>
        </p:nvSpPr>
        <p:spPr>
          <a:xfrm xmlns:a="http://schemas.openxmlformats.org/drawingml/2006/main">
            <a:off x="766143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ABSTAIN</a:t>
            </a:r>
          </a:p>
        </p:txBody>
      </p:sp>
    </p:spTree>
    <p:extLst>
      <p:ext uri="{BB962C8B-B14F-4D97-AF65-F5344CB8AC3E}">
        <p14:creationId xmlns:p14="http://schemas.microsoft.com/office/powerpoint/2010/main" val="1811662802"/>
      </p:ext>
    </p:extLst>
  </p:cSld>
</p:sld>
</file>

<file path=ppt/slides/slide129.xml><?xml version="1.0" encoding="utf-8"?>
<p:sld xmlns:p="http://schemas.openxmlformats.org/presentationml/2006/main">
  <p:cSld>
    <p:bg>
      <p:bgPr>
        <a:solidFill xmlns:a="http://schemas.openxmlformats.org/drawingml/2006/main">
          <a:srgbClr val="050505"/>
        </a:solidFill>
      </p:bgPr>
    </p:bg>
    <p:spTree>
      <p:nvGrpSpPr>
        <p:cNvPr id="1" name="" descr="Instructional visual for One Schema Incident Activates Every Scientific Movement"/>
        <p:cNvGrpSpPr/>
        <p:nvPr/>
      </p:nvGrpSpPr>
      <p:grpSpPr>
        <a:xfrm xmlns:a="http://schemas.openxmlformats.org/drawingml/2006/main"/>
      </p:grpSpPr>
      <p:sp>
        <p:nvSpPr>
          <p:cNvPr id="1" name="" descr="Instructional visual for One Schema Incident Activates Every Scientific Movement">
            <a:extLst xmlns:a="http://schemas.openxmlformats.org/drawingml/2006/main">
              <a:ext uri="{FF2B5EF4-FFF2-40B4-BE49-F238E27FC236}">
                <a16:creationId xmlns:a16="http://schemas.microsoft.com/office/drawing/2014/main" id="{21B7D11A-9EC2-4CB0-98BE-6701887F7D9F}"/>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2" name="" descr="Instructional visual for One Schema Incident Activates Every Scientific Movement">
            <a:extLst xmlns:a="http://schemas.openxmlformats.org/drawingml/2006/main">
              <a:ext uri="{FF2B5EF4-FFF2-40B4-BE49-F238E27FC236}">
                <a16:creationId xmlns:a16="http://schemas.microsoft.com/office/drawing/2014/main" id="{AFCE3578-5E74-498E-B736-E7FB281D0869}"/>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GOVERNED DEPLOYMENT</a:t>
            </a:r>
          </a:p>
        </p:txBody>
      </p:sp>
      <p:sp>
        <p:nvSpPr>
          <p:cNvPr id="3" name="" descr="Instructional visual for One Schema Incident Activates Every Scientific Movement">
            <a:extLst xmlns:a="http://schemas.openxmlformats.org/drawingml/2006/main">
              <a:ext uri="{FF2B5EF4-FFF2-40B4-BE49-F238E27FC236}">
                <a16:creationId xmlns:a16="http://schemas.microsoft.com/office/drawing/2014/main" id="{EA8DB50F-DC13-4963-B23B-254B881CF795}"/>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One Schema Incident Activates Every Scientific Movement">
            <a:extLst xmlns:a="http://schemas.openxmlformats.org/drawingml/2006/main">
              <a:ext uri="{FF2B5EF4-FFF2-40B4-BE49-F238E27FC236}">
                <a16:creationId xmlns:a16="http://schemas.microsoft.com/office/drawing/2014/main" id="{D37F7F2D-79FA-4049-99C0-EC9B3D113FA4}"/>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One Schema Incident Activates Every Scientific Movement</a:t>
            </a:r>
          </a:p>
        </p:txBody>
      </p:sp>
      <p:sp>
        <p:nvSpPr>
          <p:cNvPr id="5" name="" descr="Instructional visual for One Schema Incident Activates Every Scientific Movement">
            <a:extLst xmlns:a="http://schemas.openxmlformats.org/drawingml/2006/main">
              <a:ext uri="{FF2B5EF4-FFF2-40B4-BE49-F238E27FC236}">
                <a16:creationId xmlns:a16="http://schemas.microsoft.com/office/drawing/2014/main" id="{94F6EF8A-E097-4436-A91A-06521016CC2D}"/>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6" name="" descr="Instructional visual for One Schema Incident Activates Every Scientific Movement">
            <a:extLst xmlns:a="http://schemas.openxmlformats.org/drawingml/2006/main">
              <a:ext uri="{FF2B5EF4-FFF2-40B4-BE49-F238E27FC236}">
                <a16:creationId xmlns:a16="http://schemas.microsoft.com/office/drawing/2014/main" id="{39A0CA3E-85A7-4CCB-AC46-2389D0DF6621}"/>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One Schema Incident Activates Every Scientific Movement">
            <a:extLst xmlns:a="http://schemas.openxmlformats.org/drawingml/2006/main">
              <a:ext uri="{FF2B5EF4-FFF2-40B4-BE49-F238E27FC236}">
                <a16:creationId xmlns:a16="http://schemas.microsoft.com/office/drawing/2014/main" id="{F2CDC406-DAC6-4FF0-8373-17045398B789}"/>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129 / 144  •  BUILD 3/3</a:t>
            </a:r>
          </a:p>
        </p:txBody>
      </p:sp>
      <p:sp>
        <p:nvSpPr>
          <p:cNvPr id="8" name="" descr="Instructional visual for One Schema Incident Activates Every Scientific Movement">
            <a:extLst xmlns:a="http://schemas.openxmlformats.org/drawingml/2006/main">
              <a:ext uri="{FF2B5EF4-FFF2-40B4-BE49-F238E27FC236}">
                <a16:creationId xmlns:a16="http://schemas.microsoft.com/office/drawing/2014/main" id="{05138242-7F10-409E-97AC-EC85AD5FE758}"/>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One Schema Incident Activates Every Scientific Movement">
            <a:extLst xmlns:a="http://schemas.openxmlformats.org/drawingml/2006/main">
              <a:ext uri="{FF2B5EF4-FFF2-40B4-BE49-F238E27FC236}">
                <a16:creationId xmlns:a16="http://schemas.microsoft.com/office/drawing/2014/main" id="{2B75EF86-DAF7-47ED-BC41-1106223B3780}"/>
              </a:ext>
            </a:extLst>
          </p:cNvPr>
          <p:cNvSpPr>
            <a:spLocks xmlns:a="http://schemas.openxmlformats.org/drawingml/2006/main" noGrp="1"/>
          </p:cNvSpPr>
          <p:nvPr/>
        </p:nvSpPr>
        <p:spPr>
          <a:xfrm xmlns:a="http://schemas.openxmlformats.org/drawingml/2006/main">
            <a:off x="689610"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2"/>
                </a:solidFill>
              </a:defRPr>
            </a:pPr>
            <a:r>
              <a:rPr sz="1875" b="0">
                <a:solidFill>
                  <a:srgbClr val="FFF8F2"/>
                </a:solidFill>
              </a:rPr>
              <a:t>Measurement rejects, decision abstains, representation blocks incompatibility, and deployment preserves evidence.</a:t>
            </a:r>
          </a:p>
        </p:txBody>
      </p:sp>
      <p:sp>
        <p:nvSpPr>
          <p:cNvPr id="10" name="" descr="Instructional visual for One Schema Incident Activates Every Scientific Movement">
            <a:extLst xmlns:a="http://schemas.openxmlformats.org/drawingml/2006/main">
              <a:ext uri="{FF2B5EF4-FFF2-40B4-BE49-F238E27FC236}">
                <a16:creationId xmlns:a16="http://schemas.microsoft.com/office/drawing/2014/main" id="{5F0FD6A4-4ECC-448D-BA91-BBEED5C32406}"/>
              </a:ext>
            </a:extLst>
          </p:cNvPr>
          <p:cNvSpPr>
            <a:spLocks xmlns:a="http://schemas.openxmlformats.org/drawingml/2006/main" noGrp="1"/>
          </p:cNvSpPr>
          <p:nvPr/>
        </p:nvSpPr>
        <p:spPr>
          <a:xfrm xmlns:a="http://schemas.openxmlformats.org/drawingml/2006/main">
            <a:off x="6337935" y="3143250"/>
            <a:ext cx="419100" cy="209550"/>
          </a:xfrm>
          <a:prstGeom xmlns:a="http://schemas.openxmlformats.org/drawingml/2006/main" prst="rightArrow">
            <a:avLst/>
          </a:prstGeom>
          <a:solidFill xmlns:a="http://schemas.openxmlformats.org/drawingml/2006/main">
            <a:srgbClr val="27D3CA"/>
          </a:solidFill>
          <a:ln xmlns:a="http://schemas.openxmlformats.org/drawingml/2006/main" w="0">
            <a:noFill/>
            <a:prstDash val="solid"/>
          </a:ln>
        </p:spPr>
      </p:sp>
      <p:sp>
        <p:nvSpPr>
          <p:cNvPr id="11" name="" descr="Instructional visual for One Schema Incident Activates Every Scientific Movement">
            <a:extLst xmlns:a="http://schemas.openxmlformats.org/drawingml/2006/main">
              <a:ext uri="{FF2B5EF4-FFF2-40B4-BE49-F238E27FC236}">
                <a16:creationId xmlns:a16="http://schemas.microsoft.com/office/drawing/2014/main" id="{550A8349-34D1-44A8-A57B-9B2BECBD6EA1}"/>
              </a:ext>
            </a:extLst>
          </p:cNvPr>
          <p:cNvSpPr>
            <a:spLocks xmlns:a="http://schemas.openxmlformats.org/drawingml/2006/main" noGrp="1"/>
          </p:cNvSpPr>
          <p:nvPr/>
        </p:nvSpPr>
        <p:spPr>
          <a:xfrm xmlns:a="http://schemas.openxmlformats.org/drawingml/2006/main">
            <a:off x="581406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27D3CA"/>
            </a:solidFill>
            <a:prstDash val="solid"/>
          </a:ln>
        </p:spPr>
      </p:sp>
      <p:sp>
        <p:nvSpPr>
          <p:cNvPr id="12" name="" descr="Instructional visual for One Schema Incident Activates Every Scientific Movement">
            <a:extLst xmlns:a="http://schemas.openxmlformats.org/drawingml/2006/main">
              <a:ext uri="{FF2B5EF4-FFF2-40B4-BE49-F238E27FC236}">
                <a16:creationId xmlns:a16="http://schemas.microsoft.com/office/drawing/2014/main" id="{20D0D3FE-C667-4226-924B-CF6A9FD881A3}"/>
              </a:ext>
            </a:extLst>
          </p:cNvPr>
          <p:cNvSpPr>
            <a:spLocks xmlns:a="http://schemas.openxmlformats.org/drawingml/2006/main" noGrp="1"/>
          </p:cNvSpPr>
          <p:nvPr/>
        </p:nvSpPr>
        <p:spPr>
          <a:xfrm xmlns:a="http://schemas.openxmlformats.org/drawingml/2006/main">
            <a:off x="585216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REJECT</a:t>
            </a:r>
          </a:p>
        </p:txBody>
      </p:sp>
      <p:sp>
        <p:nvSpPr>
          <p:cNvPr id="13" name="" descr="Instructional visual for One Schema Incident Activates Every Scientific Movement">
            <a:extLst xmlns:a="http://schemas.openxmlformats.org/drawingml/2006/main">
              <a:ext uri="{FF2B5EF4-FFF2-40B4-BE49-F238E27FC236}">
                <a16:creationId xmlns:a16="http://schemas.microsoft.com/office/drawing/2014/main" id="{22442B9E-D330-4951-94F1-60FA9E926E43}"/>
              </a:ext>
            </a:extLst>
          </p:cNvPr>
          <p:cNvSpPr>
            <a:spLocks xmlns:a="http://schemas.openxmlformats.org/drawingml/2006/main" noGrp="1"/>
          </p:cNvSpPr>
          <p:nvPr/>
        </p:nvSpPr>
        <p:spPr>
          <a:xfrm xmlns:a="http://schemas.openxmlformats.org/drawingml/2006/main">
            <a:off x="8100060" y="3143250"/>
            <a:ext cx="419100" cy="209550"/>
          </a:xfrm>
          <a:prstGeom xmlns:a="http://schemas.openxmlformats.org/drawingml/2006/main" prst="rightArrow">
            <a:avLst/>
          </a:prstGeom>
          <a:solidFill xmlns:a="http://schemas.openxmlformats.org/drawingml/2006/main">
            <a:srgbClr val="27D3CA"/>
          </a:solidFill>
          <a:ln xmlns:a="http://schemas.openxmlformats.org/drawingml/2006/main" w="0">
            <a:noFill/>
            <a:prstDash val="solid"/>
          </a:ln>
        </p:spPr>
      </p:sp>
      <p:sp>
        <p:nvSpPr>
          <p:cNvPr id="14" name="" descr="Instructional visual for One Schema Incident Activates Every Scientific Movement">
            <a:extLst xmlns:a="http://schemas.openxmlformats.org/drawingml/2006/main">
              <a:ext uri="{FF2B5EF4-FFF2-40B4-BE49-F238E27FC236}">
                <a16:creationId xmlns:a16="http://schemas.microsoft.com/office/drawing/2014/main" id="{140C3A0C-9C2B-4D01-96D0-104D4E38BADC}"/>
              </a:ext>
            </a:extLst>
          </p:cNvPr>
          <p:cNvSpPr>
            <a:spLocks xmlns:a="http://schemas.openxmlformats.org/drawingml/2006/main" noGrp="1"/>
          </p:cNvSpPr>
          <p:nvPr/>
        </p:nvSpPr>
        <p:spPr>
          <a:xfrm xmlns:a="http://schemas.openxmlformats.org/drawingml/2006/main">
            <a:off x="762381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E8B464"/>
            </a:solidFill>
            <a:prstDash val="solid"/>
          </a:ln>
        </p:spPr>
      </p:sp>
      <p:sp>
        <p:nvSpPr>
          <p:cNvPr id="15" name="" descr="Instructional visual for One Schema Incident Activates Every Scientific Movement">
            <a:extLst xmlns:a="http://schemas.openxmlformats.org/drawingml/2006/main">
              <a:ext uri="{FF2B5EF4-FFF2-40B4-BE49-F238E27FC236}">
                <a16:creationId xmlns:a16="http://schemas.microsoft.com/office/drawing/2014/main" id="{57457AD3-FD48-4843-9F5D-F9A708218CC6}"/>
              </a:ext>
            </a:extLst>
          </p:cNvPr>
          <p:cNvSpPr>
            <a:spLocks xmlns:a="http://schemas.openxmlformats.org/drawingml/2006/main" noGrp="1"/>
          </p:cNvSpPr>
          <p:nvPr/>
        </p:nvSpPr>
        <p:spPr>
          <a:xfrm xmlns:a="http://schemas.openxmlformats.org/drawingml/2006/main">
            <a:off x="766191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ABSTAIN</a:t>
            </a:r>
          </a:p>
        </p:txBody>
      </p:sp>
      <p:sp>
        <p:nvSpPr>
          <p:cNvPr id="16" name="" descr="Instructional visual for One Schema Incident Activates Every Scientific Movement">
            <a:extLst xmlns:a="http://schemas.openxmlformats.org/drawingml/2006/main">
              <a:ext uri="{FF2B5EF4-FFF2-40B4-BE49-F238E27FC236}">
                <a16:creationId xmlns:a16="http://schemas.microsoft.com/office/drawing/2014/main" id="{E0B98146-95F8-4147-92C9-61EFAD1456B2}"/>
              </a:ext>
            </a:extLst>
          </p:cNvPr>
          <p:cNvSpPr>
            <a:spLocks xmlns:a="http://schemas.openxmlformats.org/drawingml/2006/main" noGrp="1"/>
          </p:cNvSpPr>
          <p:nvPr/>
        </p:nvSpPr>
        <p:spPr>
          <a:xfrm xmlns:a="http://schemas.openxmlformats.org/drawingml/2006/main">
            <a:off x="943356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FF6B67"/>
            </a:solidFill>
            <a:prstDash val="solid"/>
          </a:ln>
        </p:spPr>
      </p:sp>
      <p:sp>
        <p:nvSpPr>
          <p:cNvPr id="17" name="" descr="Instructional visual for One Schema Incident Activates Every Scientific Movement">
            <a:extLst xmlns:a="http://schemas.openxmlformats.org/drawingml/2006/main">
              <a:ext uri="{FF2B5EF4-FFF2-40B4-BE49-F238E27FC236}">
                <a16:creationId xmlns:a16="http://schemas.microsoft.com/office/drawing/2014/main" id="{7A8B2969-B378-4794-9E7E-FCDD540440FB}"/>
              </a:ext>
            </a:extLst>
          </p:cNvPr>
          <p:cNvSpPr>
            <a:spLocks xmlns:a="http://schemas.openxmlformats.org/drawingml/2006/main" noGrp="1"/>
          </p:cNvSpPr>
          <p:nvPr/>
        </p:nvSpPr>
        <p:spPr>
          <a:xfrm xmlns:a="http://schemas.openxmlformats.org/drawingml/2006/main">
            <a:off x="947166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QUARANTINE</a:t>
            </a:r>
          </a:p>
        </p:txBody>
      </p:sp>
    </p:spTree>
    <p:extLst>
      <p:ext uri="{BB962C8B-B14F-4D97-AF65-F5344CB8AC3E}">
        <p14:creationId xmlns:p14="http://schemas.microsoft.com/office/powerpoint/2010/main" val="1961122291"/>
      </p:ext>
    </p:extLst>
  </p:cSld>
</p:sld>
</file>

<file path=ppt/slides/slide13.xml><?xml version="1.0" encoding="utf-8"?>
<p:sld xmlns:p="http://schemas.openxmlformats.org/presentationml/2006/main">
  <p:cSld>
    <p:bg>
      <p:bgPr>
        <a:solidFill xmlns:a="http://schemas.openxmlformats.org/drawingml/2006/main">
          <a:srgbClr val="050505"/>
        </a:solidFill>
      </p:bgPr>
    </p:bg>
    <p:spTree>
      <p:nvGrpSpPr>
        <p:cNvPr id="1" name="" descr="Instructional visual for Equality Rules Can Change the Estimand"/>
        <p:cNvGrpSpPr/>
        <p:nvPr/>
      </p:nvGrpSpPr>
      <p:grpSpPr>
        <a:xfrm xmlns:a="http://schemas.openxmlformats.org/drawingml/2006/main"/>
      </p:grpSpPr>
      <p:sp>
        <p:nvSpPr>
          <p:cNvPr id="1" name="" descr="Instructional visual for Equality Rules Can Change the Estimand">
            <a:extLst xmlns:a="http://schemas.openxmlformats.org/drawingml/2006/main">
              <a:ext uri="{FF2B5EF4-FFF2-40B4-BE49-F238E27FC236}">
                <a16:creationId xmlns:a16="http://schemas.microsoft.com/office/drawing/2014/main" id="{97E409EC-FBC2-4F30-B465-51D018675FF8}"/>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2" name="" descr="Instructional visual for Equality Rules Can Change the Estimand">
            <a:extLst xmlns:a="http://schemas.openxmlformats.org/drawingml/2006/main">
              <a:ext uri="{FF2B5EF4-FFF2-40B4-BE49-F238E27FC236}">
                <a16:creationId xmlns:a16="http://schemas.microsoft.com/office/drawing/2014/main" id="{F82940A2-63F5-48A3-BAB8-772A2509E36E}"/>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MEASUREMENT</a:t>
            </a:r>
          </a:p>
        </p:txBody>
      </p:sp>
      <p:sp>
        <p:nvSpPr>
          <p:cNvPr id="3" name="" descr="Instructional visual for Equality Rules Can Change the Estimand">
            <a:extLst xmlns:a="http://schemas.openxmlformats.org/drawingml/2006/main">
              <a:ext uri="{FF2B5EF4-FFF2-40B4-BE49-F238E27FC236}">
                <a16:creationId xmlns:a16="http://schemas.microsoft.com/office/drawing/2014/main" id="{D77E8CE3-439F-49BC-A590-53442B49BE45}"/>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5E"/>
                </a:solidFill>
              </a:defRPr>
            </a:pPr>
            <a:r>
              <a:rPr sz="900" b="1">
                <a:solidFill>
                  <a:srgbClr val="E8B45E"/>
                </a:solidFill>
              </a:rPr>
              <a:t>ILLUSTRATIVE • NOT OBSERVED</a:t>
            </a:r>
          </a:p>
        </p:txBody>
      </p:sp>
      <p:sp>
        <p:nvSpPr>
          <p:cNvPr id="4" name="slide-title" descr="Instructional visual for Equality Rules Can Change the Estimand">
            <a:extLst xmlns:a="http://schemas.openxmlformats.org/drawingml/2006/main">
              <a:ext uri="{FF2B5EF4-FFF2-40B4-BE49-F238E27FC236}">
                <a16:creationId xmlns:a16="http://schemas.microsoft.com/office/drawing/2014/main" id="{1A99F4A4-3B90-48C2-BC48-EE3F3939E3C1}"/>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Equality Rules Can Change the Estimand</a:t>
            </a:r>
          </a:p>
        </p:txBody>
      </p:sp>
      <p:sp>
        <p:nvSpPr>
          <p:cNvPr id="5" name="" descr="Instructional visual for Equality Rules Can Change the Estimand">
            <a:extLst xmlns:a="http://schemas.openxmlformats.org/drawingml/2006/main">
              <a:ext uri="{FF2B5EF4-FFF2-40B4-BE49-F238E27FC236}">
                <a16:creationId xmlns:a16="http://schemas.microsoft.com/office/drawing/2014/main" id="{7FA09726-8E75-4A0C-9713-505ABC636409}"/>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6" name="" descr="Instructional visual for Equality Rules Can Change the Estimand">
            <a:extLst xmlns:a="http://schemas.openxmlformats.org/drawingml/2006/main">
              <a:ext uri="{FF2B5EF4-FFF2-40B4-BE49-F238E27FC236}">
                <a16:creationId xmlns:a16="http://schemas.microsoft.com/office/drawing/2014/main" id="{4BFB4602-09BB-422E-A713-4C3ED48E9C6C}"/>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Equality Rules Can Change the Estimand">
            <a:extLst xmlns:a="http://schemas.openxmlformats.org/drawingml/2006/main">
              <a:ext uri="{FF2B5EF4-FFF2-40B4-BE49-F238E27FC236}">
                <a16:creationId xmlns:a16="http://schemas.microsoft.com/office/drawing/2014/main" id="{7CDA0C94-98BE-49F9-9663-294DCDADC26A}"/>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013 / 144  •  BUILD 3/3</a:t>
            </a:r>
          </a:p>
        </p:txBody>
      </p:sp>
      <p:sp>
        <p:nvSpPr>
          <p:cNvPr id="8" name="" descr="Instructional visual for Equality Rules Can Change the Estimand">
            <a:extLst xmlns:a="http://schemas.openxmlformats.org/drawingml/2006/main">
              <a:ext uri="{FF2B5EF4-FFF2-40B4-BE49-F238E27FC236}">
                <a16:creationId xmlns:a16="http://schemas.microsoft.com/office/drawing/2014/main" id="{4C8480BE-9B48-45C2-8A1D-2BD6D6D5585F}"/>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Equality Rules Can Change the Estimand">
            <a:extLst xmlns:a="http://schemas.openxmlformats.org/drawingml/2006/main">
              <a:ext uri="{FF2B5EF4-FFF2-40B4-BE49-F238E27FC236}">
                <a16:creationId xmlns:a16="http://schemas.microsoft.com/office/drawing/2014/main" id="{40E8F554-9986-4565-9DDA-2AE67559F431}"/>
              </a:ext>
            </a:extLst>
          </p:cNvPr>
          <p:cNvSpPr>
            <a:spLocks xmlns:a="http://schemas.openxmlformats.org/drawingml/2006/main" noGrp="1"/>
          </p:cNvSpPr>
          <p:nvPr/>
        </p:nvSpPr>
        <p:spPr>
          <a:xfrm xmlns:a="http://schemas.openxmlformats.org/drawingml/2006/main">
            <a:off x="686753" y="1962150"/>
            <a:ext cx="4095750" cy="381000"/>
          </a:xfrm>
          <a:prstGeom xmlns:a="http://schemas.openxmlformats.org/drawingml/2006/main" prst="roundRect">
            <a:avLst>
              <a:gd name="adj" fmla="val 20000"/>
            </a:avLst>
          </a:prstGeom>
          <a:solidFill xmlns:a="http://schemas.openxmlformats.org/drawingml/2006/main">
            <a:srgbClr val="0B0B0D"/>
          </a:solidFill>
          <a:ln xmlns:a="http://schemas.openxmlformats.org/drawingml/2006/main" w="14288">
            <a:solidFill>
              <a:srgbClr val="E8B45E"/>
            </a:solidFill>
            <a:prstDash val="solid"/>
          </a:ln>
        </p:spPr>
      </p:sp>
      <p:sp>
        <p:nvSpPr>
          <p:cNvPr id="10" name="" descr="Instructional visual for Equality Rules Can Change the Estimand">
            <a:extLst xmlns:a="http://schemas.openxmlformats.org/drawingml/2006/main">
              <a:ext uri="{FF2B5EF4-FFF2-40B4-BE49-F238E27FC236}">
                <a16:creationId xmlns:a16="http://schemas.microsoft.com/office/drawing/2014/main" id="{AD2D1E41-1F9B-4ECA-B6F3-DFF4908B1889}"/>
              </a:ext>
            </a:extLst>
          </p:cNvPr>
          <p:cNvSpPr>
            <a:spLocks xmlns:a="http://schemas.openxmlformats.org/drawingml/2006/main" noGrp="1"/>
          </p:cNvSpPr>
          <p:nvPr/>
        </p:nvSpPr>
        <p:spPr>
          <a:xfrm xmlns:a="http://schemas.openxmlformats.org/drawingml/2006/main">
            <a:off x="782003"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E"/>
                </a:solidFill>
              </a:defRPr>
            </a:pPr>
            <a:r>
              <a:rPr sz="1650" b="1">
                <a:solidFill>
                  <a:srgbClr val="E8B45E"/>
                </a:solidFill>
              </a:rPr>
              <a:t>ILLUSTRATIVE • LEDGER LOCKED</a:t>
            </a:r>
          </a:p>
        </p:txBody>
      </p:sp>
      <p:sp>
        <p:nvSpPr>
          <p:cNvPr id="11" name="" descr="Instructional visual for Equality Rules Can Change the Estimand">
            <a:extLst xmlns:a="http://schemas.openxmlformats.org/drawingml/2006/main">
              <a:ext uri="{FF2B5EF4-FFF2-40B4-BE49-F238E27FC236}">
                <a16:creationId xmlns:a16="http://schemas.microsoft.com/office/drawing/2014/main" id="{08D013FA-C189-4872-AE90-3E2B59095E01}"/>
              </a:ext>
            </a:extLst>
          </p:cNvPr>
          <p:cNvSpPr>
            <a:spLocks xmlns:a="http://schemas.openxmlformats.org/drawingml/2006/main" noGrp="1"/>
          </p:cNvSpPr>
          <p:nvPr/>
        </p:nvSpPr>
        <p:spPr>
          <a:xfrm xmlns:a="http://schemas.openxmlformats.org/drawingml/2006/main">
            <a:off x="686753"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DF"/>
                </a:solidFill>
              </a:defRPr>
            </a:pPr>
            <a:r>
              <a:rPr sz="1800" b="1">
                <a:solidFill>
                  <a:srgbClr val="F4EBDF"/>
                </a:solidFill>
              </a:rPr>
              <a:t>Binary settlement label under an equality-inclusive contract</a:t>
            </a:r>
          </a:p>
        </p:txBody>
      </p:sp>
      <p:sp>
        <p:nvSpPr>
          <p:cNvPr id="12" name="" descr="Instructional visual for Equality Rules Can Change the Estimand">
            <a:extLst xmlns:a="http://schemas.openxmlformats.org/drawingml/2006/main">
              <a:ext uri="{FF2B5EF4-FFF2-40B4-BE49-F238E27FC236}">
                <a16:creationId xmlns:a16="http://schemas.microsoft.com/office/drawing/2014/main" id="{078E8AA3-8858-4C9A-8C37-8267C170D82A}"/>
              </a:ext>
            </a:extLst>
          </p:cNvPr>
          <p:cNvSpPr>
            <a:spLocks xmlns:a="http://schemas.openxmlformats.org/drawingml/2006/main" noGrp="1"/>
          </p:cNvSpPr>
          <p:nvPr/>
        </p:nvSpPr>
        <p:spPr>
          <a:xfrm xmlns:a="http://schemas.openxmlformats.org/drawingml/2006/main">
            <a:off x="686753"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C"/>
                </a:solidFill>
              </a:defRPr>
            </a:pPr>
            <a:r>
              <a:rPr sz="1875" b="0">
                <a:solidFill>
                  <a:srgbClr val="FFF8EC"/>
                </a:solidFill>
              </a:rPr>
              <a:t>SQ-EX-001 turns the label contract into an observable unit-test fixture.</a:t>
            </a:r>
          </a:p>
        </p:txBody>
      </p:sp>
      <p:sp>
        <p:nvSpPr>
          <p:cNvPr id="13" name="" descr="Instructional visual for Equality Rules Can Change the Estimand">
            <a:extLst xmlns:a="http://schemas.openxmlformats.org/drawingml/2006/main">
              <a:ext uri="{FF2B5EF4-FFF2-40B4-BE49-F238E27FC236}">
                <a16:creationId xmlns:a16="http://schemas.microsoft.com/office/drawing/2014/main" id="{D5A224E2-1718-444D-9A53-0C20E19003F1}"/>
              </a:ext>
            </a:extLst>
          </p:cNvPr>
          <p:cNvSpPr>
            <a:spLocks xmlns:a="http://schemas.openxmlformats.org/drawingml/2006/main" noGrp="1"/>
          </p:cNvSpPr>
          <p:nvPr/>
        </p:nvSpPr>
        <p:spPr>
          <a:xfrm xmlns:a="http://schemas.openxmlformats.org/drawingml/2006/main">
            <a:off x="6192203" y="2000250"/>
            <a:ext cx="4857750" cy="3333750"/>
          </a:xfrm>
          <a:prstGeom xmlns:a="http://schemas.openxmlformats.org/drawingml/2006/main" prst="roundRect">
            <a:avLst>
              <a:gd name="adj" fmla="val 2286"/>
            </a:avLst>
          </a:prstGeom>
          <a:solidFill xmlns:a="http://schemas.openxmlformats.org/drawingml/2006/main">
            <a:srgbClr val="0B0B0D"/>
          </a:solidFill>
          <a:ln xmlns:a="http://schemas.openxmlformats.org/drawingml/2006/main" w="19050">
            <a:solidFill>
              <a:srgbClr val="E8B45E"/>
            </a:solidFill>
            <a:prstDash val="solid"/>
          </a:ln>
        </p:spPr>
      </p:sp>
      <p:sp>
        <p:nvSpPr>
          <p:cNvPr id="14" name="" descr="Instructional visual for Equality Rules Can Change the Estimand">
            <a:extLst xmlns:a="http://schemas.openxmlformats.org/drawingml/2006/main">
              <a:ext uri="{FF2B5EF4-FFF2-40B4-BE49-F238E27FC236}">
                <a16:creationId xmlns:a16="http://schemas.microsoft.com/office/drawing/2014/main" id="{49111699-9C05-48A1-9F6A-839A226F3590}"/>
              </a:ext>
            </a:extLst>
          </p:cNvPr>
          <p:cNvSpPr>
            <a:spLocks xmlns:a="http://schemas.openxmlformats.org/drawingml/2006/main" noGrp="1"/>
          </p:cNvSpPr>
          <p:nvPr/>
        </p:nvSpPr>
        <p:spPr>
          <a:xfrm xmlns:a="http://schemas.openxmlformats.org/drawingml/2006/main">
            <a:off x="6477953"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5E"/>
                </a:solidFill>
              </a:defRPr>
            </a:pPr>
            <a:r>
              <a:rPr sz="1650" b="1">
                <a:solidFill>
                  <a:srgbClr val="E8B45E"/>
                </a:solidFill>
              </a:rPr>
              <a:t>Start = 100; end = 101</a:t>
            </a:r>
          </a:p>
          <a:p xmlns:a="http://schemas.openxmlformats.org/drawingml/2006/main">
            <a:r>
              <a:t/>
            </a:r>
          </a:p>
          <a:p xmlns:a="http://schemas.openxmlformats.org/drawingml/2006/main">
            <a:pPr algn="l">
              <a:defRPr sz="1650" b="1">
                <a:solidFill>
                  <a:srgbClr val="E8B45E"/>
                </a:solidFill>
              </a:defRPr>
            </a:pPr>
            <a:r>
              <a:rPr sz="1650" b="1">
                <a:solidFill>
                  <a:srgbClr val="E8B45E"/>
                </a:solidFill>
              </a:rPr>
              <a:t>Rule: end ≥ start</a:t>
            </a:r>
          </a:p>
          <a:p xmlns:a="http://schemas.openxmlformats.org/drawingml/2006/main">
            <a:r>
              <a:t/>
            </a:r>
          </a:p>
          <a:p xmlns:a="http://schemas.openxmlformats.org/drawingml/2006/main">
            <a:pPr algn="l">
              <a:defRPr sz="1650" b="1">
                <a:solidFill>
                  <a:srgbClr val="E8B45E"/>
                </a:solidFill>
              </a:defRPr>
            </a:pPr>
            <a:r>
              <a:rPr sz="1650" b="1">
                <a:solidFill>
                  <a:srgbClr val="E8B45E"/>
                </a:solidFill>
              </a:rPr>
              <a:t>Result: 1 (UP or equal)</a:t>
            </a:r>
          </a:p>
        </p:txBody>
      </p:sp>
      <p:sp>
        <p:nvSpPr>
          <p:cNvPr id="15" name="" descr="Instructional visual for Equality Rules Can Change the Estimand">
            <a:extLst xmlns:a="http://schemas.openxmlformats.org/drawingml/2006/main">
              <a:ext uri="{FF2B5EF4-FFF2-40B4-BE49-F238E27FC236}">
                <a16:creationId xmlns:a16="http://schemas.microsoft.com/office/drawing/2014/main" id="{04748A6D-9B3E-4F41-8F7F-F8B2A59722D4}"/>
              </a:ext>
            </a:extLst>
          </p:cNvPr>
          <p:cNvSpPr>
            <a:spLocks xmlns:a="http://schemas.openxmlformats.org/drawingml/2006/main" noGrp="1"/>
          </p:cNvSpPr>
          <p:nvPr/>
        </p:nvSpPr>
        <p:spPr>
          <a:xfrm xmlns:a="http://schemas.openxmlformats.org/drawingml/2006/main">
            <a:off x="6477953"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0"/>
                </a:solidFill>
              </a:defRPr>
            </a:pPr>
            <a:r>
              <a:rPr sz="1125" b="0">
                <a:solidFill>
                  <a:srgbClr val="BDB8B0"/>
                </a:solidFill>
              </a:rPr>
              <a:t>Rounded for lecture • exact values remain in the ledger</a:t>
            </a:r>
          </a:p>
        </p:txBody>
      </p:sp>
    </p:spTree>
    <p:extLst>
      <p:ext uri="{BB962C8B-B14F-4D97-AF65-F5344CB8AC3E}">
        <p14:creationId xmlns:p14="http://schemas.microsoft.com/office/powerpoint/2010/main" val="1886767610"/>
      </p:ext>
    </p:extLst>
  </p:cSld>
</p:sld>
</file>

<file path=ppt/slides/slide130.xml><?xml version="1.0" encoding="utf-8"?>
<p:sld xmlns:p="http://schemas.openxmlformats.org/presentationml/2006/main">
  <p:cSld>
    <p:bg>
      <p:bgPr>
        <a:solidFill xmlns:a="http://schemas.openxmlformats.org/drawingml/2006/main">
          <a:srgbClr val="050505"/>
        </a:solidFill>
      </p:bgPr>
    </p:bg>
    <p:spTree>
      <p:nvGrpSpPr>
        <p:cNvPr id="1" name="" descr="Instructional visual for Governance Operates Through Identities, Permissions, States, and Tests"/>
        <p:cNvGrpSpPr/>
        <p:nvPr/>
      </p:nvGrpSpPr>
      <p:grpSpPr>
        <a:xfrm xmlns:a="http://schemas.openxmlformats.org/drawingml/2006/main"/>
      </p:grpSpPr>
      <p:sp>
        <p:nvSpPr>
          <p:cNvPr id="1" name="" descr="Instructional visual for Governance Operates Through Identities, Permissions, States, and Tests">
            <a:extLst xmlns:a="http://schemas.openxmlformats.org/drawingml/2006/main">
              <a:ext uri="{FF2B5EF4-FFF2-40B4-BE49-F238E27FC236}">
                <a16:creationId xmlns:a16="http://schemas.microsoft.com/office/drawing/2014/main" id="{98575937-71A5-4273-AF2A-06B6A4994B07}"/>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2" name="" descr="Instructional visual for Governance Operates Through Identities, Permissions, States, and Tests">
            <a:extLst xmlns:a="http://schemas.openxmlformats.org/drawingml/2006/main">
              <a:ext uri="{FF2B5EF4-FFF2-40B4-BE49-F238E27FC236}">
                <a16:creationId xmlns:a16="http://schemas.microsoft.com/office/drawing/2014/main" id="{E6194148-268D-40C9-8E6C-DB19142CE711}"/>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GOVERNED DEPLOYMENT</a:t>
            </a:r>
          </a:p>
        </p:txBody>
      </p:sp>
      <p:sp>
        <p:nvSpPr>
          <p:cNvPr id="3" name="" descr="Instructional visual for Governance Operates Through Identities, Permissions, States, and Tests">
            <a:extLst xmlns:a="http://schemas.openxmlformats.org/drawingml/2006/main">
              <a:ext uri="{FF2B5EF4-FFF2-40B4-BE49-F238E27FC236}">
                <a16:creationId xmlns:a16="http://schemas.microsoft.com/office/drawing/2014/main" id="{42CA36C6-FCDB-45E2-9BE9-B0109F82ACEF}"/>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Governance Operates Through Identities, Permissions, States, and Tests">
            <a:extLst xmlns:a="http://schemas.openxmlformats.org/drawingml/2006/main">
              <a:ext uri="{FF2B5EF4-FFF2-40B4-BE49-F238E27FC236}">
                <a16:creationId xmlns:a16="http://schemas.microsoft.com/office/drawing/2014/main" id="{F5F39BC2-AA7A-4656-98CA-519F3B726BCA}"/>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Governance Operates Through Identities, Permissions, States, and Tests</a:t>
            </a:r>
          </a:p>
        </p:txBody>
      </p:sp>
      <p:sp>
        <p:nvSpPr>
          <p:cNvPr id="5" name="" descr="Instructional visual for Governance Operates Through Identities, Permissions, States, and Tests">
            <a:extLst xmlns:a="http://schemas.openxmlformats.org/drawingml/2006/main">
              <a:ext uri="{FF2B5EF4-FFF2-40B4-BE49-F238E27FC236}">
                <a16:creationId xmlns:a16="http://schemas.microsoft.com/office/drawing/2014/main" id="{D98FE57B-D293-4AB8-8BA1-645622146788}"/>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6" name="" descr="Instructional visual for Governance Operates Through Identities, Permissions, States, and Tests">
            <a:extLst xmlns:a="http://schemas.openxmlformats.org/drawingml/2006/main">
              <a:ext uri="{FF2B5EF4-FFF2-40B4-BE49-F238E27FC236}">
                <a16:creationId xmlns:a16="http://schemas.microsoft.com/office/drawing/2014/main" id="{78A131E1-8A16-46B6-BA62-23DE1A2A8D31}"/>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Governance Operates Through Identities, Permissions, States, and Tests">
            <a:extLst xmlns:a="http://schemas.openxmlformats.org/drawingml/2006/main">
              <a:ext uri="{FF2B5EF4-FFF2-40B4-BE49-F238E27FC236}">
                <a16:creationId xmlns:a16="http://schemas.microsoft.com/office/drawing/2014/main" id="{4C3F4ECE-D2C9-4590-9712-32CFF5CF490D}"/>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130 / 144</a:t>
            </a:r>
          </a:p>
        </p:txBody>
      </p:sp>
      <p:sp>
        <p:nvSpPr>
          <p:cNvPr id="8" name="" descr="Instructional visual for Governance Operates Through Identities, Permissions, States, and Tests">
            <a:extLst xmlns:a="http://schemas.openxmlformats.org/drawingml/2006/main">
              <a:ext uri="{FF2B5EF4-FFF2-40B4-BE49-F238E27FC236}">
                <a16:creationId xmlns:a16="http://schemas.microsoft.com/office/drawing/2014/main" id="{89938CB0-C92F-455D-8A82-EAF4CF4DFBEA}"/>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Governance Operates Through Identities, Permissions, States, and Tests">
            <a:extLst xmlns:a="http://schemas.openxmlformats.org/drawingml/2006/main">
              <a:ext uri="{FF2B5EF4-FFF2-40B4-BE49-F238E27FC236}">
                <a16:creationId xmlns:a16="http://schemas.microsoft.com/office/drawing/2014/main" id="{B40C40BC-E5A1-4E39-B3C0-7F4A73251224}"/>
              </a:ext>
            </a:extLst>
          </p:cNvPr>
          <p:cNvSpPr>
            <a:spLocks xmlns:a="http://schemas.openxmlformats.org/drawingml/2006/main" noGrp="1"/>
          </p:cNvSpPr>
          <p:nvPr/>
        </p:nvSpPr>
        <p:spPr>
          <a:xfrm xmlns:a="http://schemas.openxmlformats.org/drawingml/2006/main">
            <a:off x="2195036" y="2952750"/>
            <a:ext cx="238125" cy="209550"/>
          </a:xfrm>
          <a:prstGeom xmlns:a="http://schemas.openxmlformats.org/drawingml/2006/main" prst="rightArrow">
            <a:avLst/>
          </a:prstGeom>
          <a:solidFill xmlns:a="http://schemas.openxmlformats.org/drawingml/2006/main">
            <a:srgbClr val="27D3CB"/>
          </a:solidFill>
          <a:ln xmlns:a="http://schemas.openxmlformats.org/drawingml/2006/main" w="0">
            <a:noFill/>
            <a:prstDash val="solid"/>
          </a:ln>
        </p:spPr>
      </p:sp>
      <p:sp>
        <p:nvSpPr>
          <p:cNvPr id="10" name="" descr="Instructional visual for Governance Operates Through Identities, Permissions, States, and Tests">
            <a:extLst xmlns:a="http://schemas.openxmlformats.org/drawingml/2006/main">
              <a:ext uri="{FF2B5EF4-FFF2-40B4-BE49-F238E27FC236}">
                <a16:creationId xmlns:a16="http://schemas.microsoft.com/office/drawing/2014/main" id="{B8EEAE3B-F6C9-4FB6-9F85-A2AC5E0B7EEC}"/>
              </a:ext>
            </a:extLst>
          </p:cNvPr>
          <p:cNvSpPr>
            <a:spLocks xmlns:a="http://schemas.openxmlformats.org/drawingml/2006/main" noGrp="1"/>
          </p:cNvSpPr>
          <p:nvPr/>
        </p:nvSpPr>
        <p:spPr>
          <a:xfrm xmlns:a="http://schemas.openxmlformats.org/drawingml/2006/main">
            <a:off x="556736" y="2667000"/>
            <a:ext cx="1619250" cy="838200"/>
          </a:xfrm>
          <a:prstGeom xmlns:a="http://schemas.openxmlformats.org/drawingml/2006/main" prst="roundRect">
            <a:avLst>
              <a:gd name="adj" fmla="val 13636"/>
            </a:avLst>
          </a:prstGeom>
          <a:solidFill xmlns:a="http://schemas.openxmlformats.org/drawingml/2006/main">
            <a:srgbClr val="0B0B14"/>
          </a:solidFill>
          <a:ln xmlns:a="http://schemas.openxmlformats.org/drawingml/2006/main" w="19050">
            <a:solidFill>
              <a:srgbClr val="27D3CB"/>
            </a:solidFill>
            <a:prstDash val="solid"/>
          </a:ln>
        </p:spPr>
      </p:sp>
      <p:sp>
        <p:nvSpPr>
          <p:cNvPr id="11" name="" descr="Instructional visual for Governance Operates Through Identities, Permissions, States, and Tests">
            <a:extLst xmlns:a="http://schemas.openxmlformats.org/drawingml/2006/main">
              <a:ext uri="{FF2B5EF4-FFF2-40B4-BE49-F238E27FC236}">
                <a16:creationId xmlns:a16="http://schemas.microsoft.com/office/drawing/2014/main" id="{3222844F-5294-4C65-80C9-21DDE2F0D237}"/>
              </a:ext>
            </a:extLst>
          </p:cNvPr>
          <p:cNvSpPr>
            <a:spLocks xmlns:a="http://schemas.openxmlformats.org/drawingml/2006/main" noGrp="1"/>
          </p:cNvSpPr>
          <p:nvPr/>
        </p:nvSpPr>
        <p:spPr>
          <a:xfrm xmlns:a="http://schemas.openxmlformats.org/drawingml/2006/main">
            <a:off x="594836"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VERSION</a:t>
            </a:r>
          </a:p>
        </p:txBody>
      </p:sp>
      <p:sp>
        <p:nvSpPr>
          <p:cNvPr id="12" name="" descr="Instructional visual for Governance Operates Through Identities, Permissions, States, and Tests">
            <a:extLst xmlns:a="http://schemas.openxmlformats.org/drawingml/2006/main">
              <a:ext uri="{FF2B5EF4-FFF2-40B4-BE49-F238E27FC236}">
                <a16:creationId xmlns:a16="http://schemas.microsoft.com/office/drawing/2014/main" id="{0857B37F-6F2C-4978-B185-7E581BD9935F}"/>
              </a:ext>
            </a:extLst>
          </p:cNvPr>
          <p:cNvSpPr>
            <a:spLocks xmlns:a="http://schemas.openxmlformats.org/drawingml/2006/main" noGrp="1"/>
          </p:cNvSpPr>
          <p:nvPr/>
        </p:nvSpPr>
        <p:spPr>
          <a:xfrm xmlns:a="http://schemas.openxmlformats.org/drawingml/2006/main">
            <a:off x="4023836" y="2952750"/>
            <a:ext cx="238125" cy="209550"/>
          </a:xfrm>
          <a:prstGeom xmlns:a="http://schemas.openxmlformats.org/drawingml/2006/main" prst="rightArrow">
            <a:avLst/>
          </a:prstGeom>
          <a:solidFill xmlns:a="http://schemas.openxmlformats.org/drawingml/2006/main">
            <a:srgbClr val="27D3CB"/>
          </a:solidFill>
          <a:ln xmlns:a="http://schemas.openxmlformats.org/drawingml/2006/main" w="0">
            <a:noFill/>
            <a:prstDash val="solid"/>
          </a:ln>
        </p:spPr>
      </p:sp>
      <p:sp>
        <p:nvSpPr>
          <p:cNvPr id="13" name="" descr="Instructional visual for Governance Operates Through Identities, Permissions, States, and Tests">
            <a:extLst xmlns:a="http://schemas.openxmlformats.org/drawingml/2006/main">
              <a:ext uri="{FF2B5EF4-FFF2-40B4-BE49-F238E27FC236}">
                <a16:creationId xmlns:a16="http://schemas.microsoft.com/office/drawing/2014/main" id="{59FFFCCD-DF01-4960-9B2A-9E1CAC4F1B0C}"/>
              </a:ext>
            </a:extLst>
          </p:cNvPr>
          <p:cNvSpPr>
            <a:spLocks xmlns:a="http://schemas.openxmlformats.org/drawingml/2006/main" noGrp="1"/>
          </p:cNvSpPr>
          <p:nvPr/>
        </p:nvSpPr>
        <p:spPr>
          <a:xfrm xmlns:a="http://schemas.openxmlformats.org/drawingml/2006/main">
            <a:off x="2385536" y="2667000"/>
            <a:ext cx="1619250" cy="838200"/>
          </a:xfrm>
          <a:prstGeom xmlns:a="http://schemas.openxmlformats.org/drawingml/2006/main" prst="roundRect">
            <a:avLst>
              <a:gd name="adj" fmla="val 13636"/>
            </a:avLst>
          </a:prstGeom>
          <a:solidFill xmlns:a="http://schemas.openxmlformats.org/drawingml/2006/main">
            <a:srgbClr val="0B0B14"/>
          </a:solidFill>
          <a:ln xmlns:a="http://schemas.openxmlformats.org/drawingml/2006/main" w="19050">
            <a:solidFill>
              <a:srgbClr val="27D3CB"/>
            </a:solidFill>
            <a:prstDash val="solid"/>
          </a:ln>
        </p:spPr>
      </p:sp>
      <p:sp>
        <p:nvSpPr>
          <p:cNvPr id="14" name="" descr="Instructional visual for Governance Operates Through Identities, Permissions, States, and Tests">
            <a:extLst xmlns:a="http://schemas.openxmlformats.org/drawingml/2006/main">
              <a:ext uri="{FF2B5EF4-FFF2-40B4-BE49-F238E27FC236}">
                <a16:creationId xmlns:a16="http://schemas.microsoft.com/office/drawing/2014/main" id="{CFD8355C-15E7-4472-A5B3-50D423206F9D}"/>
              </a:ext>
            </a:extLst>
          </p:cNvPr>
          <p:cNvSpPr>
            <a:spLocks xmlns:a="http://schemas.openxmlformats.org/drawingml/2006/main" noGrp="1"/>
          </p:cNvSpPr>
          <p:nvPr/>
        </p:nvSpPr>
        <p:spPr>
          <a:xfrm xmlns:a="http://schemas.openxmlformats.org/drawingml/2006/main">
            <a:off x="2423636"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PERMISSION</a:t>
            </a:r>
          </a:p>
        </p:txBody>
      </p:sp>
      <p:sp>
        <p:nvSpPr>
          <p:cNvPr id="15" name="" descr="Instructional visual for Governance Operates Through Identities, Permissions, States, and Tests">
            <a:extLst xmlns:a="http://schemas.openxmlformats.org/drawingml/2006/main">
              <a:ext uri="{FF2B5EF4-FFF2-40B4-BE49-F238E27FC236}">
                <a16:creationId xmlns:a16="http://schemas.microsoft.com/office/drawing/2014/main" id="{A10D0B0E-4E0D-4246-B2EF-034F356A0D33}"/>
              </a:ext>
            </a:extLst>
          </p:cNvPr>
          <p:cNvSpPr>
            <a:spLocks xmlns:a="http://schemas.openxmlformats.org/drawingml/2006/main" noGrp="1"/>
          </p:cNvSpPr>
          <p:nvPr/>
        </p:nvSpPr>
        <p:spPr>
          <a:xfrm xmlns:a="http://schemas.openxmlformats.org/drawingml/2006/main">
            <a:off x="5852636" y="2952750"/>
            <a:ext cx="238125" cy="209550"/>
          </a:xfrm>
          <a:prstGeom xmlns:a="http://schemas.openxmlformats.org/drawingml/2006/main" prst="rightArrow">
            <a:avLst/>
          </a:prstGeom>
          <a:solidFill xmlns:a="http://schemas.openxmlformats.org/drawingml/2006/main">
            <a:srgbClr val="27D3CB"/>
          </a:solidFill>
          <a:ln xmlns:a="http://schemas.openxmlformats.org/drawingml/2006/main" w="0">
            <a:noFill/>
            <a:prstDash val="solid"/>
          </a:ln>
        </p:spPr>
      </p:sp>
      <p:sp>
        <p:nvSpPr>
          <p:cNvPr id="16" name="" descr="Instructional visual for Governance Operates Through Identities, Permissions, States, and Tests">
            <a:extLst xmlns:a="http://schemas.openxmlformats.org/drawingml/2006/main">
              <a:ext uri="{FF2B5EF4-FFF2-40B4-BE49-F238E27FC236}">
                <a16:creationId xmlns:a16="http://schemas.microsoft.com/office/drawing/2014/main" id="{EEFD0314-BF14-422F-B0EB-769BA12BDEBC}"/>
              </a:ext>
            </a:extLst>
          </p:cNvPr>
          <p:cNvSpPr>
            <a:spLocks xmlns:a="http://schemas.openxmlformats.org/drawingml/2006/main" noGrp="1"/>
          </p:cNvSpPr>
          <p:nvPr/>
        </p:nvSpPr>
        <p:spPr>
          <a:xfrm xmlns:a="http://schemas.openxmlformats.org/drawingml/2006/main">
            <a:off x="4214336" y="2667000"/>
            <a:ext cx="1619250" cy="838200"/>
          </a:xfrm>
          <a:prstGeom xmlns:a="http://schemas.openxmlformats.org/drawingml/2006/main" prst="roundRect">
            <a:avLst>
              <a:gd name="adj" fmla="val 13636"/>
            </a:avLst>
          </a:prstGeom>
          <a:solidFill xmlns:a="http://schemas.openxmlformats.org/drawingml/2006/main">
            <a:srgbClr val="0B0B14"/>
          </a:solidFill>
          <a:ln xmlns:a="http://schemas.openxmlformats.org/drawingml/2006/main" w="19050">
            <a:solidFill>
              <a:srgbClr val="27D3CB"/>
            </a:solidFill>
            <a:prstDash val="solid"/>
          </a:ln>
        </p:spPr>
      </p:sp>
      <p:sp>
        <p:nvSpPr>
          <p:cNvPr id="17" name="" descr="Instructional visual for Governance Operates Through Identities, Permissions, States, and Tests">
            <a:extLst xmlns:a="http://schemas.openxmlformats.org/drawingml/2006/main">
              <a:ext uri="{FF2B5EF4-FFF2-40B4-BE49-F238E27FC236}">
                <a16:creationId xmlns:a16="http://schemas.microsoft.com/office/drawing/2014/main" id="{E997DA42-EF70-4C80-BE10-26AAE2989C9D}"/>
              </a:ext>
            </a:extLst>
          </p:cNvPr>
          <p:cNvSpPr>
            <a:spLocks xmlns:a="http://schemas.openxmlformats.org/drawingml/2006/main" noGrp="1"/>
          </p:cNvSpPr>
          <p:nvPr/>
        </p:nvSpPr>
        <p:spPr>
          <a:xfrm xmlns:a="http://schemas.openxmlformats.org/drawingml/2006/main">
            <a:off x="4252436"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STATE</a:t>
            </a:r>
          </a:p>
        </p:txBody>
      </p:sp>
      <p:sp>
        <p:nvSpPr>
          <p:cNvPr id="18" name="" descr="Instructional visual for Governance Operates Through Identities, Permissions, States, and Tests">
            <a:extLst xmlns:a="http://schemas.openxmlformats.org/drawingml/2006/main">
              <a:ext uri="{FF2B5EF4-FFF2-40B4-BE49-F238E27FC236}">
                <a16:creationId xmlns:a16="http://schemas.microsoft.com/office/drawing/2014/main" id="{DD8688F7-AC76-4F4F-BC47-60E33EFEA9A9}"/>
              </a:ext>
            </a:extLst>
          </p:cNvPr>
          <p:cNvSpPr>
            <a:spLocks xmlns:a="http://schemas.openxmlformats.org/drawingml/2006/main" noGrp="1"/>
          </p:cNvSpPr>
          <p:nvPr/>
        </p:nvSpPr>
        <p:spPr>
          <a:xfrm xmlns:a="http://schemas.openxmlformats.org/drawingml/2006/main">
            <a:off x="7681436" y="2952750"/>
            <a:ext cx="238125" cy="209550"/>
          </a:xfrm>
          <a:prstGeom xmlns:a="http://schemas.openxmlformats.org/drawingml/2006/main" prst="rightArrow">
            <a:avLst/>
          </a:prstGeom>
          <a:solidFill xmlns:a="http://schemas.openxmlformats.org/drawingml/2006/main">
            <a:srgbClr val="27D3CB"/>
          </a:solidFill>
          <a:ln xmlns:a="http://schemas.openxmlformats.org/drawingml/2006/main" w="0">
            <a:noFill/>
            <a:prstDash val="solid"/>
          </a:ln>
        </p:spPr>
      </p:sp>
      <p:sp>
        <p:nvSpPr>
          <p:cNvPr id="19" name="" descr="Instructional visual for Governance Operates Through Identities, Permissions, States, and Tests">
            <a:extLst xmlns:a="http://schemas.openxmlformats.org/drawingml/2006/main">
              <a:ext uri="{FF2B5EF4-FFF2-40B4-BE49-F238E27FC236}">
                <a16:creationId xmlns:a16="http://schemas.microsoft.com/office/drawing/2014/main" id="{65FCEB1A-98AC-463E-9A2E-BB29BDA625F2}"/>
              </a:ext>
            </a:extLst>
          </p:cNvPr>
          <p:cNvSpPr>
            <a:spLocks xmlns:a="http://schemas.openxmlformats.org/drawingml/2006/main" noGrp="1"/>
          </p:cNvSpPr>
          <p:nvPr/>
        </p:nvSpPr>
        <p:spPr>
          <a:xfrm xmlns:a="http://schemas.openxmlformats.org/drawingml/2006/main">
            <a:off x="6043136" y="2667000"/>
            <a:ext cx="1619250" cy="838200"/>
          </a:xfrm>
          <a:prstGeom xmlns:a="http://schemas.openxmlformats.org/drawingml/2006/main" prst="roundRect">
            <a:avLst>
              <a:gd name="adj" fmla="val 13636"/>
            </a:avLst>
          </a:prstGeom>
          <a:solidFill xmlns:a="http://schemas.openxmlformats.org/drawingml/2006/main">
            <a:srgbClr val="0B0B14"/>
          </a:solidFill>
          <a:ln xmlns:a="http://schemas.openxmlformats.org/drawingml/2006/main" w="19050">
            <a:solidFill>
              <a:srgbClr val="27D3CB"/>
            </a:solidFill>
            <a:prstDash val="solid"/>
          </a:ln>
        </p:spPr>
      </p:sp>
      <p:sp>
        <p:nvSpPr>
          <p:cNvPr id="20" name="" descr="Instructional visual for Governance Operates Through Identities, Permissions, States, and Tests">
            <a:extLst xmlns:a="http://schemas.openxmlformats.org/drawingml/2006/main">
              <a:ext uri="{FF2B5EF4-FFF2-40B4-BE49-F238E27FC236}">
                <a16:creationId xmlns:a16="http://schemas.microsoft.com/office/drawing/2014/main" id="{D1DD2849-5869-4141-AC03-CE6B40AAC3C0}"/>
              </a:ext>
            </a:extLst>
          </p:cNvPr>
          <p:cNvSpPr>
            <a:spLocks xmlns:a="http://schemas.openxmlformats.org/drawingml/2006/main" noGrp="1"/>
          </p:cNvSpPr>
          <p:nvPr/>
        </p:nvSpPr>
        <p:spPr>
          <a:xfrm xmlns:a="http://schemas.openxmlformats.org/drawingml/2006/main">
            <a:off x="6081236"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AUDIT</a:t>
            </a:r>
          </a:p>
        </p:txBody>
      </p:sp>
      <p:sp>
        <p:nvSpPr>
          <p:cNvPr id="21" name="" descr="Instructional visual for Governance Operates Through Identities, Permissions, States, and Tests">
            <a:extLst xmlns:a="http://schemas.openxmlformats.org/drawingml/2006/main">
              <a:ext uri="{FF2B5EF4-FFF2-40B4-BE49-F238E27FC236}">
                <a16:creationId xmlns:a16="http://schemas.microsoft.com/office/drawing/2014/main" id="{8E326028-36BF-49CA-BA61-A40F0EB6D864}"/>
              </a:ext>
            </a:extLst>
          </p:cNvPr>
          <p:cNvSpPr>
            <a:spLocks xmlns:a="http://schemas.openxmlformats.org/drawingml/2006/main" noGrp="1"/>
          </p:cNvSpPr>
          <p:nvPr/>
        </p:nvSpPr>
        <p:spPr>
          <a:xfrm xmlns:a="http://schemas.openxmlformats.org/drawingml/2006/main">
            <a:off x="9510236" y="2952750"/>
            <a:ext cx="238125" cy="209550"/>
          </a:xfrm>
          <a:prstGeom xmlns:a="http://schemas.openxmlformats.org/drawingml/2006/main" prst="rightArrow">
            <a:avLst/>
          </a:prstGeom>
          <a:solidFill xmlns:a="http://schemas.openxmlformats.org/drawingml/2006/main">
            <a:srgbClr val="27D3CB"/>
          </a:solidFill>
          <a:ln xmlns:a="http://schemas.openxmlformats.org/drawingml/2006/main" w="0">
            <a:noFill/>
            <a:prstDash val="solid"/>
          </a:ln>
        </p:spPr>
      </p:sp>
      <p:sp>
        <p:nvSpPr>
          <p:cNvPr id="22" name="" descr="Instructional visual for Governance Operates Through Identities, Permissions, States, and Tests">
            <a:extLst xmlns:a="http://schemas.openxmlformats.org/drawingml/2006/main">
              <a:ext uri="{FF2B5EF4-FFF2-40B4-BE49-F238E27FC236}">
                <a16:creationId xmlns:a16="http://schemas.microsoft.com/office/drawing/2014/main" id="{0987B810-4674-45DF-B3A8-AB7B4312775E}"/>
              </a:ext>
            </a:extLst>
          </p:cNvPr>
          <p:cNvSpPr>
            <a:spLocks xmlns:a="http://schemas.openxmlformats.org/drawingml/2006/main" noGrp="1"/>
          </p:cNvSpPr>
          <p:nvPr/>
        </p:nvSpPr>
        <p:spPr>
          <a:xfrm xmlns:a="http://schemas.openxmlformats.org/drawingml/2006/main">
            <a:off x="7871936" y="2667000"/>
            <a:ext cx="1619250" cy="838200"/>
          </a:xfrm>
          <a:prstGeom xmlns:a="http://schemas.openxmlformats.org/drawingml/2006/main" prst="roundRect">
            <a:avLst>
              <a:gd name="adj" fmla="val 13636"/>
            </a:avLst>
          </a:prstGeom>
          <a:solidFill xmlns:a="http://schemas.openxmlformats.org/drawingml/2006/main">
            <a:srgbClr val="0B0B14"/>
          </a:solidFill>
          <a:ln xmlns:a="http://schemas.openxmlformats.org/drawingml/2006/main" w="19050">
            <a:solidFill>
              <a:srgbClr val="27D3CB"/>
            </a:solidFill>
            <a:prstDash val="solid"/>
          </a:ln>
        </p:spPr>
      </p:sp>
      <p:sp>
        <p:nvSpPr>
          <p:cNvPr id="23" name="" descr="Instructional visual for Governance Operates Through Identities, Permissions, States, and Tests">
            <a:extLst xmlns:a="http://schemas.openxmlformats.org/drawingml/2006/main">
              <a:ext uri="{FF2B5EF4-FFF2-40B4-BE49-F238E27FC236}">
                <a16:creationId xmlns:a16="http://schemas.microsoft.com/office/drawing/2014/main" id="{8C44FE6A-FEFF-4215-9009-04D230EDE19A}"/>
              </a:ext>
            </a:extLst>
          </p:cNvPr>
          <p:cNvSpPr>
            <a:spLocks xmlns:a="http://schemas.openxmlformats.org/drawingml/2006/main" noGrp="1"/>
          </p:cNvSpPr>
          <p:nvPr/>
        </p:nvSpPr>
        <p:spPr>
          <a:xfrm xmlns:a="http://schemas.openxmlformats.org/drawingml/2006/main">
            <a:off x="7910036"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ROLLBACK</a:t>
            </a:r>
          </a:p>
        </p:txBody>
      </p:sp>
      <p:sp>
        <p:nvSpPr>
          <p:cNvPr id="24" name="" descr="Instructional visual for Governance Operates Through Identities, Permissions, States, and Tests">
            <a:extLst xmlns:a="http://schemas.openxmlformats.org/drawingml/2006/main">
              <a:ext uri="{FF2B5EF4-FFF2-40B4-BE49-F238E27FC236}">
                <a16:creationId xmlns:a16="http://schemas.microsoft.com/office/drawing/2014/main" id="{82A21558-6521-46EE-873D-44119654702A}"/>
              </a:ext>
            </a:extLst>
          </p:cNvPr>
          <p:cNvSpPr>
            <a:spLocks xmlns:a="http://schemas.openxmlformats.org/drawingml/2006/main" noGrp="1"/>
          </p:cNvSpPr>
          <p:nvPr/>
        </p:nvSpPr>
        <p:spPr>
          <a:xfrm xmlns:a="http://schemas.openxmlformats.org/drawingml/2006/main">
            <a:off x="9700736" y="2667000"/>
            <a:ext cx="1619250" cy="838200"/>
          </a:xfrm>
          <a:prstGeom xmlns:a="http://schemas.openxmlformats.org/drawingml/2006/main" prst="roundRect">
            <a:avLst>
              <a:gd name="adj" fmla="val 13636"/>
            </a:avLst>
          </a:prstGeom>
          <a:solidFill xmlns:a="http://schemas.openxmlformats.org/drawingml/2006/main">
            <a:srgbClr val="0B0B14"/>
          </a:solidFill>
          <a:ln xmlns:a="http://schemas.openxmlformats.org/drawingml/2006/main" w="19050">
            <a:solidFill>
              <a:srgbClr val="E8B465"/>
            </a:solidFill>
            <a:prstDash val="solid"/>
          </a:ln>
        </p:spPr>
      </p:sp>
      <p:sp>
        <p:nvSpPr>
          <p:cNvPr id="25" name="" descr="Instructional visual for Governance Operates Through Identities, Permissions, States, and Tests">
            <a:extLst xmlns:a="http://schemas.openxmlformats.org/drawingml/2006/main">
              <a:ext uri="{FF2B5EF4-FFF2-40B4-BE49-F238E27FC236}">
                <a16:creationId xmlns:a16="http://schemas.microsoft.com/office/drawing/2014/main" id="{7FB351D3-F26F-4021-8D4D-13A81D227BB6}"/>
              </a:ext>
            </a:extLst>
          </p:cNvPr>
          <p:cNvSpPr>
            <a:spLocks xmlns:a="http://schemas.openxmlformats.org/drawingml/2006/main" noGrp="1"/>
          </p:cNvSpPr>
          <p:nvPr/>
        </p:nvSpPr>
        <p:spPr>
          <a:xfrm xmlns:a="http://schemas.openxmlformats.org/drawingml/2006/main">
            <a:off x="9738836" y="2705100"/>
            <a:ext cx="15430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HUMAN</a:t>
            </a:r>
          </a:p>
        </p:txBody>
      </p:sp>
      <p:sp>
        <p:nvSpPr>
          <p:cNvPr id="26" name="" descr="Instructional visual for Governance Operates Through Identities, Permissions, States, and Tests">
            <a:extLst xmlns:a="http://schemas.openxmlformats.org/drawingml/2006/main">
              <a:ext uri="{FF2B5EF4-FFF2-40B4-BE49-F238E27FC236}">
                <a16:creationId xmlns:a16="http://schemas.microsoft.com/office/drawing/2014/main" id="{F285F528-0265-4C4D-9B26-CD1FB2BC2350}"/>
              </a:ext>
            </a:extLst>
          </p:cNvPr>
          <p:cNvSpPr>
            <a:spLocks xmlns:a="http://schemas.openxmlformats.org/drawingml/2006/main" noGrp="1"/>
          </p:cNvSpPr>
          <p:nvPr/>
        </p:nvSpPr>
        <p:spPr>
          <a:xfrm xmlns:a="http://schemas.openxmlformats.org/drawingml/2006/main">
            <a:off x="956786"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7"/>
                </a:solidFill>
              </a:defRPr>
            </a:pPr>
            <a:r>
              <a:rPr sz="1800" b="0">
                <a:solidFill>
                  <a:srgbClr val="BDB8B7"/>
                </a:solidFill>
              </a:rPr>
              <a:t>Promotion requires explicit evidence, approval, rollback, and fail-closed handling of unknowns.</a:t>
            </a:r>
          </a:p>
        </p:txBody>
      </p:sp>
    </p:spTree>
    <p:extLst>
      <p:ext uri="{BB962C8B-B14F-4D97-AF65-F5344CB8AC3E}">
        <p14:creationId xmlns:p14="http://schemas.microsoft.com/office/powerpoint/2010/main" val="777295474"/>
      </p:ext>
    </p:extLst>
  </p:cSld>
</p:sld>
</file>

<file path=ppt/slides/slide131.xml><?xml version="1.0" encoding="utf-8"?>
<p:sld xmlns:p="http://schemas.openxmlformats.org/presentationml/2006/main">
  <p:cSld>
    <p:bg>
      <p:bgPr>
        <a:solidFill xmlns:a="http://schemas.openxmlformats.org/drawingml/2006/main">
          <a:srgbClr val="050505"/>
        </a:solidFill>
      </p:bgPr>
    </p:bg>
    <p:spTree>
      <p:nvGrpSpPr>
        <p:cNvPr id="1" name="" descr="Instructional visual for Structured Controls Limit Prompt Injection, Races, and Resource Abuse"/>
        <p:cNvGrpSpPr/>
        <p:nvPr/>
      </p:nvGrpSpPr>
      <p:grpSpPr>
        <a:xfrm xmlns:a="http://schemas.openxmlformats.org/drawingml/2006/main"/>
      </p:grpSpPr>
      <p:sp>
        <p:nvSpPr>
          <p:cNvPr id="1" name="" descr="Instructional visual for Structured Controls Limit Prompt Injection, Races, and Resource Abuse">
            <a:extLst xmlns:a="http://schemas.openxmlformats.org/drawingml/2006/main">
              <a:ext uri="{FF2B5EF4-FFF2-40B4-BE49-F238E27FC236}">
                <a16:creationId xmlns:a16="http://schemas.microsoft.com/office/drawing/2014/main" id="{C8D0C5EE-9AC3-4163-8359-F2696A9002A8}"/>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2" name="" descr="Instructional visual for Structured Controls Limit Prompt Injection, Races, and Resource Abuse">
            <a:extLst xmlns:a="http://schemas.openxmlformats.org/drawingml/2006/main">
              <a:ext uri="{FF2B5EF4-FFF2-40B4-BE49-F238E27FC236}">
                <a16:creationId xmlns:a16="http://schemas.microsoft.com/office/drawing/2014/main" id="{CFF8249A-2A7C-464F-915F-40192A891DBB}"/>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GOVERNED DEPLOYMENT</a:t>
            </a:r>
          </a:p>
        </p:txBody>
      </p:sp>
      <p:sp>
        <p:nvSpPr>
          <p:cNvPr id="3" name="" descr="Instructional visual for Structured Controls Limit Prompt Injection, Races, and Resource Abuse">
            <a:extLst xmlns:a="http://schemas.openxmlformats.org/drawingml/2006/main">
              <a:ext uri="{FF2B5EF4-FFF2-40B4-BE49-F238E27FC236}">
                <a16:creationId xmlns:a16="http://schemas.microsoft.com/office/drawing/2014/main" id="{A79EF48D-0B64-4775-998F-F7E19796B139}"/>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4" name="slide-title" descr="Instructional visual for Structured Controls Limit Prompt Injection, Races, and Resource Abuse">
            <a:extLst xmlns:a="http://schemas.openxmlformats.org/drawingml/2006/main">
              <a:ext uri="{FF2B5EF4-FFF2-40B4-BE49-F238E27FC236}">
                <a16:creationId xmlns:a16="http://schemas.microsoft.com/office/drawing/2014/main" id="{C7F30C26-2377-43AA-9710-D405EE1304F8}"/>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Structured Controls Limit Prompt Injection, Races, and Resource Abuse</a:t>
            </a:r>
          </a:p>
        </p:txBody>
      </p:sp>
      <p:sp>
        <p:nvSpPr>
          <p:cNvPr id="5" name="" descr="Instructional visual for Structured Controls Limit Prompt Injection, Races, and Resource Abuse">
            <a:extLst xmlns:a="http://schemas.openxmlformats.org/drawingml/2006/main">
              <a:ext uri="{FF2B5EF4-FFF2-40B4-BE49-F238E27FC236}">
                <a16:creationId xmlns:a16="http://schemas.microsoft.com/office/drawing/2014/main" id="{F708D71F-4842-4C03-8753-BDACA57E8B33}"/>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6" name="" descr="Instructional visual for Structured Controls Limit Prompt Injection, Races, and Resource Abuse">
            <a:extLst xmlns:a="http://schemas.openxmlformats.org/drawingml/2006/main">
              <a:ext uri="{FF2B5EF4-FFF2-40B4-BE49-F238E27FC236}">
                <a16:creationId xmlns:a16="http://schemas.microsoft.com/office/drawing/2014/main" id="{9D7F4350-DB60-4414-89F4-C2FF41AA4CE7}"/>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Structured Controls Limit Prompt Injection, Races, and Resource Abuse">
            <a:extLst xmlns:a="http://schemas.openxmlformats.org/drawingml/2006/main">
              <a:ext uri="{FF2B5EF4-FFF2-40B4-BE49-F238E27FC236}">
                <a16:creationId xmlns:a16="http://schemas.microsoft.com/office/drawing/2014/main" id="{AFA8215D-933C-4C20-B697-682DB322E04C}"/>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131 / 144</a:t>
            </a:r>
          </a:p>
        </p:txBody>
      </p:sp>
      <p:sp>
        <p:nvSpPr>
          <p:cNvPr id="8" name="" descr="Instructional visual for Structured Controls Limit Prompt Injection, Races, and Resource Abuse">
            <a:extLst xmlns:a="http://schemas.openxmlformats.org/drawingml/2006/main">
              <a:ext uri="{FF2B5EF4-FFF2-40B4-BE49-F238E27FC236}">
                <a16:creationId xmlns:a16="http://schemas.microsoft.com/office/drawing/2014/main" id="{5DB9843A-B150-413E-A8D5-F69FCA887593}"/>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Structured Controls Limit Prompt Injection, Races, and Resource Abuse">
            <a:extLst xmlns:a="http://schemas.openxmlformats.org/drawingml/2006/main">
              <a:ext uri="{FF2B5EF4-FFF2-40B4-BE49-F238E27FC236}">
                <a16:creationId xmlns:a16="http://schemas.microsoft.com/office/drawing/2014/main" id="{1E01EB50-9462-4C02-9FDE-4714491B5B84}"/>
              </a:ext>
            </a:extLst>
          </p:cNvPr>
          <p:cNvSpPr>
            <a:spLocks xmlns:a="http://schemas.openxmlformats.org/drawingml/2006/main" noGrp="1"/>
          </p:cNvSpPr>
          <p:nvPr/>
        </p:nvSpPr>
        <p:spPr>
          <a:xfrm xmlns:a="http://schemas.openxmlformats.org/drawingml/2006/main">
            <a:off x="690563"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4"/>
                </a:solidFill>
              </a:defRPr>
            </a:pPr>
            <a:r>
              <a:rPr sz="1875" b="0">
                <a:solidFill>
                  <a:srgbClr val="FFF8F4"/>
                </a:solidFill>
              </a:rPr>
              <a:t>Bind evidence to time, recheck preconditions, make containment idempotent, and escalate with context.</a:t>
            </a:r>
          </a:p>
        </p:txBody>
      </p:sp>
      <p:sp>
        <p:nvSpPr>
          <p:cNvPr id="10" name="" descr="Instructional visual for Structured Controls Limit Prompt Injection, Races, and Resource Abuse">
            <a:extLst xmlns:a="http://schemas.openxmlformats.org/drawingml/2006/main">
              <a:ext uri="{FF2B5EF4-FFF2-40B4-BE49-F238E27FC236}">
                <a16:creationId xmlns:a16="http://schemas.microsoft.com/office/drawing/2014/main" id="{4D307596-AACB-43D5-98CB-A179FB9C8B54}"/>
              </a:ext>
            </a:extLst>
          </p:cNvPr>
          <p:cNvSpPr>
            <a:spLocks xmlns:a="http://schemas.openxmlformats.org/drawingml/2006/main" noGrp="1"/>
          </p:cNvSpPr>
          <p:nvPr/>
        </p:nvSpPr>
        <p:spPr>
          <a:xfrm xmlns:a="http://schemas.openxmlformats.org/drawingml/2006/main">
            <a:off x="6338888" y="3143250"/>
            <a:ext cx="419100" cy="209550"/>
          </a:xfrm>
          <a:prstGeom xmlns:a="http://schemas.openxmlformats.org/drawingml/2006/main" prst="rightArrow">
            <a:avLst/>
          </a:prstGeom>
          <a:solidFill xmlns:a="http://schemas.openxmlformats.org/drawingml/2006/main">
            <a:srgbClr val="27D3CC"/>
          </a:solidFill>
          <a:ln xmlns:a="http://schemas.openxmlformats.org/drawingml/2006/main" w="0">
            <a:noFill/>
            <a:prstDash val="solid"/>
          </a:ln>
        </p:spPr>
      </p:sp>
      <p:sp>
        <p:nvSpPr>
          <p:cNvPr id="11" name="" descr="Instructional visual for Structured Controls Limit Prompt Injection, Races, and Resource Abuse">
            <a:extLst xmlns:a="http://schemas.openxmlformats.org/drawingml/2006/main">
              <a:ext uri="{FF2B5EF4-FFF2-40B4-BE49-F238E27FC236}">
                <a16:creationId xmlns:a16="http://schemas.microsoft.com/office/drawing/2014/main" id="{A5930CBA-EBDA-4CDC-B587-4AABB4D12D5C}"/>
              </a:ext>
            </a:extLst>
          </p:cNvPr>
          <p:cNvSpPr>
            <a:spLocks xmlns:a="http://schemas.openxmlformats.org/drawingml/2006/main" noGrp="1"/>
          </p:cNvSpPr>
          <p:nvPr/>
        </p:nvSpPr>
        <p:spPr>
          <a:xfrm xmlns:a="http://schemas.openxmlformats.org/drawingml/2006/main">
            <a:off x="581501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27D3CC"/>
            </a:solidFill>
            <a:prstDash val="solid"/>
          </a:ln>
        </p:spPr>
      </p:sp>
      <p:sp>
        <p:nvSpPr>
          <p:cNvPr id="12" name="" descr="Instructional visual for Structured Controls Limit Prompt Injection, Races, and Resource Abuse">
            <a:extLst xmlns:a="http://schemas.openxmlformats.org/drawingml/2006/main">
              <a:ext uri="{FF2B5EF4-FFF2-40B4-BE49-F238E27FC236}">
                <a16:creationId xmlns:a16="http://schemas.microsoft.com/office/drawing/2014/main" id="{32CE1ACD-E55B-4B0B-A4AB-3AB55208E220}"/>
              </a:ext>
            </a:extLst>
          </p:cNvPr>
          <p:cNvSpPr>
            <a:spLocks xmlns:a="http://schemas.openxmlformats.org/drawingml/2006/main" noGrp="1"/>
          </p:cNvSpPr>
          <p:nvPr/>
        </p:nvSpPr>
        <p:spPr>
          <a:xfrm xmlns:a="http://schemas.openxmlformats.org/drawingml/2006/main">
            <a:off x="585311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INJECTION</a:t>
            </a:r>
          </a:p>
        </p:txBody>
      </p:sp>
      <p:sp>
        <p:nvSpPr>
          <p:cNvPr id="13" name="" descr="Instructional visual for Structured Controls Limit Prompt Injection, Races, and Resource Abuse">
            <a:extLst xmlns:a="http://schemas.openxmlformats.org/drawingml/2006/main">
              <a:ext uri="{FF2B5EF4-FFF2-40B4-BE49-F238E27FC236}">
                <a16:creationId xmlns:a16="http://schemas.microsoft.com/office/drawing/2014/main" id="{2558A093-8513-4A4F-8CE8-4678CAD2EB78}"/>
              </a:ext>
            </a:extLst>
          </p:cNvPr>
          <p:cNvSpPr>
            <a:spLocks xmlns:a="http://schemas.openxmlformats.org/drawingml/2006/main" noGrp="1"/>
          </p:cNvSpPr>
          <p:nvPr/>
        </p:nvSpPr>
        <p:spPr>
          <a:xfrm xmlns:a="http://schemas.openxmlformats.org/drawingml/2006/main">
            <a:off x="8101013" y="3143250"/>
            <a:ext cx="419100" cy="209550"/>
          </a:xfrm>
          <a:prstGeom xmlns:a="http://schemas.openxmlformats.org/drawingml/2006/main" prst="rightArrow">
            <a:avLst/>
          </a:prstGeom>
          <a:solidFill xmlns:a="http://schemas.openxmlformats.org/drawingml/2006/main">
            <a:srgbClr val="27D3CC"/>
          </a:solidFill>
          <a:ln xmlns:a="http://schemas.openxmlformats.org/drawingml/2006/main" w="0">
            <a:noFill/>
            <a:prstDash val="solid"/>
          </a:ln>
        </p:spPr>
      </p:sp>
      <p:sp>
        <p:nvSpPr>
          <p:cNvPr id="14" name="" descr="Instructional visual for Structured Controls Limit Prompt Injection, Races, and Resource Abuse">
            <a:extLst xmlns:a="http://schemas.openxmlformats.org/drawingml/2006/main">
              <a:ext uri="{FF2B5EF4-FFF2-40B4-BE49-F238E27FC236}">
                <a16:creationId xmlns:a16="http://schemas.microsoft.com/office/drawing/2014/main" id="{2ADABEA8-5391-4919-AE75-D25029E07078}"/>
              </a:ext>
            </a:extLst>
          </p:cNvPr>
          <p:cNvSpPr>
            <a:spLocks xmlns:a="http://schemas.openxmlformats.org/drawingml/2006/main" noGrp="1"/>
          </p:cNvSpPr>
          <p:nvPr/>
        </p:nvSpPr>
        <p:spPr>
          <a:xfrm xmlns:a="http://schemas.openxmlformats.org/drawingml/2006/main">
            <a:off x="762476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E8B466"/>
            </a:solidFill>
            <a:prstDash val="solid"/>
          </a:ln>
        </p:spPr>
      </p:sp>
      <p:sp>
        <p:nvSpPr>
          <p:cNvPr id="15" name="" descr="Instructional visual for Structured Controls Limit Prompt Injection, Races, and Resource Abuse">
            <a:extLst xmlns:a="http://schemas.openxmlformats.org/drawingml/2006/main">
              <a:ext uri="{FF2B5EF4-FFF2-40B4-BE49-F238E27FC236}">
                <a16:creationId xmlns:a16="http://schemas.microsoft.com/office/drawing/2014/main" id="{8EC1CEDE-748B-46ED-BC36-67C1E381A063}"/>
              </a:ext>
            </a:extLst>
          </p:cNvPr>
          <p:cNvSpPr>
            <a:spLocks xmlns:a="http://schemas.openxmlformats.org/drawingml/2006/main" noGrp="1"/>
          </p:cNvSpPr>
          <p:nvPr/>
        </p:nvSpPr>
        <p:spPr>
          <a:xfrm xmlns:a="http://schemas.openxmlformats.org/drawingml/2006/main">
            <a:off x="766286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RACE</a:t>
            </a:r>
          </a:p>
        </p:txBody>
      </p:sp>
      <p:sp>
        <p:nvSpPr>
          <p:cNvPr id="16" name="" descr="Instructional visual for Structured Controls Limit Prompt Injection, Races, and Resource Abuse">
            <a:extLst xmlns:a="http://schemas.openxmlformats.org/drawingml/2006/main">
              <a:ext uri="{FF2B5EF4-FFF2-40B4-BE49-F238E27FC236}">
                <a16:creationId xmlns:a16="http://schemas.microsoft.com/office/drawing/2014/main" id="{E66AB268-0747-4C0F-A1AF-6E376624E12C}"/>
              </a:ext>
            </a:extLst>
          </p:cNvPr>
          <p:cNvSpPr>
            <a:spLocks xmlns:a="http://schemas.openxmlformats.org/drawingml/2006/main" noGrp="1"/>
          </p:cNvSpPr>
          <p:nvPr/>
        </p:nvSpPr>
        <p:spPr>
          <a:xfrm xmlns:a="http://schemas.openxmlformats.org/drawingml/2006/main">
            <a:off x="943451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FF6B69"/>
            </a:solidFill>
            <a:prstDash val="solid"/>
          </a:ln>
        </p:spPr>
      </p:sp>
      <p:sp>
        <p:nvSpPr>
          <p:cNvPr id="17" name="" descr="Instructional visual for Structured Controls Limit Prompt Injection, Races, and Resource Abuse">
            <a:extLst xmlns:a="http://schemas.openxmlformats.org/drawingml/2006/main">
              <a:ext uri="{FF2B5EF4-FFF2-40B4-BE49-F238E27FC236}">
                <a16:creationId xmlns:a16="http://schemas.microsoft.com/office/drawing/2014/main" id="{1F726236-621B-4488-98DB-76E4CA359BC1}"/>
              </a:ext>
            </a:extLst>
          </p:cNvPr>
          <p:cNvSpPr>
            <a:spLocks xmlns:a="http://schemas.openxmlformats.org/drawingml/2006/main" noGrp="1"/>
          </p:cNvSpPr>
          <p:nvPr/>
        </p:nvSpPr>
        <p:spPr>
          <a:xfrm xmlns:a="http://schemas.openxmlformats.org/drawingml/2006/main">
            <a:off x="947261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RESOURCE CAP</a:t>
            </a:r>
          </a:p>
        </p:txBody>
      </p:sp>
    </p:spTree>
    <p:extLst>
      <p:ext uri="{BB962C8B-B14F-4D97-AF65-F5344CB8AC3E}">
        <p14:creationId xmlns:p14="http://schemas.microsoft.com/office/powerpoint/2010/main" val="2056369277"/>
      </p:ext>
    </p:extLst>
  </p:cSld>
</p:sld>
</file>

<file path=ppt/slides/slide132.xml><?xml version="1.0" encoding="utf-8"?>
<p:sld xmlns:p="http://schemas.openxmlformats.org/presentationml/2006/main">
  <p:cSld>
    <p:bg>
      <p:bgPr>
        <a:solidFill xmlns:a="http://schemas.openxmlformats.org/drawingml/2006/main">
          <a:srgbClr val="050505"/>
        </a:solidFill>
      </p:bgPr>
    </p:bg>
    <p:spTree>
      <p:nvGrpSpPr>
        <p:cNvPr id="1" name="" descr="Instructional visual for Independent Review Challenges Labels, Leakage, Replay, Authority, and Evidence"/>
        <p:cNvGrpSpPr/>
        <p:nvPr/>
      </p:nvGrpSpPr>
      <p:grpSpPr>
        <a:xfrm xmlns:a="http://schemas.openxmlformats.org/drawingml/2006/main"/>
      </p:grpSpPr>
      <p:sp>
        <p:nvSpPr>
          <p:cNvPr id="1"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5576DDEC-4706-4E04-BFBB-5E3F20A709E8}"/>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2"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B79D4DF2-973B-4649-A42B-5723FBAA3A64}"/>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GOVERNED DEPLOYMENT</a:t>
            </a:r>
          </a:p>
        </p:txBody>
      </p:sp>
      <p:sp>
        <p:nvSpPr>
          <p:cNvPr id="3"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17D2472F-0917-411C-A757-10B8B4D41629}"/>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9"/>
                </a:solidFill>
              </a:defRPr>
            </a:pPr>
            <a:r>
              <a:rPr sz="900" b="1">
                <a:solidFill>
                  <a:srgbClr val="BDB8B9"/>
                </a:solidFill>
              </a:rPr>
              <a:t>RESEARCH-ONLY • NO ORDER AUTHORITY</a:t>
            </a:r>
          </a:p>
        </p:txBody>
      </p:sp>
      <p:sp>
        <p:nvSpPr>
          <p:cNvPr id="4" name="slide-title" descr="Instructional visual for Independent Review Challenges Labels, Leakage, Replay, Authority, and Evidence">
            <a:extLst xmlns:a="http://schemas.openxmlformats.org/drawingml/2006/main">
              <a:ext uri="{FF2B5EF4-FFF2-40B4-BE49-F238E27FC236}">
                <a16:creationId xmlns:a16="http://schemas.microsoft.com/office/drawing/2014/main" id="{F50C1BBE-40A9-4159-B138-2440944CA224}"/>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Independent Review Challenges Labels, Leakage, Replay, Authority, and Evidence</a:t>
            </a:r>
          </a:p>
        </p:txBody>
      </p:sp>
      <p:sp>
        <p:nvSpPr>
          <p:cNvPr id="5"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3133205D-DD59-4564-B1C6-6BC6C7DFF22A}"/>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6"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688E570D-CBA5-4DA8-8671-CB5DD4C220B5}"/>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E95AF9A1-51BA-4CE2-926A-87330E58CF09}"/>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132 / 144</a:t>
            </a:r>
          </a:p>
        </p:txBody>
      </p:sp>
      <p:sp>
        <p:nvSpPr>
          <p:cNvPr id="8"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93383B76-8799-44E0-85E8-BAF1BEBCBB3D}"/>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9427E5CE-2014-4EF8-B2CF-4477D9C61620}"/>
              </a:ext>
            </a:extLst>
          </p:cNvPr>
          <p:cNvSpPr>
            <a:spLocks xmlns:a="http://schemas.openxmlformats.org/drawingml/2006/main" noGrp="1"/>
          </p:cNvSpPr>
          <p:nvPr/>
        </p:nvSpPr>
        <p:spPr>
          <a:xfrm xmlns:a="http://schemas.openxmlformats.org/drawingml/2006/main">
            <a:off x="69103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Resolve blocking findings with focused validation; separate forecast and execution artifacts.</a:t>
            </a:r>
          </a:p>
        </p:txBody>
      </p:sp>
      <p:sp>
        <p:nvSpPr>
          <p:cNvPr id="10"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CD10ADDC-3E47-4740-BFED-90D2F3B30691}"/>
              </a:ext>
            </a:extLst>
          </p:cNvPr>
          <p:cNvSpPr>
            <a:spLocks xmlns:a="http://schemas.openxmlformats.org/drawingml/2006/main" noGrp="1"/>
          </p:cNvSpPr>
          <p:nvPr/>
        </p:nvSpPr>
        <p:spPr>
          <a:xfrm xmlns:a="http://schemas.openxmlformats.org/drawingml/2006/main">
            <a:off x="6339364" y="3143250"/>
            <a:ext cx="419100" cy="209550"/>
          </a:xfrm>
          <a:prstGeom xmlns:a="http://schemas.openxmlformats.org/drawingml/2006/main" prst="rightArrow">
            <a:avLst/>
          </a:prstGeom>
          <a:solidFill xmlns:a="http://schemas.openxmlformats.org/drawingml/2006/main">
            <a:srgbClr val="27D3CD"/>
          </a:solidFill>
          <a:ln xmlns:a="http://schemas.openxmlformats.org/drawingml/2006/main" w="0">
            <a:noFill/>
            <a:prstDash val="solid"/>
          </a:ln>
        </p:spPr>
      </p:sp>
      <p:sp>
        <p:nvSpPr>
          <p:cNvPr id="11"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0218C583-5424-448F-8C0E-93EE6C011663}"/>
              </a:ext>
            </a:extLst>
          </p:cNvPr>
          <p:cNvSpPr>
            <a:spLocks xmlns:a="http://schemas.openxmlformats.org/drawingml/2006/main" noGrp="1"/>
          </p:cNvSpPr>
          <p:nvPr/>
        </p:nvSpPr>
        <p:spPr>
          <a:xfrm xmlns:a="http://schemas.openxmlformats.org/drawingml/2006/main">
            <a:off x="58154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27D3CD"/>
            </a:solidFill>
            <a:prstDash val="solid"/>
          </a:ln>
        </p:spPr>
      </p:sp>
      <p:sp>
        <p:nvSpPr>
          <p:cNvPr id="12"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F925E437-14C3-40F7-9BDE-E6A6F7B6ABA4}"/>
              </a:ext>
            </a:extLst>
          </p:cNvPr>
          <p:cNvSpPr>
            <a:spLocks xmlns:a="http://schemas.openxmlformats.org/drawingml/2006/main" noGrp="1"/>
          </p:cNvSpPr>
          <p:nvPr/>
        </p:nvSpPr>
        <p:spPr>
          <a:xfrm xmlns:a="http://schemas.openxmlformats.org/drawingml/2006/main">
            <a:off x="58535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OBJECT</a:t>
            </a:r>
          </a:p>
        </p:txBody>
      </p:sp>
      <p:sp>
        <p:nvSpPr>
          <p:cNvPr id="13"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0880D5B7-2242-433E-9515-B100B11C4DF2}"/>
              </a:ext>
            </a:extLst>
          </p:cNvPr>
          <p:cNvSpPr>
            <a:spLocks xmlns:a="http://schemas.openxmlformats.org/drawingml/2006/main" noGrp="1"/>
          </p:cNvSpPr>
          <p:nvPr/>
        </p:nvSpPr>
        <p:spPr>
          <a:xfrm xmlns:a="http://schemas.openxmlformats.org/drawingml/2006/main">
            <a:off x="8101489" y="3143250"/>
            <a:ext cx="419100" cy="209550"/>
          </a:xfrm>
          <a:prstGeom xmlns:a="http://schemas.openxmlformats.org/drawingml/2006/main" prst="rightArrow">
            <a:avLst/>
          </a:prstGeom>
          <a:solidFill xmlns:a="http://schemas.openxmlformats.org/drawingml/2006/main">
            <a:srgbClr val="27D3CD"/>
          </a:solidFill>
          <a:ln xmlns:a="http://schemas.openxmlformats.org/drawingml/2006/main" w="0">
            <a:noFill/>
            <a:prstDash val="solid"/>
          </a:ln>
        </p:spPr>
      </p:sp>
      <p:sp>
        <p:nvSpPr>
          <p:cNvPr id="14"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FC0F9C50-223C-42ED-802E-2CDE593B4312}"/>
              </a:ext>
            </a:extLst>
          </p:cNvPr>
          <p:cNvSpPr>
            <a:spLocks xmlns:a="http://schemas.openxmlformats.org/drawingml/2006/main" noGrp="1"/>
          </p:cNvSpPr>
          <p:nvPr/>
        </p:nvSpPr>
        <p:spPr>
          <a:xfrm xmlns:a="http://schemas.openxmlformats.org/drawingml/2006/main">
            <a:off x="762523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E8B467"/>
            </a:solidFill>
            <a:prstDash val="solid"/>
          </a:ln>
        </p:spPr>
      </p:sp>
      <p:sp>
        <p:nvSpPr>
          <p:cNvPr id="15"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543B61D3-18CD-4219-91DC-1486327F0CD8}"/>
              </a:ext>
            </a:extLst>
          </p:cNvPr>
          <p:cNvSpPr>
            <a:spLocks xmlns:a="http://schemas.openxmlformats.org/drawingml/2006/main" noGrp="1"/>
          </p:cNvSpPr>
          <p:nvPr/>
        </p:nvSpPr>
        <p:spPr>
          <a:xfrm xmlns:a="http://schemas.openxmlformats.org/drawingml/2006/main">
            <a:off x="766333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EVIDENCE</a:t>
            </a:r>
          </a:p>
        </p:txBody>
      </p:sp>
      <p:sp>
        <p:nvSpPr>
          <p:cNvPr id="16"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39517182-FAB6-49DC-9F33-0CEAC315F675}"/>
              </a:ext>
            </a:extLst>
          </p:cNvPr>
          <p:cNvSpPr>
            <a:spLocks xmlns:a="http://schemas.openxmlformats.org/drawingml/2006/main" noGrp="1"/>
          </p:cNvSpPr>
          <p:nvPr/>
        </p:nvSpPr>
        <p:spPr>
          <a:xfrm xmlns:a="http://schemas.openxmlformats.org/drawingml/2006/main">
            <a:off x="94349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FF6B6A"/>
            </a:solidFill>
            <a:prstDash val="solid"/>
          </a:ln>
        </p:spPr>
      </p:sp>
      <p:sp>
        <p:nvSpPr>
          <p:cNvPr id="17" name="" descr="Instructional visual for Independent Review Challenges Labels, Leakage, Replay, Authority, and Evidence">
            <a:extLst xmlns:a="http://schemas.openxmlformats.org/drawingml/2006/main">
              <a:ext uri="{FF2B5EF4-FFF2-40B4-BE49-F238E27FC236}">
                <a16:creationId xmlns:a16="http://schemas.microsoft.com/office/drawing/2014/main" id="{CD5DAEF1-8F90-4FBB-92E5-E96FA8200EAE}"/>
              </a:ext>
            </a:extLst>
          </p:cNvPr>
          <p:cNvSpPr>
            <a:spLocks xmlns:a="http://schemas.openxmlformats.org/drawingml/2006/main" noGrp="1"/>
          </p:cNvSpPr>
          <p:nvPr/>
        </p:nvSpPr>
        <p:spPr>
          <a:xfrm xmlns:a="http://schemas.openxmlformats.org/drawingml/2006/main">
            <a:off x="94730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REFUSAL</a:t>
            </a:r>
          </a:p>
        </p:txBody>
      </p:sp>
    </p:spTree>
    <p:extLst>
      <p:ext uri="{BB962C8B-B14F-4D97-AF65-F5344CB8AC3E}">
        <p14:creationId xmlns:p14="http://schemas.microsoft.com/office/powerpoint/2010/main" val="1312747267"/>
      </p:ext>
    </p:extLst>
  </p:cSld>
</p:sld>
</file>

<file path=ppt/slides/slide133.xml><?xml version="1.0" encoding="utf-8"?>
<p:sld xmlns:p="http://schemas.openxmlformats.org/presentationml/2006/main">
  <p:cSld>
    <p:bg>
      <p:bgPr>
        <a:solidFill xmlns:a="http://schemas.openxmlformats.org/drawingml/2006/main">
          <a:srgbClr val="050505"/>
        </a:solidFill>
      </p:bgPr>
    </p:bg>
    <p:spTree>
      <p:nvGrpSpPr>
        <p:cNvPr id="1" name="" descr="Instructional visual for Paper Evidence Remains Bounded by Governance and Live-Execution Limits"/>
        <p:cNvGrpSpPr/>
        <p:nvPr/>
      </p:nvGrpSpPr>
      <p:grpSpPr>
        <a:xfrm xmlns:a="http://schemas.openxmlformats.org/drawingml/2006/main"/>
      </p:grpSpPr>
      <p:sp>
        <p:nvSpPr>
          <p:cNvPr id="1" name="" descr="Instructional visual for Paper Evidence Remains Bounded by Governance and Live-Execution Limits">
            <a:extLst xmlns:a="http://schemas.openxmlformats.org/drawingml/2006/main">
              <a:ext uri="{FF2B5EF4-FFF2-40B4-BE49-F238E27FC236}">
                <a16:creationId xmlns:a16="http://schemas.microsoft.com/office/drawing/2014/main" id="{391CAFDD-4761-4421-B69F-E642ED7D36FD}"/>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2" name="" descr="Instructional visual for Paper Evidence Remains Bounded by Governance and Live-Execution Limits">
            <a:extLst xmlns:a="http://schemas.openxmlformats.org/drawingml/2006/main">
              <a:ext uri="{FF2B5EF4-FFF2-40B4-BE49-F238E27FC236}">
                <a16:creationId xmlns:a16="http://schemas.microsoft.com/office/drawing/2014/main" id="{9C7565E2-5F53-44AE-8B2C-5FC25D3288D6}"/>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GOVERNED DEPLOYMENT</a:t>
            </a:r>
          </a:p>
        </p:txBody>
      </p:sp>
      <p:sp>
        <p:nvSpPr>
          <p:cNvPr id="3" name="" descr="Instructional visual for Paper Evidence Remains Bounded by Governance and Live-Execution Limits">
            <a:extLst xmlns:a="http://schemas.openxmlformats.org/drawingml/2006/main">
              <a:ext uri="{FF2B5EF4-FFF2-40B4-BE49-F238E27FC236}">
                <a16:creationId xmlns:a16="http://schemas.microsoft.com/office/drawing/2014/main" id="{37652913-3FB5-424D-BE97-7697F6D89409}"/>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slide-title" descr="Instructional visual for Paper Evidence Remains Bounded by Governance and Live-Execution Limits">
            <a:extLst xmlns:a="http://schemas.openxmlformats.org/drawingml/2006/main">
              <a:ext uri="{FF2B5EF4-FFF2-40B4-BE49-F238E27FC236}">
                <a16:creationId xmlns:a16="http://schemas.microsoft.com/office/drawing/2014/main" id="{69078D7F-CC5C-4AA1-A6C2-9EC34A0B441C}"/>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Paper Evidence Remains Bounded by Governance and Live-Execution Limits</a:t>
            </a:r>
          </a:p>
        </p:txBody>
      </p:sp>
      <p:sp>
        <p:nvSpPr>
          <p:cNvPr id="5" name="" descr="Instructional visual for Paper Evidence Remains Bounded by Governance and Live-Execution Limits">
            <a:extLst xmlns:a="http://schemas.openxmlformats.org/drawingml/2006/main">
              <a:ext uri="{FF2B5EF4-FFF2-40B4-BE49-F238E27FC236}">
                <a16:creationId xmlns:a16="http://schemas.microsoft.com/office/drawing/2014/main" id="{DC16F602-A42B-4598-B529-BDD684027F81}"/>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6" name="" descr="Instructional visual for Paper Evidence Remains Bounded by Governance and Live-Execution Limits">
            <a:extLst xmlns:a="http://schemas.openxmlformats.org/drawingml/2006/main">
              <a:ext uri="{FF2B5EF4-FFF2-40B4-BE49-F238E27FC236}">
                <a16:creationId xmlns:a16="http://schemas.microsoft.com/office/drawing/2014/main" id="{ED18C7B1-5492-461D-ABCF-E2DE9E2E473B}"/>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Paper Evidence Remains Bounded by Governance and Live-Execution Limits">
            <a:extLst xmlns:a="http://schemas.openxmlformats.org/drawingml/2006/main">
              <a:ext uri="{FF2B5EF4-FFF2-40B4-BE49-F238E27FC236}">
                <a16:creationId xmlns:a16="http://schemas.microsoft.com/office/drawing/2014/main" id="{9E078271-0432-4FC5-9278-D72A0F7BC18F}"/>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133 / 144</a:t>
            </a:r>
          </a:p>
        </p:txBody>
      </p:sp>
      <p:sp>
        <p:nvSpPr>
          <p:cNvPr id="8" name="" descr="Instructional visual for Paper Evidence Remains Bounded by Governance and Live-Execution Limits">
            <a:extLst xmlns:a="http://schemas.openxmlformats.org/drawingml/2006/main">
              <a:ext uri="{FF2B5EF4-FFF2-40B4-BE49-F238E27FC236}">
                <a16:creationId xmlns:a16="http://schemas.microsoft.com/office/drawing/2014/main" id="{D2C247B2-0023-4C47-A1D1-BEFD94C7E238}"/>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Paper Evidence Remains Bounded by Governance and Live-Execution Limits">
            <a:extLst xmlns:a="http://schemas.openxmlformats.org/drawingml/2006/main">
              <a:ext uri="{FF2B5EF4-FFF2-40B4-BE49-F238E27FC236}">
                <a16:creationId xmlns:a16="http://schemas.microsoft.com/office/drawing/2014/main" id="{B37F695E-78CD-4ABD-8BB1-98F1E59641C7}"/>
              </a:ext>
            </a:extLst>
          </p:cNvPr>
          <p:cNvSpPr>
            <a:spLocks xmlns:a="http://schemas.openxmlformats.org/drawingml/2006/main" noGrp="1"/>
          </p:cNvSpPr>
          <p:nvPr/>
        </p:nvSpPr>
        <p:spPr>
          <a:xfrm xmlns:a="http://schemas.openxmlformats.org/drawingml/2006/main">
            <a:off x="610076" y="2514600"/>
            <a:ext cx="3333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27D3C3"/>
                </a:solidFill>
              </a:defRPr>
            </a:pPr>
            <a:r>
              <a:rPr sz="2250" b="1">
                <a:solidFill>
                  <a:srgbClr val="27D3C3"/>
                </a:solidFill>
              </a:rPr>
              <a:t>CHECKPOINT</a:t>
            </a:r>
          </a:p>
        </p:txBody>
      </p:sp>
      <p:sp>
        <p:nvSpPr>
          <p:cNvPr id="10" name="" descr="Instructional visual for Paper Evidence Remains Bounded by Governance and Live-Execution Limits">
            <a:extLst xmlns:a="http://schemas.openxmlformats.org/drawingml/2006/main">
              <a:ext uri="{FF2B5EF4-FFF2-40B4-BE49-F238E27FC236}">
                <a16:creationId xmlns:a16="http://schemas.microsoft.com/office/drawing/2014/main" id="{994D04CC-6CA9-4882-ABAB-7741BF117568}"/>
              </a:ext>
            </a:extLst>
          </p:cNvPr>
          <p:cNvSpPr>
            <a:spLocks xmlns:a="http://schemas.openxmlformats.org/drawingml/2006/main" noGrp="1"/>
          </p:cNvSpPr>
          <p:nvPr/>
        </p:nvSpPr>
        <p:spPr>
          <a:xfrm xmlns:a="http://schemas.openxmlformats.org/drawingml/2006/main">
            <a:off x="4096226" y="2143125"/>
            <a:ext cx="38100" cy="2667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11" name="" descr="Instructional visual for Paper Evidence Remains Bounded by Governance and Live-Execution Limits">
            <a:extLst xmlns:a="http://schemas.openxmlformats.org/drawingml/2006/main">
              <a:ext uri="{FF2B5EF4-FFF2-40B4-BE49-F238E27FC236}">
                <a16:creationId xmlns:a16="http://schemas.microsoft.com/office/drawing/2014/main" id="{6E6AE94C-92AA-4D2B-A1C6-28EB186A18C8}"/>
              </a:ext>
            </a:extLst>
          </p:cNvPr>
          <p:cNvSpPr>
            <a:spLocks xmlns:a="http://schemas.openxmlformats.org/drawingml/2006/main" noGrp="1"/>
          </p:cNvSpPr>
          <p:nvPr/>
        </p:nvSpPr>
        <p:spPr>
          <a:xfrm xmlns:a="http://schemas.openxmlformats.org/drawingml/2006/main">
            <a:off x="4667726" y="2381250"/>
            <a:ext cx="619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4EBDE"/>
                </a:solidFill>
              </a:defRPr>
            </a:pPr>
            <a:r>
              <a:rPr sz="2025" b="1">
                <a:solidFill>
                  <a:srgbClr val="F4EBDE"/>
                </a:solidFill>
              </a:rPr>
              <a:t>Freeze drift thresholds, preserve incident evolution, respect retention law, and require separate live authority.</a:t>
            </a:r>
          </a:p>
        </p:txBody>
      </p:sp>
      <p:sp>
        <p:nvSpPr>
          <p:cNvPr id="12" name="" descr="Instructional visual for Paper Evidence Remains Bounded by Governance and Live-Execution Limits">
            <a:extLst xmlns:a="http://schemas.openxmlformats.org/drawingml/2006/main">
              <a:ext uri="{FF2B5EF4-FFF2-40B4-BE49-F238E27FC236}">
                <a16:creationId xmlns:a16="http://schemas.microsoft.com/office/drawing/2014/main" id="{3FBEF016-F991-485F-ABE1-5980C30FC8B1}"/>
              </a:ext>
            </a:extLst>
          </p:cNvPr>
          <p:cNvSpPr>
            <a:spLocks xmlns:a="http://schemas.openxmlformats.org/drawingml/2006/main" noGrp="1"/>
          </p:cNvSpPr>
          <p:nvPr/>
        </p:nvSpPr>
        <p:spPr>
          <a:xfrm xmlns:a="http://schemas.openxmlformats.org/drawingml/2006/main">
            <a:off x="4667726" y="4762500"/>
            <a:ext cx="2857500" cy="381000"/>
          </a:xfrm>
          <a:prstGeom xmlns:a="http://schemas.openxmlformats.org/drawingml/2006/main" prst="roundRect">
            <a:avLst>
              <a:gd name="adj" fmla="val 20000"/>
            </a:avLst>
          </a:prstGeom>
          <a:solidFill xmlns:a="http://schemas.openxmlformats.org/drawingml/2006/main">
            <a:srgbClr val="0B0B0C"/>
          </a:solidFill>
          <a:ln xmlns:a="http://schemas.openxmlformats.org/drawingml/2006/main" w="14288">
            <a:solidFill>
              <a:srgbClr val="27D3C3"/>
            </a:solidFill>
            <a:prstDash val="solid"/>
          </a:ln>
        </p:spPr>
      </p:sp>
      <p:sp>
        <p:nvSpPr>
          <p:cNvPr id="13" name="" descr="Instructional visual for Paper Evidence Remains Bounded by Governance and Live-Execution Limits">
            <a:extLst xmlns:a="http://schemas.openxmlformats.org/drawingml/2006/main">
              <a:ext uri="{FF2B5EF4-FFF2-40B4-BE49-F238E27FC236}">
                <a16:creationId xmlns:a16="http://schemas.microsoft.com/office/drawing/2014/main" id="{B11BE289-D923-4C37-9FD6-054B61C97013}"/>
              </a:ext>
            </a:extLst>
          </p:cNvPr>
          <p:cNvSpPr>
            <a:spLocks xmlns:a="http://schemas.openxmlformats.org/drawingml/2006/main" noGrp="1"/>
          </p:cNvSpPr>
          <p:nvPr/>
        </p:nvSpPr>
        <p:spPr>
          <a:xfrm xmlns:a="http://schemas.openxmlformats.org/drawingml/2006/main">
            <a:off x="4762976" y="47910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27D3C3"/>
                </a:solidFill>
              </a:defRPr>
            </a:pPr>
            <a:r>
              <a:rPr sz="1650" b="1">
                <a:solidFill>
                  <a:srgbClr val="27D3C3"/>
                </a:solidFill>
              </a:rPr>
              <a:t>STUDENT OUTPUT</a:t>
            </a:r>
          </a:p>
        </p:txBody>
      </p:sp>
    </p:spTree>
    <p:extLst>
      <p:ext uri="{BB962C8B-B14F-4D97-AF65-F5344CB8AC3E}">
        <p14:creationId xmlns:p14="http://schemas.microsoft.com/office/powerpoint/2010/main" val="572397980"/>
      </p:ext>
    </p:extLst>
  </p:cSld>
</p:sld>
</file>

<file path=ppt/slides/slide134.xml><?xml version="1.0" encoding="utf-8"?>
<p:sld xmlns:p="http://schemas.openxmlformats.org/presentationml/2006/main">
  <p:cSld>
    <p:bg>
      <p:bgPr>
        <a:solidFill xmlns:a="http://schemas.openxmlformats.org/drawingml/2006/main">
          <a:srgbClr val="050505"/>
        </a:solidFill>
      </p:bgPr>
    </p:bg>
    <p:spTree>
      <p:nvGrpSpPr>
        <p:cNvPr id="1" name="" descr="Instructional visual for The Complete Claim Is a Trace Across Bounded Contracts"/>
        <p:cNvGrpSpPr/>
        <p:nvPr/>
      </p:nvGrpSpPr>
      <p:grpSpPr>
        <a:xfrm xmlns:a="http://schemas.openxmlformats.org/drawingml/2006/main"/>
      </p:grpSpPr>
      <p:sp>
        <p:nvSpPr>
          <p:cNvPr id="1" name="" descr="Instructional visual for The Complete Claim Is a Trace Across Bounded Contracts">
            <a:extLst xmlns:a="http://schemas.openxmlformats.org/drawingml/2006/main">
              <a:ext uri="{FF2B5EF4-FFF2-40B4-BE49-F238E27FC236}">
                <a16:creationId xmlns:a16="http://schemas.microsoft.com/office/drawing/2014/main" id="{8CB4C5AD-23B2-4276-A58D-8F007D32C0C4}"/>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2" name="" descr="Instructional visual for The Complete Claim Is a Trace Across Bounded Contracts">
            <a:extLst xmlns:a="http://schemas.openxmlformats.org/drawingml/2006/main">
              <a:ext uri="{FF2B5EF4-FFF2-40B4-BE49-F238E27FC236}">
                <a16:creationId xmlns:a16="http://schemas.microsoft.com/office/drawing/2014/main" id="{51BA1C37-F23F-4CB1-B71B-148F3E8450BB}"/>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SYNTHESIS</a:t>
            </a:r>
          </a:p>
        </p:txBody>
      </p:sp>
      <p:sp>
        <p:nvSpPr>
          <p:cNvPr id="3" name="" descr="Instructional visual for The Complete Claim Is a Trace Across Bounded Contracts">
            <a:extLst xmlns:a="http://schemas.openxmlformats.org/drawingml/2006/main">
              <a:ext uri="{FF2B5EF4-FFF2-40B4-BE49-F238E27FC236}">
                <a16:creationId xmlns:a16="http://schemas.microsoft.com/office/drawing/2014/main" id="{D76914EE-586F-49B1-B63A-1E60AAE5A864}"/>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The Complete Claim Is a Trace Across Bounded Contracts">
            <a:extLst xmlns:a="http://schemas.openxmlformats.org/drawingml/2006/main">
              <a:ext uri="{FF2B5EF4-FFF2-40B4-BE49-F238E27FC236}">
                <a16:creationId xmlns:a16="http://schemas.microsoft.com/office/drawing/2014/main" id="{A8B29C6A-3619-4E90-8814-A9A8AC70D6F4}"/>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The Complete Claim Is a Trace Across Bounded Contracts</a:t>
            </a:r>
          </a:p>
        </p:txBody>
      </p:sp>
      <p:sp>
        <p:nvSpPr>
          <p:cNvPr id="5" name="" descr="Instructional visual for The Complete Claim Is a Trace Across Bounded Contracts">
            <a:extLst xmlns:a="http://schemas.openxmlformats.org/drawingml/2006/main">
              <a:ext uri="{FF2B5EF4-FFF2-40B4-BE49-F238E27FC236}">
                <a16:creationId xmlns:a16="http://schemas.microsoft.com/office/drawing/2014/main" id="{C35DC282-18C7-4F69-BC0A-4572B0378601}"/>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6" name="" descr="Instructional visual for The Complete Claim Is a Trace Across Bounded Contracts">
            <a:extLst xmlns:a="http://schemas.openxmlformats.org/drawingml/2006/main">
              <a:ext uri="{FF2B5EF4-FFF2-40B4-BE49-F238E27FC236}">
                <a16:creationId xmlns:a16="http://schemas.microsoft.com/office/drawing/2014/main" id="{C0F16BD0-AAD3-4265-8B62-9231C3A4EC32}"/>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The Complete Claim Is a Trace Across Bounded Contracts">
            <a:extLst xmlns:a="http://schemas.openxmlformats.org/drawingml/2006/main">
              <a:ext uri="{FF2B5EF4-FFF2-40B4-BE49-F238E27FC236}">
                <a16:creationId xmlns:a16="http://schemas.microsoft.com/office/drawing/2014/main" id="{27FF4172-BFB8-4B30-BAA2-0913847814D7}"/>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134 / 144  •  BUILD 1/3</a:t>
            </a:r>
          </a:p>
        </p:txBody>
      </p:sp>
      <p:sp>
        <p:nvSpPr>
          <p:cNvPr id="8" name="" descr="Instructional visual for The Complete Claim Is a Trace Across Bounded Contracts">
            <a:extLst xmlns:a="http://schemas.openxmlformats.org/drawingml/2006/main">
              <a:ext uri="{FF2B5EF4-FFF2-40B4-BE49-F238E27FC236}">
                <a16:creationId xmlns:a16="http://schemas.microsoft.com/office/drawing/2014/main" id="{02F2D478-C24D-4F39-8A03-035BB38E0222}"/>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The Complete Claim Is a Trace Across Bounded Contracts">
            <a:extLst xmlns:a="http://schemas.openxmlformats.org/drawingml/2006/main">
              <a:ext uri="{FF2B5EF4-FFF2-40B4-BE49-F238E27FC236}">
                <a16:creationId xmlns:a16="http://schemas.microsoft.com/office/drawing/2014/main" id="{FBCE851C-5E53-438D-82C8-22018BE150CC}"/>
              </a:ext>
            </a:extLst>
          </p:cNvPr>
          <p:cNvSpPr>
            <a:spLocks xmlns:a="http://schemas.openxmlformats.org/drawingml/2006/main" noGrp="1"/>
          </p:cNvSpPr>
          <p:nvPr/>
        </p:nvSpPr>
        <p:spPr>
          <a:xfrm xmlns:a="http://schemas.openxmlformats.org/drawingml/2006/main">
            <a:off x="1751171" y="3076575"/>
            <a:ext cx="228600" cy="209550"/>
          </a:xfrm>
          <a:prstGeom xmlns:a="http://schemas.openxmlformats.org/drawingml/2006/main" prst="rightArrow">
            <a:avLst/>
          </a:prstGeom>
          <a:solidFill xmlns:a="http://schemas.openxmlformats.org/drawingml/2006/main">
            <a:srgbClr val="27D3C4"/>
          </a:solidFill>
          <a:ln xmlns:a="http://schemas.openxmlformats.org/drawingml/2006/main" w="0">
            <a:noFill/>
            <a:prstDash val="solid"/>
          </a:ln>
        </p:spPr>
      </p:sp>
      <p:sp>
        <p:nvSpPr>
          <p:cNvPr id="10" name="" descr="Instructional visual for The Complete Claim Is a Trace Across Bounded Contracts">
            <a:extLst xmlns:a="http://schemas.openxmlformats.org/drawingml/2006/main">
              <a:ext uri="{FF2B5EF4-FFF2-40B4-BE49-F238E27FC236}">
                <a16:creationId xmlns:a16="http://schemas.microsoft.com/office/drawing/2014/main" id="{B0764EE8-F1D0-49B9-97FA-17C1CE2F723E}"/>
              </a:ext>
            </a:extLst>
          </p:cNvPr>
          <p:cNvSpPr>
            <a:spLocks xmlns:a="http://schemas.openxmlformats.org/drawingml/2006/main" noGrp="1"/>
          </p:cNvSpPr>
          <p:nvPr/>
        </p:nvSpPr>
        <p:spPr>
          <a:xfrm xmlns:a="http://schemas.openxmlformats.org/drawingml/2006/main">
            <a:off x="572453" y="2714625"/>
            <a:ext cx="1140619" cy="876300"/>
          </a:xfrm>
          <a:prstGeom xmlns:a="http://schemas.openxmlformats.org/drawingml/2006/main" prst="roundRect">
            <a:avLst>
              <a:gd name="adj" fmla="val 13043"/>
            </a:avLst>
          </a:prstGeom>
          <a:solidFill xmlns:a="http://schemas.openxmlformats.org/drawingml/2006/main">
            <a:srgbClr val="0B0B0D"/>
          </a:solidFill>
          <a:ln xmlns:a="http://schemas.openxmlformats.org/drawingml/2006/main" w="19050">
            <a:solidFill>
              <a:srgbClr val="27D3C4"/>
            </a:solidFill>
            <a:prstDash val="solid"/>
          </a:ln>
        </p:spPr>
      </p:sp>
      <p:sp>
        <p:nvSpPr>
          <p:cNvPr id="11" name="" descr="Instructional visual for The Complete Claim Is a Trace Across Bounded Contracts">
            <a:extLst xmlns:a="http://schemas.openxmlformats.org/drawingml/2006/main">
              <a:ext uri="{FF2B5EF4-FFF2-40B4-BE49-F238E27FC236}">
                <a16:creationId xmlns:a16="http://schemas.microsoft.com/office/drawing/2014/main" id="{E87E9F7C-EEB4-4B96-BE60-EAE316B0ED54}"/>
              </a:ext>
            </a:extLst>
          </p:cNvPr>
          <p:cNvSpPr>
            <a:spLocks xmlns:a="http://schemas.openxmlformats.org/drawingml/2006/main" noGrp="1"/>
          </p:cNvSpPr>
          <p:nvPr/>
        </p:nvSpPr>
        <p:spPr>
          <a:xfrm xmlns:a="http://schemas.openxmlformats.org/drawingml/2006/main">
            <a:off x="610553"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SOURCE</a:t>
            </a:r>
          </a:p>
        </p:txBody>
      </p:sp>
      <p:sp>
        <p:nvSpPr>
          <p:cNvPr id="12" name="" descr="Instructional visual for The Complete Claim Is a Trace Across Bounded Contracts">
            <a:extLst xmlns:a="http://schemas.openxmlformats.org/drawingml/2006/main">
              <a:ext uri="{FF2B5EF4-FFF2-40B4-BE49-F238E27FC236}">
                <a16:creationId xmlns:a16="http://schemas.microsoft.com/office/drawing/2014/main" id="{63AF8458-0402-449B-99F4-EB97AE242CDC}"/>
              </a:ext>
            </a:extLst>
          </p:cNvPr>
          <p:cNvSpPr>
            <a:spLocks xmlns:a="http://schemas.openxmlformats.org/drawingml/2006/main" noGrp="1"/>
          </p:cNvSpPr>
          <p:nvPr/>
        </p:nvSpPr>
        <p:spPr>
          <a:xfrm xmlns:a="http://schemas.openxmlformats.org/drawingml/2006/main">
            <a:off x="3101340" y="3076575"/>
            <a:ext cx="228600" cy="209550"/>
          </a:xfrm>
          <a:prstGeom xmlns:a="http://schemas.openxmlformats.org/drawingml/2006/main" prst="rightArrow">
            <a:avLst/>
          </a:prstGeom>
          <a:solidFill xmlns:a="http://schemas.openxmlformats.org/drawingml/2006/main">
            <a:srgbClr val="27D3C4"/>
          </a:solidFill>
          <a:ln xmlns:a="http://schemas.openxmlformats.org/drawingml/2006/main" w="0">
            <a:noFill/>
            <a:prstDash val="solid"/>
          </a:ln>
        </p:spPr>
      </p:sp>
      <p:sp>
        <p:nvSpPr>
          <p:cNvPr id="13" name="" descr="Instructional visual for The Complete Claim Is a Trace Across Bounded Contracts">
            <a:extLst xmlns:a="http://schemas.openxmlformats.org/drawingml/2006/main">
              <a:ext uri="{FF2B5EF4-FFF2-40B4-BE49-F238E27FC236}">
                <a16:creationId xmlns:a16="http://schemas.microsoft.com/office/drawing/2014/main" id="{B608C8C4-3D57-4EEA-9877-B6D9A9043C7E}"/>
              </a:ext>
            </a:extLst>
          </p:cNvPr>
          <p:cNvSpPr>
            <a:spLocks xmlns:a="http://schemas.openxmlformats.org/drawingml/2006/main" noGrp="1"/>
          </p:cNvSpPr>
          <p:nvPr/>
        </p:nvSpPr>
        <p:spPr>
          <a:xfrm xmlns:a="http://schemas.openxmlformats.org/drawingml/2006/main">
            <a:off x="1922621" y="2714625"/>
            <a:ext cx="1140619" cy="876300"/>
          </a:xfrm>
          <a:prstGeom xmlns:a="http://schemas.openxmlformats.org/drawingml/2006/main" prst="roundRect">
            <a:avLst>
              <a:gd name="adj" fmla="val 13043"/>
            </a:avLst>
          </a:prstGeom>
          <a:solidFill xmlns:a="http://schemas.openxmlformats.org/drawingml/2006/main">
            <a:srgbClr val="0B0B0D"/>
          </a:solidFill>
          <a:ln xmlns:a="http://schemas.openxmlformats.org/drawingml/2006/main" w="19050">
            <a:solidFill>
              <a:srgbClr val="E8B45E"/>
            </a:solidFill>
            <a:prstDash val="solid"/>
          </a:ln>
        </p:spPr>
      </p:sp>
      <p:sp>
        <p:nvSpPr>
          <p:cNvPr id="14" name="" descr="Instructional visual for The Complete Claim Is a Trace Across Bounded Contracts">
            <a:extLst xmlns:a="http://schemas.openxmlformats.org/drawingml/2006/main">
              <a:ext uri="{FF2B5EF4-FFF2-40B4-BE49-F238E27FC236}">
                <a16:creationId xmlns:a16="http://schemas.microsoft.com/office/drawing/2014/main" id="{0438DE15-2F45-436B-98B0-3CC4FAC4AB49}"/>
              </a:ext>
            </a:extLst>
          </p:cNvPr>
          <p:cNvSpPr>
            <a:spLocks xmlns:a="http://schemas.openxmlformats.org/drawingml/2006/main" noGrp="1"/>
          </p:cNvSpPr>
          <p:nvPr/>
        </p:nvSpPr>
        <p:spPr>
          <a:xfrm xmlns:a="http://schemas.openxmlformats.org/drawingml/2006/main">
            <a:off x="1960721"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CLOCKS</a:t>
            </a:r>
          </a:p>
        </p:txBody>
      </p:sp>
      <p:sp>
        <p:nvSpPr>
          <p:cNvPr id="15" name="" descr="Instructional visual for The Complete Claim Is a Trace Across Bounded Contracts">
            <a:extLst xmlns:a="http://schemas.openxmlformats.org/drawingml/2006/main">
              <a:ext uri="{FF2B5EF4-FFF2-40B4-BE49-F238E27FC236}">
                <a16:creationId xmlns:a16="http://schemas.microsoft.com/office/drawing/2014/main" id="{3D5E12CF-2369-4087-B5D5-1EFA17AC32B0}"/>
              </a:ext>
            </a:extLst>
          </p:cNvPr>
          <p:cNvSpPr>
            <a:spLocks xmlns:a="http://schemas.openxmlformats.org/drawingml/2006/main" noGrp="1"/>
          </p:cNvSpPr>
          <p:nvPr/>
        </p:nvSpPr>
        <p:spPr>
          <a:xfrm xmlns:a="http://schemas.openxmlformats.org/drawingml/2006/main">
            <a:off x="3272790" y="2714625"/>
            <a:ext cx="1140619" cy="876300"/>
          </a:xfrm>
          <a:prstGeom xmlns:a="http://schemas.openxmlformats.org/drawingml/2006/main" prst="roundRect">
            <a:avLst>
              <a:gd name="adj" fmla="val 13043"/>
            </a:avLst>
          </a:prstGeom>
          <a:solidFill xmlns:a="http://schemas.openxmlformats.org/drawingml/2006/main">
            <a:srgbClr val="0B0B0D"/>
          </a:solidFill>
          <a:ln xmlns:a="http://schemas.openxmlformats.org/drawingml/2006/main" w="19050">
            <a:solidFill>
              <a:srgbClr val="FF6B61"/>
            </a:solidFill>
            <a:prstDash val="solid"/>
          </a:ln>
        </p:spPr>
      </p:sp>
      <p:sp>
        <p:nvSpPr>
          <p:cNvPr id="16" name="" descr="Instructional visual for The Complete Claim Is a Trace Across Bounded Contracts">
            <a:extLst xmlns:a="http://schemas.openxmlformats.org/drawingml/2006/main">
              <a:ext uri="{FF2B5EF4-FFF2-40B4-BE49-F238E27FC236}">
                <a16:creationId xmlns:a16="http://schemas.microsoft.com/office/drawing/2014/main" id="{D22CEA1C-7D52-436F-B8C4-41A17BEEBEC4}"/>
              </a:ext>
            </a:extLst>
          </p:cNvPr>
          <p:cNvSpPr>
            <a:spLocks xmlns:a="http://schemas.openxmlformats.org/drawingml/2006/main" noGrp="1"/>
          </p:cNvSpPr>
          <p:nvPr/>
        </p:nvSpPr>
        <p:spPr>
          <a:xfrm xmlns:a="http://schemas.openxmlformats.org/drawingml/2006/main">
            <a:off x="3310890"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MODEL</a:t>
            </a:r>
          </a:p>
        </p:txBody>
      </p:sp>
      <p:sp>
        <p:nvSpPr>
          <p:cNvPr id="17" name="" descr="Instructional visual for The Complete Claim Is a Trace Across Bounded Contracts">
            <a:extLst xmlns:a="http://schemas.openxmlformats.org/drawingml/2006/main">
              <a:ext uri="{FF2B5EF4-FFF2-40B4-BE49-F238E27FC236}">
                <a16:creationId xmlns:a16="http://schemas.microsoft.com/office/drawing/2014/main" id="{E10EB408-7E39-45B5-AF89-ECE8D347ED4A}"/>
              </a:ext>
            </a:extLst>
          </p:cNvPr>
          <p:cNvSpPr>
            <a:spLocks xmlns:a="http://schemas.openxmlformats.org/drawingml/2006/main" noGrp="1"/>
          </p:cNvSpPr>
          <p:nvPr/>
        </p:nvSpPr>
        <p:spPr>
          <a:xfrm xmlns:a="http://schemas.openxmlformats.org/drawingml/2006/main">
            <a:off x="667703" y="4286250"/>
            <a:ext cx="1047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0">
                <a:solidFill>
                  <a:srgbClr val="BDB8B0"/>
                </a:solidFill>
              </a:defRPr>
            </a:pPr>
            <a:r>
              <a:rPr sz="1875" b="0">
                <a:solidFill>
                  <a:srgbClr val="BDB8B0"/>
                </a:solidFill>
              </a:rPr>
              <a:t>Measurement, learning, probability, decision, and representation each preserve bounded evidence.</a:t>
            </a:r>
          </a:p>
        </p:txBody>
      </p:sp>
    </p:spTree>
    <p:extLst>
      <p:ext uri="{BB962C8B-B14F-4D97-AF65-F5344CB8AC3E}">
        <p14:creationId xmlns:p14="http://schemas.microsoft.com/office/powerpoint/2010/main" val="1331966706"/>
      </p:ext>
    </p:extLst>
  </p:cSld>
</p:sld>
</file>

<file path=ppt/slides/slide135.xml><?xml version="1.0" encoding="utf-8"?>
<p:sld xmlns:p="http://schemas.openxmlformats.org/presentationml/2006/main">
  <p:cSld>
    <p:bg>
      <p:bgPr>
        <a:solidFill xmlns:a="http://schemas.openxmlformats.org/drawingml/2006/main">
          <a:srgbClr val="050505"/>
        </a:solidFill>
      </p:bgPr>
    </p:bg>
    <p:spTree>
      <p:nvGrpSpPr>
        <p:cNvPr id="1" name="" descr="Instructional visual for The Complete Claim Is a Trace Across Bounded Contracts"/>
        <p:cNvGrpSpPr/>
        <p:nvPr/>
      </p:nvGrpSpPr>
      <p:grpSpPr>
        <a:xfrm xmlns:a="http://schemas.openxmlformats.org/drawingml/2006/main"/>
      </p:grpSpPr>
      <p:sp>
        <p:nvSpPr>
          <p:cNvPr id="1" name="" descr="Instructional visual for The Complete Claim Is a Trace Across Bounded Contracts">
            <a:extLst xmlns:a="http://schemas.openxmlformats.org/drawingml/2006/main">
              <a:ext uri="{FF2B5EF4-FFF2-40B4-BE49-F238E27FC236}">
                <a16:creationId xmlns:a16="http://schemas.microsoft.com/office/drawing/2014/main" id="{BDF7C893-E31F-4884-AC93-A37BB037A28C}"/>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2" name="" descr="Instructional visual for The Complete Claim Is a Trace Across Bounded Contracts">
            <a:extLst xmlns:a="http://schemas.openxmlformats.org/drawingml/2006/main">
              <a:ext uri="{FF2B5EF4-FFF2-40B4-BE49-F238E27FC236}">
                <a16:creationId xmlns:a16="http://schemas.microsoft.com/office/drawing/2014/main" id="{A27D61E1-C65A-4B69-8A57-FC83342E1252}"/>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SYNTHESIS</a:t>
            </a:r>
          </a:p>
        </p:txBody>
      </p:sp>
      <p:sp>
        <p:nvSpPr>
          <p:cNvPr id="3" name="" descr="Instructional visual for The Complete Claim Is a Trace Across Bounded Contracts">
            <a:extLst xmlns:a="http://schemas.openxmlformats.org/drawingml/2006/main">
              <a:ext uri="{FF2B5EF4-FFF2-40B4-BE49-F238E27FC236}">
                <a16:creationId xmlns:a16="http://schemas.microsoft.com/office/drawing/2014/main" id="{97E7AA3C-20E6-4C84-AE60-6BF3BE076635}"/>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The Complete Claim Is a Trace Across Bounded Contracts">
            <a:extLst xmlns:a="http://schemas.openxmlformats.org/drawingml/2006/main">
              <a:ext uri="{FF2B5EF4-FFF2-40B4-BE49-F238E27FC236}">
                <a16:creationId xmlns:a16="http://schemas.microsoft.com/office/drawing/2014/main" id="{F473D46C-033E-4834-B60C-B117508101C2}"/>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The Complete Claim Is a Trace Across Bounded Contracts</a:t>
            </a:r>
          </a:p>
        </p:txBody>
      </p:sp>
      <p:sp>
        <p:nvSpPr>
          <p:cNvPr id="5" name="" descr="Instructional visual for The Complete Claim Is a Trace Across Bounded Contracts">
            <a:extLst xmlns:a="http://schemas.openxmlformats.org/drawingml/2006/main">
              <a:ext uri="{FF2B5EF4-FFF2-40B4-BE49-F238E27FC236}">
                <a16:creationId xmlns:a16="http://schemas.microsoft.com/office/drawing/2014/main" id="{5B3222F7-C0D8-40BF-A447-7F0425CAAC95}"/>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6" name="" descr="Instructional visual for The Complete Claim Is a Trace Across Bounded Contracts">
            <a:extLst xmlns:a="http://schemas.openxmlformats.org/drawingml/2006/main">
              <a:ext uri="{FF2B5EF4-FFF2-40B4-BE49-F238E27FC236}">
                <a16:creationId xmlns:a16="http://schemas.microsoft.com/office/drawing/2014/main" id="{D7AC0D55-2214-4C8C-975B-B9E81A0B4530}"/>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The Complete Claim Is a Trace Across Bounded Contracts">
            <a:extLst xmlns:a="http://schemas.openxmlformats.org/drawingml/2006/main">
              <a:ext uri="{FF2B5EF4-FFF2-40B4-BE49-F238E27FC236}">
                <a16:creationId xmlns:a16="http://schemas.microsoft.com/office/drawing/2014/main" id="{4B0E8CF4-344A-4E13-BCD4-696A686B8779}"/>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135 / 144  •  BUILD 2/3</a:t>
            </a:r>
          </a:p>
        </p:txBody>
      </p:sp>
      <p:sp>
        <p:nvSpPr>
          <p:cNvPr id="8" name="" descr="Instructional visual for The Complete Claim Is a Trace Across Bounded Contracts">
            <a:extLst xmlns:a="http://schemas.openxmlformats.org/drawingml/2006/main">
              <a:ext uri="{FF2B5EF4-FFF2-40B4-BE49-F238E27FC236}">
                <a16:creationId xmlns:a16="http://schemas.microsoft.com/office/drawing/2014/main" id="{14AF9307-883B-4DD6-9698-478B8157AA58}"/>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The Complete Claim Is a Trace Across Bounded Contracts">
            <a:extLst xmlns:a="http://schemas.openxmlformats.org/drawingml/2006/main">
              <a:ext uri="{FF2B5EF4-FFF2-40B4-BE49-F238E27FC236}">
                <a16:creationId xmlns:a16="http://schemas.microsoft.com/office/drawing/2014/main" id="{7AB4E32E-64CC-4C45-B9BE-F07A5CFFEF68}"/>
              </a:ext>
            </a:extLst>
          </p:cNvPr>
          <p:cNvSpPr>
            <a:spLocks xmlns:a="http://schemas.openxmlformats.org/drawingml/2006/main" noGrp="1"/>
          </p:cNvSpPr>
          <p:nvPr/>
        </p:nvSpPr>
        <p:spPr>
          <a:xfrm xmlns:a="http://schemas.openxmlformats.org/drawingml/2006/main">
            <a:off x="1751648" y="3076575"/>
            <a:ext cx="228600"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10" name="" descr="Instructional visual for The Complete Claim Is a Trace Across Bounded Contracts">
            <a:extLst xmlns:a="http://schemas.openxmlformats.org/drawingml/2006/main">
              <a:ext uri="{FF2B5EF4-FFF2-40B4-BE49-F238E27FC236}">
                <a16:creationId xmlns:a16="http://schemas.microsoft.com/office/drawing/2014/main" id="{6013F2D9-4217-4EFB-95BB-316F1B5D10F6}"/>
              </a:ext>
            </a:extLst>
          </p:cNvPr>
          <p:cNvSpPr>
            <a:spLocks xmlns:a="http://schemas.openxmlformats.org/drawingml/2006/main" noGrp="1"/>
          </p:cNvSpPr>
          <p:nvPr/>
        </p:nvSpPr>
        <p:spPr>
          <a:xfrm xmlns:a="http://schemas.openxmlformats.org/drawingml/2006/main">
            <a:off x="572929" y="2714625"/>
            <a:ext cx="1140619" cy="876300"/>
          </a:xfrm>
          <a:prstGeom xmlns:a="http://schemas.openxmlformats.org/drawingml/2006/main" prst="roundRect">
            <a:avLst>
              <a:gd name="adj" fmla="val 13043"/>
            </a:avLst>
          </a:prstGeom>
          <a:solidFill xmlns:a="http://schemas.openxmlformats.org/drawingml/2006/main">
            <a:srgbClr val="0B0B0E"/>
          </a:solidFill>
          <a:ln xmlns:a="http://schemas.openxmlformats.org/drawingml/2006/main" w="19050">
            <a:solidFill>
              <a:srgbClr val="27D3C5"/>
            </a:solidFill>
            <a:prstDash val="solid"/>
          </a:ln>
        </p:spPr>
      </p:sp>
      <p:sp>
        <p:nvSpPr>
          <p:cNvPr id="11" name="" descr="Instructional visual for The Complete Claim Is a Trace Across Bounded Contracts">
            <a:extLst xmlns:a="http://schemas.openxmlformats.org/drawingml/2006/main">
              <a:ext uri="{FF2B5EF4-FFF2-40B4-BE49-F238E27FC236}">
                <a16:creationId xmlns:a16="http://schemas.microsoft.com/office/drawing/2014/main" id="{FA044F78-47C6-49D7-9758-441516A8B0F1}"/>
              </a:ext>
            </a:extLst>
          </p:cNvPr>
          <p:cNvSpPr>
            <a:spLocks xmlns:a="http://schemas.openxmlformats.org/drawingml/2006/main" noGrp="1"/>
          </p:cNvSpPr>
          <p:nvPr/>
        </p:nvSpPr>
        <p:spPr>
          <a:xfrm xmlns:a="http://schemas.openxmlformats.org/drawingml/2006/main">
            <a:off x="611029"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SOURCE</a:t>
            </a:r>
          </a:p>
        </p:txBody>
      </p:sp>
      <p:sp>
        <p:nvSpPr>
          <p:cNvPr id="12" name="" descr="Instructional visual for The Complete Claim Is a Trace Across Bounded Contracts">
            <a:extLst xmlns:a="http://schemas.openxmlformats.org/drawingml/2006/main">
              <a:ext uri="{FF2B5EF4-FFF2-40B4-BE49-F238E27FC236}">
                <a16:creationId xmlns:a16="http://schemas.microsoft.com/office/drawing/2014/main" id="{04A43B91-7CF4-4FE0-B103-E1DAEFD51CE7}"/>
              </a:ext>
            </a:extLst>
          </p:cNvPr>
          <p:cNvSpPr>
            <a:spLocks xmlns:a="http://schemas.openxmlformats.org/drawingml/2006/main" noGrp="1"/>
          </p:cNvSpPr>
          <p:nvPr/>
        </p:nvSpPr>
        <p:spPr>
          <a:xfrm xmlns:a="http://schemas.openxmlformats.org/drawingml/2006/main">
            <a:off x="3101816" y="3076575"/>
            <a:ext cx="228600"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13" name="" descr="Instructional visual for The Complete Claim Is a Trace Across Bounded Contracts">
            <a:extLst xmlns:a="http://schemas.openxmlformats.org/drawingml/2006/main">
              <a:ext uri="{FF2B5EF4-FFF2-40B4-BE49-F238E27FC236}">
                <a16:creationId xmlns:a16="http://schemas.microsoft.com/office/drawing/2014/main" id="{162303EB-0AA7-4361-81DD-884387591260}"/>
              </a:ext>
            </a:extLst>
          </p:cNvPr>
          <p:cNvSpPr>
            <a:spLocks xmlns:a="http://schemas.openxmlformats.org/drawingml/2006/main" noGrp="1"/>
          </p:cNvSpPr>
          <p:nvPr/>
        </p:nvSpPr>
        <p:spPr>
          <a:xfrm xmlns:a="http://schemas.openxmlformats.org/drawingml/2006/main">
            <a:off x="1923098" y="2714625"/>
            <a:ext cx="1140619" cy="876300"/>
          </a:xfrm>
          <a:prstGeom xmlns:a="http://schemas.openxmlformats.org/drawingml/2006/main" prst="roundRect">
            <a:avLst>
              <a:gd name="adj" fmla="val 13043"/>
            </a:avLst>
          </a:prstGeom>
          <a:solidFill xmlns:a="http://schemas.openxmlformats.org/drawingml/2006/main">
            <a:srgbClr val="0B0B0E"/>
          </a:solidFill>
          <a:ln xmlns:a="http://schemas.openxmlformats.org/drawingml/2006/main" w="19050">
            <a:solidFill>
              <a:srgbClr val="E8B45F"/>
            </a:solidFill>
            <a:prstDash val="solid"/>
          </a:ln>
        </p:spPr>
      </p:sp>
      <p:sp>
        <p:nvSpPr>
          <p:cNvPr id="14" name="" descr="Instructional visual for The Complete Claim Is a Trace Across Bounded Contracts">
            <a:extLst xmlns:a="http://schemas.openxmlformats.org/drawingml/2006/main">
              <a:ext uri="{FF2B5EF4-FFF2-40B4-BE49-F238E27FC236}">
                <a16:creationId xmlns:a16="http://schemas.microsoft.com/office/drawing/2014/main" id="{760D1450-F536-4C76-BF94-EBF19AC533B5}"/>
              </a:ext>
            </a:extLst>
          </p:cNvPr>
          <p:cNvSpPr>
            <a:spLocks xmlns:a="http://schemas.openxmlformats.org/drawingml/2006/main" noGrp="1"/>
          </p:cNvSpPr>
          <p:nvPr/>
        </p:nvSpPr>
        <p:spPr>
          <a:xfrm xmlns:a="http://schemas.openxmlformats.org/drawingml/2006/main">
            <a:off x="1961198"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CLOCKS</a:t>
            </a:r>
          </a:p>
        </p:txBody>
      </p:sp>
      <p:sp>
        <p:nvSpPr>
          <p:cNvPr id="15" name="" descr="Instructional visual for The Complete Claim Is a Trace Across Bounded Contracts">
            <a:extLst xmlns:a="http://schemas.openxmlformats.org/drawingml/2006/main">
              <a:ext uri="{FF2B5EF4-FFF2-40B4-BE49-F238E27FC236}">
                <a16:creationId xmlns:a16="http://schemas.microsoft.com/office/drawing/2014/main" id="{C1D48C8D-80AF-4FC4-A41F-BDACA107E960}"/>
              </a:ext>
            </a:extLst>
          </p:cNvPr>
          <p:cNvSpPr>
            <a:spLocks xmlns:a="http://schemas.openxmlformats.org/drawingml/2006/main" noGrp="1"/>
          </p:cNvSpPr>
          <p:nvPr/>
        </p:nvSpPr>
        <p:spPr>
          <a:xfrm xmlns:a="http://schemas.openxmlformats.org/drawingml/2006/main">
            <a:off x="4451985" y="3076575"/>
            <a:ext cx="228600"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16" name="" descr="Instructional visual for The Complete Claim Is a Trace Across Bounded Contracts">
            <a:extLst xmlns:a="http://schemas.openxmlformats.org/drawingml/2006/main">
              <a:ext uri="{FF2B5EF4-FFF2-40B4-BE49-F238E27FC236}">
                <a16:creationId xmlns:a16="http://schemas.microsoft.com/office/drawing/2014/main" id="{B57384B4-0654-4942-AA52-42155F280931}"/>
              </a:ext>
            </a:extLst>
          </p:cNvPr>
          <p:cNvSpPr>
            <a:spLocks xmlns:a="http://schemas.openxmlformats.org/drawingml/2006/main" noGrp="1"/>
          </p:cNvSpPr>
          <p:nvPr/>
        </p:nvSpPr>
        <p:spPr>
          <a:xfrm xmlns:a="http://schemas.openxmlformats.org/drawingml/2006/main">
            <a:off x="3273266" y="2714625"/>
            <a:ext cx="1140619" cy="876300"/>
          </a:xfrm>
          <a:prstGeom xmlns:a="http://schemas.openxmlformats.org/drawingml/2006/main" prst="roundRect">
            <a:avLst>
              <a:gd name="adj" fmla="val 13043"/>
            </a:avLst>
          </a:prstGeom>
          <a:solidFill xmlns:a="http://schemas.openxmlformats.org/drawingml/2006/main">
            <a:srgbClr val="0B0B0E"/>
          </a:solidFill>
          <a:ln xmlns:a="http://schemas.openxmlformats.org/drawingml/2006/main" w="19050">
            <a:solidFill>
              <a:srgbClr val="FF6B62"/>
            </a:solidFill>
            <a:prstDash val="solid"/>
          </a:ln>
        </p:spPr>
      </p:sp>
      <p:sp>
        <p:nvSpPr>
          <p:cNvPr id="17" name="" descr="Instructional visual for The Complete Claim Is a Trace Across Bounded Contracts">
            <a:extLst xmlns:a="http://schemas.openxmlformats.org/drawingml/2006/main">
              <a:ext uri="{FF2B5EF4-FFF2-40B4-BE49-F238E27FC236}">
                <a16:creationId xmlns:a16="http://schemas.microsoft.com/office/drawing/2014/main" id="{BD982925-9CF1-4E10-B776-079076C1A6B8}"/>
              </a:ext>
            </a:extLst>
          </p:cNvPr>
          <p:cNvSpPr>
            <a:spLocks xmlns:a="http://schemas.openxmlformats.org/drawingml/2006/main" noGrp="1"/>
          </p:cNvSpPr>
          <p:nvPr/>
        </p:nvSpPr>
        <p:spPr>
          <a:xfrm xmlns:a="http://schemas.openxmlformats.org/drawingml/2006/main">
            <a:off x="3311366"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MODEL</a:t>
            </a:r>
          </a:p>
        </p:txBody>
      </p:sp>
      <p:sp>
        <p:nvSpPr>
          <p:cNvPr id="18" name="" descr="Instructional visual for The Complete Claim Is a Trace Across Bounded Contracts">
            <a:extLst xmlns:a="http://schemas.openxmlformats.org/drawingml/2006/main">
              <a:ext uri="{FF2B5EF4-FFF2-40B4-BE49-F238E27FC236}">
                <a16:creationId xmlns:a16="http://schemas.microsoft.com/office/drawing/2014/main" id="{8F6D581E-243D-4A8E-86E5-F48FA8A34562}"/>
              </a:ext>
            </a:extLst>
          </p:cNvPr>
          <p:cNvSpPr>
            <a:spLocks xmlns:a="http://schemas.openxmlformats.org/drawingml/2006/main" noGrp="1"/>
          </p:cNvSpPr>
          <p:nvPr/>
        </p:nvSpPr>
        <p:spPr>
          <a:xfrm xmlns:a="http://schemas.openxmlformats.org/drawingml/2006/main">
            <a:off x="5802154" y="3076575"/>
            <a:ext cx="228600"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19" name="" descr="Instructional visual for The Complete Claim Is a Trace Across Bounded Contracts">
            <a:extLst xmlns:a="http://schemas.openxmlformats.org/drawingml/2006/main">
              <a:ext uri="{FF2B5EF4-FFF2-40B4-BE49-F238E27FC236}">
                <a16:creationId xmlns:a16="http://schemas.microsoft.com/office/drawing/2014/main" id="{833FB89A-AFF8-4881-BA07-55A703953F63}"/>
              </a:ext>
            </a:extLst>
          </p:cNvPr>
          <p:cNvSpPr>
            <a:spLocks xmlns:a="http://schemas.openxmlformats.org/drawingml/2006/main" noGrp="1"/>
          </p:cNvSpPr>
          <p:nvPr/>
        </p:nvSpPr>
        <p:spPr>
          <a:xfrm xmlns:a="http://schemas.openxmlformats.org/drawingml/2006/main">
            <a:off x="4623435" y="2714625"/>
            <a:ext cx="1140619" cy="876300"/>
          </a:xfrm>
          <a:prstGeom xmlns:a="http://schemas.openxmlformats.org/drawingml/2006/main" prst="roundRect">
            <a:avLst>
              <a:gd name="adj" fmla="val 13043"/>
            </a:avLst>
          </a:prstGeom>
          <a:solidFill xmlns:a="http://schemas.openxmlformats.org/drawingml/2006/main">
            <a:srgbClr val="0B0B0E"/>
          </a:solidFill>
          <a:ln xmlns:a="http://schemas.openxmlformats.org/drawingml/2006/main" w="19050">
            <a:solidFill>
              <a:srgbClr val="F4EBE0"/>
            </a:solidFill>
            <a:prstDash val="solid"/>
          </a:ln>
        </p:spPr>
      </p:sp>
      <p:sp>
        <p:nvSpPr>
          <p:cNvPr id="20" name="" descr="Instructional visual for The Complete Claim Is a Trace Across Bounded Contracts">
            <a:extLst xmlns:a="http://schemas.openxmlformats.org/drawingml/2006/main">
              <a:ext uri="{FF2B5EF4-FFF2-40B4-BE49-F238E27FC236}">
                <a16:creationId xmlns:a16="http://schemas.microsoft.com/office/drawing/2014/main" id="{8960A836-12DC-4F4F-9E8C-54B7D2289A37}"/>
              </a:ext>
            </a:extLst>
          </p:cNvPr>
          <p:cNvSpPr>
            <a:spLocks xmlns:a="http://schemas.openxmlformats.org/drawingml/2006/main" noGrp="1"/>
          </p:cNvSpPr>
          <p:nvPr/>
        </p:nvSpPr>
        <p:spPr>
          <a:xfrm xmlns:a="http://schemas.openxmlformats.org/drawingml/2006/main">
            <a:off x="4661535"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CALIB.</a:t>
            </a:r>
          </a:p>
        </p:txBody>
      </p:sp>
      <p:sp>
        <p:nvSpPr>
          <p:cNvPr id="21" name="" descr="Instructional visual for The Complete Claim Is a Trace Across Bounded Contracts">
            <a:extLst xmlns:a="http://schemas.openxmlformats.org/drawingml/2006/main">
              <a:ext uri="{FF2B5EF4-FFF2-40B4-BE49-F238E27FC236}">
                <a16:creationId xmlns:a16="http://schemas.microsoft.com/office/drawing/2014/main" id="{66E262F6-73C8-4807-AD71-B58FEE43B0BB}"/>
              </a:ext>
            </a:extLst>
          </p:cNvPr>
          <p:cNvSpPr>
            <a:spLocks xmlns:a="http://schemas.openxmlformats.org/drawingml/2006/main" noGrp="1"/>
          </p:cNvSpPr>
          <p:nvPr/>
        </p:nvSpPr>
        <p:spPr>
          <a:xfrm xmlns:a="http://schemas.openxmlformats.org/drawingml/2006/main">
            <a:off x="7152323" y="3076575"/>
            <a:ext cx="228600" cy="209550"/>
          </a:xfrm>
          <a:prstGeom xmlns:a="http://schemas.openxmlformats.org/drawingml/2006/main" prst="rightArrow">
            <a:avLst/>
          </a:prstGeom>
          <a:solidFill xmlns:a="http://schemas.openxmlformats.org/drawingml/2006/main">
            <a:srgbClr val="27D3C5"/>
          </a:solidFill>
          <a:ln xmlns:a="http://schemas.openxmlformats.org/drawingml/2006/main" w="0">
            <a:noFill/>
            <a:prstDash val="solid"/>
          </a:ln>
        </p:spPr>
      </p:sp>
      <p:sp>
        <p:nvSpPr>
          <p:cNvPr id="22" name="" descr="Instructional visual for The Complete Claim Is a Trace Across Bounded Contracts">
            <a:extLst xmlns:a="http://schemas.openxmlformats.org/drawingml/2006/main">
              <a:ext uri="{FF2B5EF4-FFF2-40B4-BE49-F238E27FC236}">
                <a16:creationId xmlns:a16="http://schemas.microsoft.com/office/drawing/2014/main" id="{1EAE4954-E14F-4B9E-8693-4EEA01DA338C}"/>
              </a:ext>
            </a:extLst>
          </p:cNvPr>
          <p:cNvSpPr>
            <a:spLocks xmlns:a="http://schemas.openxmlformats.org/drawingml/2006/main" noGrp="1"/>
          </p:cNvSpPr>
          <p:nvPr/>
        </p:nvSpPr>
        <p:spPr>
          <a:xfrm xmlns:a="http://schemas.openxmlformats.org/drawingml/2006/main">
            <a:off x="5973604" y="2714625"/>
            <a:ext cx="1140619" cy="876300"/>
          </a:xfrm>
          <a:prstGeom xmlns:a="http://schemas.openxmlformats.org/drawingml/2006/main" prst="roundRect">
            <a:avLst>
              <a:gd name="adj" fmla="val 13043"/>
            </a:avLst>
          </a:prstGeom>
          <a:solidFill xmlns:a="http://schemas.openxmlformats.org/drawingml/2006/main">
            <a:srgbClr val="0B0B0E"/>
          </a:solidFill>
          <a:ln xmlns:a="http://schemas.openxmlformats.org/drawingml/2006/main" w="19050">
            <a:solidFill>
              <a:srgbClr val="27D3C5"/>
            </a:solidFill>
            <a:prstDash val="solid"/>
          </a:ln>
        </p:spPr>
      </p:sp>
      <p:sp>
        <p:nvSpPr>
          <p:cNvPr id="23" name="" descr="Instructional visual for The Complete Claim Is a Trace Across Bounded Contracts">
            <a:extLst xmlns:a="http://schemas.openxmlformats.org/drawingml/2006/main">
              <a:ext uri="{FF2B5EF4-FFF2-40B4-BE49-F238E27FC236}">
                <a16:creationId xmlns:a16="http://schemas.microsoft.com/office/drawing/2014/main" id="{985597CA-DFA8-4F26-9E44-6005CFB76DB3}"/>
              </a:ext>
            </a:extLst>
          </p:cNvPr>
          <p:cNvSpPr>
            <a:spLocks xmlns:a="http://schemas.openxmlformats.org/drawingml/2006/main" noGrp="1"/>
          </p:cNvSpPr>
          <p:nvPr/>
        </p:nvSpPr>
        <p:spPr>
          <a:xfrm xmlns:a="http://schemas.openxmlformats.org/drawingml/2006/main">
            <a:off x="6011704"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POLICY</a:t>
            </a:r>
          </a:p>
        </p:txBody>
      </p:sp>
      <p:sp>
        <p:nvSpPr>
          <p:cNvPr id="24" name="" descr="Instructional visual for The Complete Claim Is a Trace Across Bounded Contracts">
            <a:extLst xmlns:a="http://schemas.openxmlformats.org/drawingml/2006/main">
              <a:ext uri="{FF2B5EF4-FFF2-40B4-BE49-F238E27FC236}">
                <a16:creationId xmlns:a16="http://schemas.microsoft.com/office/drawing/2014/main" id="{BEF52B0A-729E-44E8-924B-B3F7F8145B0E}"/>
              </a:ext>
            </a:extLst>
          </p:cNvPr>
          <p:cNvSpPr>
            <a:spLocks xmlns:a="http://schemas.openxmlformats.org/drawingml/2006/main" noGrp="1"/>
          </p:cNvSpPr>
          <p:nvPr/>
        </p:nvSpPr>
        <p:spPr>
          <a:xfrm xmlns:a="http://schemas.openxmlformats.org/drawingml/2006/main">
            <a:off x="7323773" y="2714625"/>
            <a:ext cx="1140619" cy="876300"/>
          </a:xfrm>
          <a:prstGeom xmlns:a="http://schemas.openxmlformats.org/drawingml/2006/main" prst="roundRect">
            <a:avLst>
              <a:gd name="adj" fmla="val 13043"/>
            </a:avLst>
          </a:prstGeom>
          <a:solidFill xmlns:a="http://schemas.openxmlformats.org/drawingml/2006/main">
            <a:srgbClr val="0B0B0E"/>
          </a:solidFill>
          <a:ln xmlns:a="http://schemas.openxmlformats.org/drawingml/2006/main" w="19050">
            <a:solidFill>
              <a:srgbClr val="E8B45F"/>
            </a:solidFill>
            <a:prstDash val="solid"/>
          </a:ln>
        </p:spPr>
      </p:sp>
      <p:sp>
        <p:nvSpPr>
          <p:cNvPr id="25" name="" descr="Instructional visual for The Complete Claim Is a Trace Across Bounded Contracts">
            <a:extLst xmlns:a="http://schemas.openxmlformats.org/drawingml/2006/main">
              <a:ext uri="{FF2B5EF4-FFF2-40B4-BE49-F238E27FC236}">
                <a16:creationId xmlns:a16="http://schemas.microsoft.com/office/drawing/2014/main" id="{A0764FF8-9ED1-436D-B901-D17E3FCF7A5F}"/>
              </a:ext>
            </a:extLst>
          </p:cNvPr>
          <p:cNvSpPr>
            <a:spLocks xmlns:a="http://schemas.openxmlformats.org/drawingml/2006/main" noGrp="1"/>
          </p:cNvSpPr>
          <p:nvPr/>
        </p:nvSpPr>
        <p:spPr>
          <a:xfrm xmlns:a="http://schemas.openxmlformats.org/drawingml/2006/main">
            <a:off x="7361873"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REPLAY</a:t>
            </a:r>
          </a:p>
        </p:txBody>
      </p:sp>
      <p:sp>
        <p:nvSpPr>
          <p:cNvPr id="26" name="" descr="Instructional visual for The Complete Claim Is a Trace Across Bounded Contracts">
            <a:extLst xmlns:a="http://schemas.openxmlformats.org/drawingml/2006/main">
              <a:ext uri="{FF2B5EF4-FFF2-40B4-BE49-F238E27FC236}">
                <a16:creationId xmlns:a16="http://schemas.microsoft.com/office/drawing/2014/main" id="{0C66F14B-55D5-4CB5-928C-6512F41D939A}"/>
              </a:ext>
            </a:extLst>
          </p:cNvPr>
          <p:cNvSpPr>
            <a:spLocks xmlns:a="http://schemas.openxmlformats.org/drawingml/2006/main" noGrp="1"/>
          </p:cNvSpPr>
          <p:nvPr/>
        </p:nvSpPr>
        <p:spPr>
          <a:xfrm xmlns:a="http://schemas.openxmlformats.org/drawingml/2006/main">
            <a:off x="668179" y="4286250"/>
            <a:ext cx="1047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0">
                <a:solidFill>
                  <a:srgbClr val="BDB8B1"/>
                </a:solidFill>
              </a:defRPr>
            </a:pPr>
            <a:r>
              <a:rPr sz="1875" b="0">
                <a:solidFill>
                  <a:srgbClr val="BDB8B1"/>
                </a:solidFill>
              </a:rPr>
              <a:t>Measurement, learning, probability, decision, and representation each preserve bounded evidence.</a:t>
            </a:r>
          </a:p>
        </p:txBody>
      </p:sp>
    </p:spTree>
    <p:extLst>
      <p:ext uri="{BB962C8B-B14F-4D97-AF65-F5344CB8AC3E}">
        <p14:creationId xmlns:p14="http://schemas.microsoft.com/office/powerpoint/2010/main" val="1235124680"/>
      </p:ext>
    </p:extLst>
  </p:cSld>
</p:sld>
</file>

<file path=ppt/slides/slide136.xml><?xml version="1.0" encoding="utf-8"?>
<p:sld xmlns:p="http://schemas.openxmlformats.org/presentationml/2006/main">
  <p:cSld>
    <p:bg>
      <p:bgPr>
        <a:solidFill xmlns:a="http://schemas.openxmlformats.org/drawingml/2006/main">
          <a:srgbClr val="050505"/>
        </a:solidFill>
      </p:bgPr>
    </p:bg>
    <p:spTree>
      <p:nvGrpSpPr>
        <p:cNvPr id="1" name="" descr="Instructional visual for The Complete Claim Is a Trace Across Bounded Contracts"/>
        <p:cNvGrpSpPr/>
        <p:nvPr/>
      </p:nvGrpSpPr>
      <p:grpSpPr>
        <a:xfrm xmlns:a="http://schemas.openxmlformats.org/drawingml/2006/main"/>
      </p:grpSpPr>
      <p:sp>
        <p:nvSpPr>
          <p:cNvPr id="1" name="" descr="Instructional visual for The Complete Claim Is a Trace Across Bounded Contracts">
            <a:extLst xmlns:a="http://schemas.openxmlformats.org/drawingml/2006/main">
              <a:ext uri="{FF2B5EF4-FFF2-40B4-BE49-F238E27FC236}">
                <a16:creationId xmlns:a16="http://schemas.microsoft.com/office/drawing/2014/main" id="{ACFE0F81-8EE2-4BA4-81CB-D98D4B3A9450}"/>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2" name="" descr="Instructional visual for The Complete Claim Is a Trace Across Bounded Contracts">
            <a:extLst xmlns:a="http://schemas.openxmlformats.org/drawingml/2006/main">
              <a:ext uri="{FF2B5EF4-FFF2-40B4-BE49-F238E27FC236}">
                <a16:creationId xmlns:a16="http://schemas.microsoft.com/office/drawing/2014/main" id="{E50AD2E9-B3EE-4A1A-965D-3BC504BE28DB}"/>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SYNTHESIS</a:t>
            </a:r>
          </a:p>
        </p:txBody>
      </p:sp>
      <p:sp>
        <p:nvSpPr>
          <p:cNvPr id="3" name="" descr="Instructional visual for The Complete Claim Is a Trace Across Bounded Contracts">
            <a:extLst xmlns:a="http://schemas.openxmlformats.org/drawingml/2006/main">
              <a:ext uri="{FF2B5EF4-FFF2-40B4-BE49-F238E27FC236}">
                <a16:creationId xmlns:a16="http://schemas.microsoft.com/office/drawing/2014/main" id="{AA49F548-4C72-42C0-AE38-D8083DE3B74D}"/>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4" name="slide-title" descr="Instructional visual for The Complete Claim Is a Trace Across Bounded Contracts">
            <a:extLst xmlns:a="http://schemas.openxmlformats.org/drawingml/2006/main">
              <a:ext uri="{FF2B5EF4-FFF2-40B4-BE49-F238E27FC236}">
                <a16:creationId xmlns:a16="http://schemas.microsoft.com/office/drawing/2014/main" id="{B25F6347-247B-474F-AF96-C13E5A71A046}"/>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The Complete Claim Is a Trace Across Bounded Contracts</a:t>
            </a:r>
          </a:p>
        </p:txBody>
      </p:sp>
      <p:sp>
        <p:nvSpPr>
          <p:cNvPr id="5" name="" descr="Instructional visual for The Complete Claim Is a Trace Across Bounded Contracts">
            <a:extLst xmlns:a="http://schemas.openxmlformats.org/drawingml/2006/main">
              <a:ext uri="{FF2B5EF4-FFF2-40B4-BE49-F238E27FC236}">
                <a16:creationId xmlns:a16="http://schemas.microsoft.com/office/drawing/2014/main" id="{58F4FBA5-969E-454E-9FEE-45559593BB74}"/>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6" name="" descr="Instructional visual for The Complete Claim Is a Trace Across Bounded Contracts">
            <a:extLst xmlns:a="http://schemas.openxmlformats.org/drawingml/2006/main">
              <a:ext uri="{FF2B5EF4-FFF2-40B4-BE49-F238E27FC236}">
                <a16:creationId xmlns:a16="http://schemas.microsoft.com/office/drawing/2014/main" id="{0EF81FE5-B23C-4638-968E-74FD6DC1C792}"/>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The Complete Claim Is a Trace Across Bounded Contracts">
            <a:extLst xmlns:a="http://schemas.openxmlformats.org/drawingml/2006/main">
              <a:ext uri="{FF2B5EF4-FFF2-40B4-BE49-F238E27FC236}">
                <a16:creationId xmlns:a16="http://schemas.microsoft.com/office/drawing/2014/main" id="{C5A49A7B-B2DD-4EB2-8547-019E07BACEA5}"/>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136 / 144  •  BUILD 3/3</a:t>
            </a:r>
          </a:p>
        </p:txBody>
      </p:sp>
      <p:sp>
        <p:nvSpPr>
          <p:cNvPr id="8" name="" descr="Instructional visual for The Complete Claim Is a Trace Across Bounded Contracts">
            <a:extLst xmlns:a="http://schemas.openxmlformats.org/drawingml/2006/main">
              <a:ext uri="{FF2B5EF4-FFF2-40B4-BE49-F238E27FC236}">
                <a16:creationId xmlns:a16="http://schemas.microsoft.com/office/drawing/2014/main" id="{A1B7B4B7-FFA2-4B52-B53F-4A6795455494}"/>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The Complete Claim Is a Trace Across Bounded Contracts">
            <a:extLst xmlns:a="http://schemas.openxmlformats.org/drawingml/2006/main">
              <a:ext uri="{FF2B5EF4-FFF2-40B4-BE49-F238E27FC236}">
                <a16:creationId xmlns:a16="http://schemas.microsoft.com/office/drawing/2014/main" id="{C9CE06F4-9564-421D-A506-B4D268020FDC}"/>
              </a:ext>
            </a:extLst>
          </p:cNvPr>
          <p:cNvSpPr>
            <a:spLocks xmlns:a="http://schemas.openxmlformats.org/drawingml/2006/main" noGrp="1"/>
          </p:cNvSpPr>
          <p:nvPr/>
        </p:nvSpPr>
        <p:spPr>
          <a:xfrm xmlns:a="http://schemas.openxmlformats.org/drawingml/2006/main">
            <a:off x="1752124" y="3076575"/>
            <a:ext cx="228600"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0" name="" descr="Instructional visual for The Complete Claim Is a Trace Across Bounded Contracts">
            <a:extLst xmlns:a="http://schemas.openxmlformats.org/drawingml/2006/main">
              <a:ext uri="{FF2B5EF4-FFF2-40B4-BE49-F238E27FC236}">
                <a16:creationId xmlns:a16="http://schemas.microsoft.com/office/drawing/2014/main" id="{101E00BB-6E09-4097-A22E-3DED911AB2CB}"/>
              </a:ext>
            </a:extLst>
          </p:cNvPr>
          <p:cNvSpPr>
            <a:spLocks xmlns:a="http://schemas.openxmlformats.org/drawingml/2006/main" noGrp="1"/>
          </p:cNvSpPr>
          <p:nvPr/>
        </p:nvSpPr>
        <p:spPr>
          <a:xfrm xmlns:a="http://schemas.openxmlformats.org/drawingml/2006/main">
            <a:off x="573405" y="2714625"/>
            <a:ext cx="1140619" cy="876300"/>
          </a:xfrm>
          <a:prstGeom xmlns:a="http://schemas.openxmlformats.org/drawingml/2006/main" prst="roundRect">
            <a:avLst>
              <a:gd name="adj" fmla="val 13043"/>
            </a:avLst>
          </a:prstGeom>
          <a:solidFill xmlns:a="http://schemas.openxmlformats.org/drawingml/2006/main">
            <a:srgbClr val="0B0B0F"/>
          </a:solidFill>
          <a:ln xmlns:a="http://schemas.openxmlformats.org/drawingml/2006/main" w="19050">
            <a:solidFill>
              <a:srgbClr val="27D3C6"/>
            </a:solidFill>
            <a:prstDash val="solid"/>
          </a:ln>
        </p:spPr>
      </p:sp>
      <p:sp>
        <p:nvSpPr>
          <p:cNvPr id="11" name="" descr="Instructional visual for The Complete Claim Is a Trace Across Bounded Contracts">
            <a:extLst xmlns:a="http://schemas.openxmlformats.org/drawingml/2006/main">
              <a:ext uri="{FF2B5EF4-FFF2-40B4-BE49-F238E27FC236}">
                <a16:creationId xmlns:a16="http://schemas.microsoft.com/office/drawing/2014/main" id="{3755DDA1-6152-4BCE-B4BC-D0AE1DE65556}"/>
              </a:ext>
            </a:extLst>
          </p:cNvPr>
          <p:cNvSpPr>
            <a:spLocks xmlns:a="http://schemas.openxmlformats.org/drawingml/2006/main" noGrp="1"/>
          </p:cNvSpPr>
          <p:nvPr/>
        </p:nvSpPr>
        <p:spPr>
          <a:xfrm xmlns:a="http://schemas.openxmlformats.org/drawingml/2006/main">
            <a:off x="611505"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SOURCE</a:t>
            </a:r>
          </a:p>
        </p:txBody>
      </p:sp>
      <p:sp>
        <p:nvSpPr>
          <p:cNvPr id="12" name="" descr="Instructional visual for The Complete Claim Is a Trace Across Bounded Contracts">
            <a:extLst xmlns:a="http://schemas.openxmlformats.org/drawingml/2006/main">
              <a:ext uri="{FF2B5EF4-FFF2-40B4-BE49-F238E27FC236}">
                <a16:creationId xmlns:a16="http://schemas.microsoft.com/office/drawing/2014/main" id="{B73DB8FD-7EFB-4769-82A4-620C6C3DC3C1}"/>
              </a:ext>
            </a:extLst>
          </p:cNvPr>
          <p:cNvSpPr>
            <a:spLocks xmlns:a="http://schemas.openxmlformats.org/drawingml/2006/main" noGrp="1"/>
          </p:cNvSpPr>
          <p:nvPr/>
        </p:nvSpPr>
        <p:spPr>
          <a:xfrm xmlns:a="http://schemas.openxmlformats.org/drawingml/2006/main">
            <a:off x="3102293" y="3076575"/>
            <a:ext cx="228600"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3" name="" descr="Instructional visual for The Complete Claim Is a Trace Across Bounded Contracts">
            <a:extLst xmlns:a="http://schemas.openxmlformats.org/drawingml/2006/main">
              <a:ext uri="{FF2B5EF4-FFF2-40B4-BE49-F238E27FC236}">
                <a16:creationId xmlns:a16="http://schemas.microsoft.com/office/drawing/2014/main" id="{759082BB-1387-4C03-8BF4-DF978E66875E}"/>
              </a:ext>
            </a:extLst>
          </p:cNvPr>
          <p:cNvSpPr>
            <a:spLocks xmlns:a="http://schemas.openxmlformats.org/drawingml/2006/main" noGrp="1"/>
          </p:cNvSpPr>
          <p:nvPr/>
        </p:nvSpPr>
        <p:spPr>
          <a:xfrm xmlns:a="http://schemas.openxmlformats.org/drawingml/2006/main">
            <a:off x="1923574" y="2714625"/>
            <a:ext cx="1140619" cy="876300"/>
          </a:xfrm>
          <a:prstGeom xmlns:a="http://schemas.openxmlformats.org/drawingml/2006/main" prst="roundRect">
            <a:avLst>
              <a:gd name="adj" fmla="val 13043"/>
            </a:avLst>
          </a:prstGeom>
          <a:solidFill xmlns:a="http://schemas.openxmlformats.org/drawingml/2006/main">
            <a:srgbClr val="0B0B0F"/>
          </a:solidFill>
          <a:ln xmlns:a="http://schemas.openxmlformats.org/drawingml/2006/main" w="19050">
            <a:solidFill>
              <a:srgbClr val="E8B460"/>
            </a:solidFill>
            <a:prstDash val="solid"/>
          </a:ln>
        </p:spPr>
      </p:sp>
      <p:sp>
        <p:nvSpPr>
          <p:cNvPr id="14" name="" descr="Instructional visual for The Complete Claim Is a Trace Across Bounded Contracts">
            <a:extLst xmlns:a="http://schemas.openxmlformats.org/drawingml/2006/main">
              <a:ext uri="{FF2B5EF4-FFF2-40B4-BE49-F238E27FC236}">
                <a16:creationId xmlns:a16="http://schemas.microsoft.com/office/drawing/2014/main" id="{5ACA2E0C-9846-4C9D-9A54-C6F08DE2250A}"/>
              </a:ext>
            </a:extLst>
          </p:cNvPr>
          <p:cNvSpPr>
            <a:spLocks xmlns:a="http://schemas.openxmlformats.org/drawingml/2006/main" noGrp="1"/>
          </p:cNvSpPr>
          <p:nvPr/>
        </p:nvSpPr>
        <p:spPr>
          <a:xfrm xmlns:a="http://schemas.openxmlformats.org/drawingml/2006/main">
            <a:off x="1961674"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CLOCKS</a:t>
            </a:r>
          </a:p>
        </p:txBody>
      </p:sp>
      <p:sp>
        <p:nvSpPr>
          <p:cNvPr id="15" name="" descr="Instructional visual for The Complete Claim Is a Trace Across Bounded Contracts">
            <a:extLst xmlns:a="http://schemas.openxmlformats.org/drawingml/2006/main">
              <a:ext uri="{FF2B5EF4-FFF2-40B4-BE49-F238E27FC236}">
                <a16:creationId xmlns:a16="http://schemas.microsoft.com/office/drawing/2014/main" id="{1540DF1A-1FFE-475A-BC35-E8A97E635E98}"/>
              </a:ext>
            </a:extLst>
          </p:cNvPr>
          <p:cNvSpPr>
            <a:spLocks xmlns:a="http://schemas.openxmlformats.org/drawingml/2006/main" noGrp="1"/>
          </p:cNvSpPr>
          <p:nvPr/>
        </p:nvSpPr>
        <p:spPr>
          <a:xfrm xmlns:a="http://schemas.openxmlformats.org/drawingml/2006/main">
            <a:off x="4452461" y="3076575"/>
            <a:ext cx="228600"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6" name="" descr="Instructional visual for The Complete Claim Is a Trace Across Bounded Contracts">
            <a:extLst xmlns:a="http://schemas.openxmlformats.org/drawingml/2006/main">
              <a:ext uri="{FF2B5EF4-FFF2-40B4-BE49-F238E27FC236}">
                <a16:creationId xmlns:a16="http://schemas.microsoft.com/office/drawing/2014/main" id="{09ECE59B-5790-4750-B180-FED7493DAFF3}"/>
              </a:ext>
            </a:extLst>
          </p:cNvPr>
          <p:cNvSpPr>
            <a:spLocks xmlns:a="http://schemas.openxmlformats.org/drawingml/2006/main" noGrp="1"/>
          </p:cNvSpPr>
          <p:nvPr/>
        </p:nvSpPr>
        <p:spPr>
          <a:xfrm xmlns:a="http://schemas.openxmlformats.org/drawingml/2006/main">
            <a:off x="3273743" y="2714625"/>
            <a:ext cx="1140619" cy="876300"/>
          </a:xfrm>
          <a:prstGeom xmlns:a="http://schemas.openxmlformats.org/drawingml/2006/main" prst="roundRect">
            <a:avLst>
              <a:gd name="adj" fmla="val 13043"/>
            </a:avLst>
          </a:prstGeom>
          <a:solidFill xmlns:a="http://schemas.openxmlformats.org/drawingml/2006/main">
            <a:srgbClr val="0B0B0F"/>
          </a:solidFill>
          <a:ln xmlns:a="http://schemas.openxmlformats.org/drawingml/2006/main" w="19050">
            <a:solidFill>
              <a:srgbClr val="FF6B63"/>
            </a:solidFill>
            <a:prstDash val="solid"/>
          </a:ln>
        </p:spPr>
      </p:sp>
      <p:sp>
        <p:nvSpPr>
          <p:cNvPr id="17" name="" descr="Instructional visual for The Complete Claim Is a Trace Across Bounded Contracts">
            <a:extLst xmlns:a="http://schemas.openxmlformats.org/drawingml/2006/main">
              <a:ext uri="{FF2B5EF4-FFF2-40B4-BE49-F238E27FC236}">
                <a16:creationId xmlns:a16="http://schemas.microsoft.com/office/drawing/2014/main" id="{8B97EE88-5025-413C-99E2-6840519C9104}"/>
              </a:ext>
            </a:extLst>
          </p:cNvPr>
          <p:cNvSpPr>
            <a:spLocks xmlns:a="http://schemas.openxmlformats.org/drawingml/2006/main" noGrp="1"/>
          </p:cNvSpPr>
          <p:nvPr/>
        </p:nvSpPr>
        <p:spPr>
          <a:xfrm xmlns:a="http://schemas.openxmlformats.org/drawingml/2006/main">
            <a:off x="3311843"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MODEL</a:t>
            </a:r>
          </a:p>
        </p:txBody>
      </p:sp>
      <p:sp>
        <p:nvSpPr>
          <p:cNvPr id="18" name="" descr="Instructional visual for The Complete Claim Is a Trace Across Bounded Contracts">
            <a:extLst xmlns:a="http://schemas.openxmlformats.org/drawingml/2006/main">
              <a:ext uri="{FF2B5EF4-FFF2-40B4-BE49-F238E27FC236}">
                <a16:creationId xmlns:a16="http://schemas.microsoft.com/office/drawing/2014/main" id="{27AC28EF-F64E-4AA2-A218-6DBE16C3C57D}"/>
              </a:ext>
            </a:extLst>
          </p:cNvPr>
          <p:cNvSpPr>
            <a:spLocks xmlns:a="http://schemas.openxmlformats.org/drawingml/2006/main" noGrp="1"/>
          </p:cNvSpPr>
          <p:nvPr/>
        </p:nvSpPr>
        <p:spPr>
          <a:xfrm xmlns:a="http://schemas.openxmlformats.org/drawingml/2006/main">
            <a:off x="5802630" y="3076575"/>
            <a:ext cx="228600"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9" name="" descr="Instructional visual for The Complete Claim Is a Trace Across Bounded Contracts">
            <a:extLst xmlns:a="http://schemas.openxmlformats.org/drawingml/2006/main">
              <a:ext uri="{FF2B5EF4-FFF2-40B4-BE49-F238E27FC236}">
                <a16:creationId xmlns:a16="http://schemas.microsoft.com/office/drawing/2014/main" id="{BD008869-9BEA-4ED4-8E55-F6F9C70F5450}"/>
              </a:ext>
            </a:extLst>
          </p:cNvPr>
          <p:cNvSpPr>
            <a:spLocks xmlns:a="http://schemas.openxmlformats.org/drawingml/2006/main" noGrp="1"/>
          </p:cNvSpPr>
          <p:nvPr/>
        </p:nvSpPr>
        <p:spPr>
          <a:xfrm xmlns:a="http://schemas.openxmlformats.org/drawingml/2006/main">
            <a:off x="4623911" y="2714625"/>
            <a:ext cx="1140619" cy="876300"/>
          </a:xfrm>
          <a:prstGeom xmlns:a="http://schemas.openxmlformats.org/drawingml/2006/main" prst="roundRect">
            <a:avLst>
              <a:gd name="adj" fmla="val 13043"/>
            </a:avLst>
          </a:prstGeom>
          <a:solidFill xmlns:a="http://schemas.openxmlformats.org/drawingml/2006/main">
            <a:srgbClr val="0B0B0F"/>
          </a:solidFill>
          <a:ln xmlns:a="http://schemas.openxmlformats.org/drawingml/2006/main" w="19050">
            <a:solidFill>
              <a:srgbClr val="F4EBE1"/>
            </a:solidFill>
            <a:prstDash val="solid"/>
          </a:ln>
        </p:spPr>
      </p:sp>
      <p:sp>
        <p:nvSpPr>
          <p:cNvPr id="20" name="" descr="Instructional visual for The Complete Claim Is a Trace Across Bounded Contracts">
            <a:extLst xmlns:a="http://schemas.openxmlformats.org/drawingml/2006/main">
              <a:ext uri="{FF2B5EF4-FFF2-40B4-BE49-F238E27FC236}">
                <a16:creationId xmlns:a16="http://schemas.microsoft.com/office/drawing/2014/main" id="{10F56392-F851-41E8-958C-8617B3ABB4AB}"/>
              </a:ext>
            </a:extLst>
          </p:cNvPr>
          <p:cNvSpPr>
            <a:spLocks xmlns:a="http://schemas.openxmlformats.org/drawingml/2006/main" noGrp="1"/>
          </p:cNvSpPr>
          <p:nvPr/>
        </p:nvSpPr>
        <p:spPr>
          <a:xfrm xmlns:a="http://schemas.openxmlformats.org/drawingml/2006/main">
            <a:off x="4662011"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CALIB.</a:t>
            </a:r>
          </a:p>
        </p:txBody>
      </p:sp>
      <p:sp>
        <p:nvSpPr>
          <p:cNvPr id="21" name="" descr="Instructional visual for The Complete Claim Is a Trace Across Bounded Contracts">
            <a:extLst xmlns:a="http://schemas.openxmlformats.org/drawingml/2006/main">
              <a:ext uri="{FF2B5EF4-FFF2-40B4-BE49-F238E27FC236}">
                <a16:creationId xmlns:a16="http://schemas.microsoft.com/office/drawing/2014/main" id="{9600245D-5DDC-400B-8B5A-6A23461AE985}"/>
              </a:ext>
            </a:extLst>
          </p:cNvPr>
          <p:cNvSpPr>
            <a:spLocks xmlns:a="http://schemas.openxmlformats.org/drawingml/2006/main" noGrp="1"/>
          </p:cNvSpPr>
          <p:nvPr/>
        </p:nvSpPr>
        <p:spPr>
          <a:xfrm xmlns:a="http://schemas.openxmlformats.org/drawingml/2006/main">
            <a:off x="7152799" y="3076575"/>
            <a:ext cx="228600"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22" name="" descr="Instructional visual for The Complete Claim Is a Trace Across Bounded Contracts">
            <a:extLst xmlns:a="http://schemas.openxmlformats.org/drawingml/2006/main">
              <a:ext uri="{FF2B5EF4-FFF2-40B4-BE49-F238E27FC236}">
                <a16:creationId xmlns:a16="http://schemas.microsoft.com/office/drawing/2014/main" id="{878A95E6-27D3-4A65-ACB0-765BFC04FD2E}"/>
              </a:ext>
            </a:extLst>
          </p:cNvPr>
          <p:cNvSpPr>
            <a:spLocks xmlns:a="http://schemas.openxmlformats.org/drawingml/2006/main" noGrp="1"/>
          </p:cNvSpPr>
          <p:nvPr/>
        </p:nvSpPr>
        <p:spPr>
          <a:xfrm xmlns:a="http://schemas.openxmlformats.org/drawingml/2006/main">
            <a:off x="5974080" y="2714625"/>
            <a:ext cx="1140619" cy="876300"/>
          </a:xfrm>
          <a:prstGeom xmlns:a="http://schemas.openxmlformats.org/drawingml/2006/main" prst="roundRect">
            <a:avLst>
              <a:gd name="adj" fmla="val 13043"/>
            </a:avLst>
          </a:prstGeom>
          <a:solidFill xmlns:a="http://schemas.openxmlformats.org/drawingml/2006/main">
            <a:srgbClr val="0B0B0F"/>
          </a:solidFill>
          <a:ln xmlns:a="http://schemas.openxmlformats.org/drawingml/2006/main" w="19050">
            <a:solidFill>
              <a:srgbClr val="27D3C6"/>
            </a:solidFill>
            <a:prstDash val="solid"/>
          </a:ln>
        </p:spPr>
      </p:sp>
      <p:sp>
        <p:nvSpPr>
          <p:cNvPr id="23" name="" descr="Instructional visual for The Complete Claim Is a Trace Across Bounded Contracts">
            <a:extLst xmlns:a="http://schemas.openxmlformats.org/drawingml/2006/main">
              <a:ext uri="{FF2B5EF4-FFF2-40B4-BE49-F238E27FC236}">
                <a16:creationId xmlns:a16="http://schemas.microsoft.com/office/drawing/2014/main" id="{BCDA71F8-A620-4BA8-A9D2-EB2822FB842E}"/>
              </a:ext>
            </a:extLst>
          </p:cNvPr>
          <p:cNvSpPr>
            <a:spLocks xmlns:a="http://schemas.openxmlformats.org/drawingml/2006/main" noGrp="1"/>
          </p:cNvSpPr>
          <p:nvPr/>
        </p:nvSpPr>
        <p:spPr>
          <a:xfrm xmlns:a="http://schemas.openxmlformats.org/drawingml/2006/main">
            <a:off x="6012180"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POLICY</a:t>
            </a:r>
          </a:p>
        </p:txBody>
      </p:sp>
      <p:sp>
        <p:nvSpPr>
          <p:cNvPr id="24" name="" descr="Instructional visual for The Complete Claim Is a Trace Across Bounded Contracts">
            <a:extLst xmlns:a="http://schemas.openxmlformats.org/drawingml/2006/main">
              <a:ext uri="{FF2B5EF4-FFF2-40B4-BE49-F238E27FC236}">
                <a16:creationId xmlns:a16="http://schemas.microsoft.com/office/drawing/2014/main" id="{991F3BE3-C902-4263-A30F-331F0538487E}"/>
              </a:ext>
            </a:extLst>
          </p:cNvPr>
          <p:cNvSpPr>
            <a:spLocks xmlns:a="http://schemas.openxmlformats.org/drawingml/2006/main" noGrp="1"/>
          </p:cNvSpPr>
          <p:nvPr/>
        </p:nvSpPr>
        <p:spPr>
          <a:xfrm xmlns:a="http://schemas.openxmlformats.org/drawingml/2006/main">
            <a:off x="8502968" y="3076575"/>
            <a:ext cx="228600"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25" name="" descr="Instructional visual for The Complete Claim Is a Trace Across Bounded Contracts">
            <a:extLst xmlns:a="http://schemas.openxmlformats.org/drawingml/2006/main">
              <a:ext uri="{FF2B5EF4-FFF2-40B4-BE49-F238E27FC236}">
                <a16:creationId xmlns:a16="http://schemas.microsoft.com/office/drawing/2014/main" id="{E62D00DA-6ACB-4539-B7A7-4CCAC39003BF}"/>
              </a:ext>
            </a:extLst>
          </p:cNvPr>
          <p:cNvSpPr>
            <a:spLocks xmlns:a="http://schemas.openxmlformats.org/drawingml/2006/main" noGrp="1"/>
          </p:cNvSpPr>
          <p:nvPr/>
        </p:nvSpPr>
        <p:spPr>
          <a:xfrm xmlns:a="http://schemas.openxmlformats.org/drawingml/2006/main">
            <a:off x="7324249" y="2714625"/>
            <a:ext cx="1140619" cy="876300"/>
          </a:xfrm>
          <a:prstGeom xmlns:a="http://schemas.openxmlformats.org/drawingml/2006/main" prst="roundRect">
            <a:avLst>
              <a:gd name="adj" fmla="val 13043"/>
            </a:avLst>
          </a:prstGeom>
          <a:solidFill xmlns:a="http://schemas.openxmlformats.org/drawingml/2006/main">
            <a:srgbClr val="0B0B0F"/>
          </a:solidFill>
          <a:ln xmlns:a="http://schemas.openxmlformats.org/drawingml/2006/main" w="19050">
            <a:solidFill>
              <a:srgbClr val="E8B460"/>
            </a:solidFill>
            <a:prstDash val="solid"/>
          </a:ln>
        </p:spPr>
      </p:sp>
      <p:sp>
        <p:nvSpPr>
          <p:cNvPr id="26" name="" descr="Instructional visual for The Complete Claim Is a Trace Across Bounded Contracts">
            <a:extLst xmlns:a="http://schemas.openxmlformats.org/drawingml/2006/main">
              <a:ext uri="{FF2B5EF4-FFF2-40B4-BE49-F238E27FC236}">
                <a16:creationId xmlns:a16="http://schemas.microsoft.com/office/drawing/2014/main" id="{D7B54468-9B03-4815-A6AB-C54846C0E2C0}"/>
              </a:ext>
            </a:extLst>
          </p:cNvPr>
          <p:cNvSpPr>
            <a:spLocks xmlns:a="http://schemas.openxmlformats.org/drawingml/2006/main" noGrp="1"/>
          </p:cNvSpPr>
          <p:nvPr/>
        </p:nvSpPr>
        <p:spPr>
          <a:xfrm xmlns:a="http://schemas.openxmlformats.org/drawingml/2006/main">
            <a:off x="7362349"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REPLAY</a:t>
            </a:r>
          </a:p>
        </p:txBody>
      </p:sp>
      <p:sp>
        <p:nvSpPr>
          <p:cNvPr id="27" name="" descr="Instructional visual for The Complete Claim Is a Trace Across Bounded Contracts">
            <a:extLst xmlns:a="http://schemas.openxmlformats.org/drawingml/2006/main">
              <a:ext uri="{FF2B5EF4-FFF2-40B4-BE49-F238E27FC236}">
                <a16:creationId xmlns:a16="http://schemas.microsoft.com/office/drawing/2014/main" id="{D13F8C54-7B1F-48CD-A7CF-5D1990DA37C7}"/>
              </a:ext>
            </a:extLst>
          </p:cNvPr>
          <p:cNvSpPr>
            <a:spLocks xmlns:a="http://schemas.openxmlformats.org/drawingml/2006/main" noGrp="1"/>
          </p:cNvSpPr>
          <p:nvPr/>
        </p:nvSpPr>
        <p:spPr>
          <a:xfrm xmlns:a="http://schemas.openxmlformats.org/drawingml/2006/main">
            <a:off x="9853136" y="3076575"/>
            <a:ext cx="228600"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28" name="" descr="Instructional visual for The Complete Claim Is a Trace Across Bounded Contracts">
            <a:extLst xmlns:a="http://schemas.openxmlformats.org/drawingml/2006/main">
              <a:ext uri="{FF2B5EF4-FFF2-40B4-BE49-F238E27FC236}">
                <a16:creationId xmlns:a16="http://schemas.microsoft.com/office/drawing/2014/main" id="{8A9A4BB8-A9FA-4BF0-BCD9-29C39854E99B}"/>
              </a:ext>
            </a:extLst>
          </p:cNvPr>
          <p:cNvSpPr>
            <a:spLocks xmlns:a="http://schemas.openxmlformats.org/drawingml/2006/main" noGrp="1"/>
          </p:cNvSpPr>
          <p:nvPr/>
        </p:nvSpPr>
        <p:spPr>
          <a:xfrm xmlns:a="http://schemas.openxmlformats.org/drawingml/2006/main">
            <a:off x="8674418" y="2714625"/>
            <a:ext cx="1140619" cy="876300"/>
          </a:xfrm>
          <a:prstGeom xmlns:a="http://schemas.openxmlformats.org/drawingml/2006/main" prst="roundRect">
            <a:avLst>
              <a:gd name="adj" fmla="val 13043"/>
            </a:avLst>
          </a:prstGeom>
          <a:solidFill xmlns:a="http://schemas.openxmlformats.org/drawingml/2006/main">
            <a:srgbClr val="0B0B0F"/>
          </a:solidFill>
          <a:ln xmlns:a="http://schemas.openxmlformats.org/drawingml/2006/main" w="19050">
            <a:solidFill>
              <a:srgbClr val="FF6B63"/>
            </a:solidFill>
            <a:prstDash val="solid"/>
          </a:ln>
        </p:spPr>
      </p:sp>
      <p:sp>
        <p:nvSpPr>
          <p:cNvPr id="29" name="" descr="Instructional visual for The Complete Claim Is a Trace Across Bounded Contracts">
            <a:extLst xmlns:a="http://schemas.openxmlformats.org/drawingml/2006/main">
              <a:ext uri="{FF2B5EF4-FFF2-40B4-BE49-F238E27FC236}">
                <a16:creationId xmlns:a16="http://schemas.microsoft.com/office/drawing/2014/main" id="{161575C3-DB53-422F-A7C0-D9EB4E3A6365}"/>
              </a:ext>
            </a:extLst>
          </p:cNvPr>
          <p:cNvSpPr>
            <a:spLocks xmlns:a="http://schemas.openxmlformats.org/drawingml/2006/main" noGrp="1"/>
          </p:cNvSpPr>
          <p:nvPr/>
        </p:nvSpPr>
        <p:spPr>
          <a:xfrm xmlns:a="http://schemas.openxmlformats.org/drawingml/2006/main">
            <a:off x="8712518"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GUARD</a:t>
            </a:r>
          </a:p>
        </p:txBody>
      </p:sp>
      <p:sp>
        <p:nvSpPr>
          <p:cNvPr id="30" name="" descr="Instructional visual for The Complete Claim Is a Trace Across Bounded Contracts">
            <a:extLst xmlns:a="http://schemas.openxmlformats.org/drawingml/2006/main">
              <a:ext uri="{FF2B5EF4-FFF2-40B4-BE49-F238E27FC236}">
                <a16:creationId xmlns:a16="http://schemas.microsoft.com/office/drawing/2014/main" id="{64C2F50A-5D47-462B-B457-28C158C699D6}"/>
              </a:ext>
            </a:extLst>
          </p:cNvPr>
          <p:cNvSpPr>
            <a:spLocks xmlns:a="http://schemas.openxmlformats.org/drawingml/2006/main" noGrp="1"/>
          </p:cNvSpPr>
          <p:nvPr/>
        </p:nvSpPr>
        <p:spPr>
          <a:xfrm xmlns:a="http://schemas.openxmlformats.org/drawingml/2006/main">
            <a:off x="10024586" y="2714625"/>
            <a:ext cx="1140619" cy="876300"/>
          </a:xfrm>
          <a:prstGeom xmlns:a="http://schemas.openxmlformats.org/drawingml/2006/main" prst="roundRect">
            <a:avLst>
              <a:gd name="adj" fmla="val 13043"/>
            </a:avLst>
          </a:prstGeom>
          <a:solidFill xmlns:a="http://schemas.openxmlformats.org/drawingml/2006/main">
            <a:srgbClr val="0B0B0F"/>
          </a:solidFill>
          <a:ln xmlns:a="http://schemas.openxmlformats.org/drawingml/2006/main" w="19050">
            <a:solidFill>
              <a:srgbClr val="F4EBE1"/>
            </a:solidFill>
            <a:prstDash val="solid"/>
          </a:ln>
        </p:spPr>
      </p:sp>
      <p:sp>
        <p:nvSpPr>
          <p:cNvPr id="31" name="" descr="Instructional visual for The Complete Claim Is a Trace Across Bounded Contracts">
            <a:extLst xmlns:a="http://schemas.openxmlformats.org/drawingml/2006/main">
              <a:ext uri="{FF2B5EF4-FFF2-40B4-BE49-F238E27FC236}">
                <a16:creationId xmlns:a16="http://schemas.microsoft.com/office/drawing/2014/main" id="{83ACCE8A-50DB-43D6-9A87-4FA8662F0D65}"/>
              </a:ext>
            </a:extLst>
          </p:cNvPr>
          <p:cNvSpPr>
            <a:spLocks xmlns:a="http://schemas.openxmlformats.org/drawingml/2006/main" noGrp="1"/>
          </p:cNvSpPr>
          <p:nvPr/>
        </p:nvSpPr>
        <p:spPr>
          <a:xfrm xmlns:a="http://schemas.openxmlformats.org/drawingml/2006/main">
            <a:off x="10062686"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HUMAN</a:t>
            </a:r>
          </a:p>
        </p:txBody>
      </p:sp>
      <p:sp>
        <p:nvSpPr>
          <p:cNvPr id="32" name="" descr="Instructional visual for The Complete Claim Is a Trace Across Bounded Contracts">
            <a:extLst xmlns:a="http://schemas.openxmlformats.org/drawingml/2006/main">
              <a:ext uri="{FF2B5EF4-FFF2-40B4-BE49-F238E27FC236}">
                <a16:creationId xmlns:a16="http://schemas.microsoft.com/office/drawing/2014/main" id="{E3E171C0-41FC-42F0-BC62-039CA0702594}"/>
              </a:ext>
            </a:extLst>
          </p:cNvPr>
          <p:cNvSpPr>
            <a:spLocks xmlns:a="http://schemas.openxmlformats.org/drawingml/2006/main" noGrp="1"/>
          </p:cNvSpPr>
          <p:nvPr/>
        </p:nvSpPr>
        <p:spPr>
          <a:xfrm xmlns:a="http://schemas.openxmlformats.org/drawingml/2006/main">
            <a:off x="668655" y="4286250"/>
            <a:ext cx="1047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0">
                <a:solidFill>
                  <a:srgbClr val="BDB8B2"/>
                </a:solidFill>
              </a:defRPr>
            </a:pPr>
            <a:r>
              <a:rPr sz="1875" b="0">
                <a:solidFill>
                  <a:srgbClr val="BDB8B2"/>
                </a:solidFill>
              </a:rPr>
              <a:t>Measurement, learning, probability, decision, and representation each preserve bounded evidence.</a:t>
            </a:r>
          </a:p>
        </p:txBody>
      </p:sp>
    </p:spTree>
    <p:extLst>
      <p:ext uri="{BB962C8B-B14F-4D97-AF65-F5344CB8AC3E}">
        <p14:creationId xmlns:p14="http://schemas.microsoft.com/office/powerpoint/2010/main" val="866223858"/>
      </p:ext>
    </p:extLst>
  </p:cSld>
</p:sld>
</file>

<file path=ppt/slides/slide137.xml><?xml version="1.0" encoding="utf-8"?>
<p:sld xmlns:p="http://schemas.openxmlformats.org/presentationml/2006/main">
  <p:cSld>
    <p:bg>
      <p:bgPr>
        <a:solidFill xmlns:a="http://schemas.openxmlformats.org/drawingml/2006/main">
          <a:srgbClr val="050505"/>
        </a:solidFill>
      </p:bgPr>
    </p:bg>
    <p:spTree>
      <p:nvGrpSpPr>
        <p:cNvPr id="1" name="" descr="Instructional visual for Code, Replay, and Monitoring Preserve Evidence Without Expanding Authority"/>
        <p:cNvGrpSpPr/>
        <p:nvPr/>
      </p:nvGrpSpPr>
      <p:grpSpPr>
        <a:xfrm xmlns:a="http://schemas.openxmlformats.org/drawingml/2006/main"/>
      </p:grpSpPr>
      <p:sp>
        <p:nvSpPr>
          <p:cNvPr id="1" name="" descr="Instructional visual for Code, Replay, and Monitoring Preserve Evidence Without Expanding Authority">
            <a:extLst xmlns:a="http://schemas.openxmlformats.org/drawingml/2006/main">
              <a:ext uri="{FF2B5EF4-FFF2-40B4-BE49-F238E27FC236}">
                <a16:creationId xmlns:a16="http://schemas.microsoft.com/office/drawing/2014/main" id="{DDD88F40-ADD2-4051-A2C4-E683743430D8}"/>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2" name="" descr="Instructional visual for Code, Replay, and Monitoring Preserve Evidence Without Expanding Authority">
            <a:extLst xmlns:a="http://schemas.openxmlformats.org/drawingml/2006/main">
              <a:ext uri="{FF2B5EF4-FFF2-40B4-BE49-F238E27FC236}">
                <a16:creationId xmlns:a16="http://schemas.microsoft.com/office/drawing/2014/main" id="{E1CF7C1B-CB76-4C57-9777-D5A55D69155D}"/>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ORAL DEFENSE</a:t>
            </a:r>
          </a:p>
        </p:txBody>
      </p:sp>
      <p:sp>
        <p:nvSpPr>
          <p:cNvPr id="3" name="" descr="Instructional visual for Code, Replay, and Monitoring Preserve Evidence Without Expanding Authority">
            <a:extLst xmlns:a="http://schemas.openxmlformats.org/drawingml/2006/main">
              <a:ext uri="{FF2B5EF4-FFF2-40B4-BE49-F238E27FC236}">
                <a16:creationId xmlns:a16="http://schemas.microsoft.com/office/drawing/2014/main" id="{FE171958-7C99-4199-9FCD-1FA745DB7E29}"/>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Code, Replay, and Monitoring Preserve Evidence Without Expanding Authority">
            <a:extLst xmlns:a="http://schemas.openxmlformats.org/drawingml/2006/main">
              <a:ext uri="{FF2B5EF4-FFF2-40B4-BE49-F238E27FC236}">
                <a16:creationId xmlns:a16="http://schemas.microsoft.com/office/drawing/2014/main" id="{9788664F-F3D3-4684-BE7F-C00DA6260D1D}"/>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Code, Replay, and Monitoring Preserve Evidence Without Expanding Authority</a:t>
            </a:r>
          </a:p>
        </p:txBody>
      </p:sp>
      <p:sp>
        <p:nvSpPr>
          <p:cNvPr id="5" name="" descr="Instructional visual for Code, Replay, and Monitoring Preserve Evidence Without Expanding Authority">
            <a:extLst xmlns:a="http://schemas.openxmlformats.org/drawingml/2006/main">
              <a:ext uri="{FF2B5EF4-FFF2-40B4-BE49-F238E27FC236}">
                <a16:creationId xmlns:a16="http://schemas.microsoft.com/office/drawing/2014/main" id="{F8DFDBCA-A46D-4709-8DC2-38F203EEC3B1}"/>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6" name="" descr="Instructional visual for Code, Replay, and Monitoring Preserve Evidence Without Expanding Authority">
            <a:extLst xmlns:a="http://schemas.openxmlformats.org/drawingml/2006/main">
              <a:ext uri="{FF2B5EF4-FFF2-40B4-BE49-F238E27FC236}">
                <a16:creationId xmlns:a16="http://schemas.microsoft.com/office/drawing/2014/main" id="{C8631EDB-8F8D-4E32-A2BD-EBBA42459B54}"/>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Code, Replay, and Monitoring Preserve Evidence Without Expanding Authority">
            <a:extLst xmlns:a="http://schemas.openxmlformats.org/drawingml/2006/main">
              <a:ext uri="{FF2B5EF4-FFF2-40B4-BE49-F238E27FC236}">
                <a16:creationId xmlns:a16="http://schemas.microsoft.com/office/drawing/2014/main" id="{C3D7E6EB-DBF4-4ED8-9860-10B0998B7A2B}"/>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137 / 144</a:t>
            </a:r>
          </a:p>
        </p:txBody>
      </p:sp>
      <p:sp>
        <p:nvSpPr>
          <p:cNvPr id="8" name="" descr="Instructional visual for Code, Replay, and Monitoring Preserve Evidence Without Expanding Authority">
            <a:extLst xmlns:a="http://schemas.openxmlformats.org/drawingml/2006/main">
              <a:ext uri="{FF2B5EF4-FFF2-40B4-BE49-F238E27FC236}">
                <a16:creationId xmlns:a16="http://schemas.microsoft.com/office/drawing/2014/main" id="{18E535E4-40B7-463A-908C-E9C94E3F449F}"/>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Code, Replay, and Monitoring Preserve Evidence Without Expanding Authority">
            <a:extLst xmlns:a="http://schemas.openxmlformats.org/drawingml/2006/main">
              <a:ext uri="{FF2B5EF4-FFF2-40B4-BE49-F238E27FC236}">
                <a16:creationId xmlns:a16="http://schemas.microsoft.com/office/drawing/2014/main" id="{CDB7F235-EAD2-4B84-9554-12AF0BC780F3}"/>
              </a:ext>
            </a:extLst>
          </p:cNvPr>
          <p:cNvSpPr>
            <a:spLocks xmlns:a="http://schemas.openxmlformats.org/drawingml/2006/main" noGrp="1"/>
          </p:cNvSpPr>
          <p:nvPr/>
        </p:nvSpPr>
        <p:spPr>
          <a:xfrm xmlns:a="http://schemas.openxmlformats.org/drawingml/2006/main">
            <a:off x="1752600" y="3076575"/>
            <a:ext cx="2286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10" name="" descr="Instructional visual for Code, Replay, and Monitoring Preserve Evidence Without Expanding Authority">
            <a:extLst xmlns:a="http://schemas.openxmlformats.org/drawingml/2006/main">
              <a:ext uri="{FF2B5EF4-FFF2-40B4-BE49-F238E27FC236}">
                <a16:creationId xmlns:a16="http://schemas.microsoft.com/office/drawing/2014/main" id="{DD03A8D3-E6F8-4E1C-A28C-77EF0F7BFC81}"/>
              </a:ext>
            </a:extLst>
          </p:cNvPr>
          <p:cNvSpPr>
            <a:spLocks xmlns:a="http://schemas.openxmlformats.org/drawingml/2006/main" noGrp="1"/>
          </p:cNvSpPr>
          <p:nvPr/>
        </p:nvSpPr>
        <p:spPr>
          <a:xfrm xmlns:a="http://schemas.openxmlformats.org/drawingml/2006/main">
            <a:off x="573881" y="2714625"/>
            <a:ext cx="1140619"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27D3C7"/>
            </a:solidFill>
            <a:prstDash val="solid"/>
          </a:ln>
        </p:spPr>
      </p:sp>
      <p:sp>
        <p:nvSpPr>
          <p:cNvPr id="11" name="" descr="Instructional visual for Code, Replay, and Monitoring Preserve Evidence Without Expanding Authority">
            <a:extLst xmlns:a="http://schemas.openxmlformats.org/drawingml/2006/main">
              <a:ext uri="{FF2B5EF4-FFF2-40B4-BE49-F238E27FC236}">
                <a16:creationId xmlns:a16="http://schemas.microsoft.com/office/drawing/2014/main" id="{E94DE4F8-A5DA-4962-8AF2-757BE94FCAB1}"/>
              </a:ext>
            </a:extLst>
          </p:cNvPr>
          <p:cNvSpPr>
            <a:spLocks xmlns:a="http://schemas.openxmlformats.org/drawingml/2006/main" noGrp="1"/>
          </p:cNvSpPr>
          <p:nvPr/>
        </p:nvSpPr>
        <p:spPr>
          <a:xfrm xmlns:a="http://schemas.openxmlformats.org/drawingml/2006/main">
            <a:off x="611981"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SOURCE</a:t>
            </a:r>
          </a:p>
        </p:txBody>
      </p:sp>
      <p:sp>
        <p:nvSpPr>
          <p:cNvPr id="12" name="" descr="Instructional visual for Code, Replay, and Monitoring Preserve Evidence Without Expanding Authority">
            <a:extLst xmlns:a="http://schemas.openxmlformats.org/drawingml/2006/main">
              <a:ext uri="{FF2B5EF4-FFF2-40B4-BE49-F238E27FC236}">
                <a16:creationId xmlns:a16="http://schemas.microsoft.com/office/drawing/2014/main" id="{A36F3E7F-BDEF-43B0-88C7-F056CE6CD582}"/>
              </a:ext>
            </a:extLst>
          </p:cNvPr>
          <p:cNvSpPr>
            <a:spLocks xmlns:a="http://schemas.openxmlformats.org/drawingml/2006/main" noGrp="1"/>
          </p:cNvSpPr>
          <p:nvPr/>
        </p:nvSpPr>
        <p:spPr>
          <a:xfrm xmlns:a="http://schemas.openxmlformats.org/drawingml/2006/main">
            <a:off x="3102769" y="3076575"/>
            <a:ext cx="2286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13" name="" descr="Instructional visual for Code, Replay, and Monitoring Preserve Evidence Without Expanding Authority">
            <a:extLst xmlns:a="http://schemas.openxmlformats.org/drawingml/2006/main">
              <a:ext uri="{FF2B5EF4-FFF2-40B4-BE49-F238E27FC236}">
                <a16:creationId xmlns:a16="http://schemas.microsoft.com/office/drawing/2014/main" id="{857670C6-2772-49FF-85CE-D02DEFC41CED}"/>
              </a:ext>
            </a:extLst>
          </p:cNvPr>
          <p:cNvSpPr>
            <a:spLocks xmlns:a="http://schemas.openxmlformats.org/drawingml/2006/main" noGrp="1"/>
          </p:cNvSpPr>
          <p:nvPr/>
        </p:nvSpPr>
        <p:spPr>
          <a:xfrm xmlns:a="http://schemas.openxmlformats.org/drawingml/2006/main">
            <a:off x="1924050" y="2714625"/>
            <a:ext cx="1140619"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E8B461"/>
            </a:solidFill>
            <a:prstDash val="solid"/>
          </a:ln>
        </p:spPr>
      </p:sp>
      <p:sp>
        <p:nvSpPr>
          <p:cNvPr id="14" name="" descr="Instructional visual for Code, Replay, and Monitoring Preserve Evidence Without Expanding Authority">
            <a:extLst xmlns:a="http://schemas.openxmlformats.org/drawingml/2006/main">
              <a:ext uri="{FF2B5EF4-FFF2-40B4-BE49-F238E27FC236}">
                <a16:creationId xmlns:a16="http://schemas.microsoft.com/office/drawing/2014/main" id="{62383CD6-4934-4000-9D97-335AD0065BD2}"/>
              </a:ext>
            </a:extLst>
          </p:cNvPr>
          <p:cNvSpPr>
            <a:spLocks xmlns:a="http://schemas.openxmlformats.org/drawingml/2006/main" noGrp="1"/>
          </p:cNvSpPr>
          <p:nvPr/>
        </p:nvSpPr>
        <p:spPr>
          <a:xfrm xmlns:a="http://schemas.openxmlformats.org/drawingml/2006/main">
            <a:off x="1962150"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CLOCKS</a:t>
            </a:r>
          </a:p>
        </p:txBody>
      </p:sp>
      <p:sp>
        <p:nvSpPr>
          <p:cNvPr id="15" name="" descr="Instructional visual for Code, Replay, and Monitoring Preserve Evidence Without Expanding Authority">
            <a:extLst xmlns:a="http://schemas.openxmlformats.org/drawingml/2006/main">
              <a:ext uri="{FF2B5EF4-FFF2-40B4-BE49-F238E27FC236}">
                <a16:creationId xmlns:a16="http://schemas.microsoft.com/office/drawing/2014/main" id="{731B4CC7-B9B3-4B3C-B04A-4AE93630DF3D}"/>
              </a:ext>
            </a:extLst>
          </p:cNvPr>
          <p:cNvSpPr>
            <a:spLocks xmlns:a="http://schemas.openxmlformats.org/drawingml/2006/main" noGrp="1"/>
          </p:cNvSpPr>
          <p:nvPr/>
        </p:nvSpPr>
        <p:spPr>
          <a:xfrm xmlns:a="http://schemas.openxmlformats.org/drawingml/2006/main">
            <a:off x="4452938" y="3076575"/>
            <a:ext cx="2286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16" name="" descr="Instructional visual for Code, Replay, and Monitoring Preserve Evidence Without Expanding Authority">
            <a:extLst xmlns:a="http://schemas.openxmlformats.org/drawingml/2006/main">
              <a:ext uri="{FF2B5EF4-FFF2-40B4-BE49-F238E27FC236}">
                <a16:creationId xmlns:a16="http://schemas.microsoft.com/office/drawing/2014/main" id="{1A8887CA-D55D-4E43-A7CF-84B145A67727}"/>
              </a:ext>
            </a:extLst>
          </p:cNvPr>
          <p:cNvSpPr>
            <a:spLocks xmlns:a="http://schemas.openxmlformats.org/drawingml/2006/main" noGrp="1"/>
          </p:cNvSpPr>
          <p:nvPr/>
        </p:nvSpPr>
        <p:spPr>
          <a:xfrm xmlns:a="http://schemas.openxmlformats.org/drawingml/2006/main">
            <a:off x="3274219" y="2714625"/>
            <a:ext cx="1140619"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FF6B64"/>
            </a:solidFill>
            <a:prstDash val="solid"/>
          </a:ln>
        </p:spPr>
      </p:sp>
      <p:sp>
        <p:nvSpPr>
          <p:cNvPr id="17" name="" descr="Instructional visual for Code, Replay, and Monitoring Preserve Evidence Without Expanding Authority">
            <a:extLst xmlns:a="http://schemas.openxmlformats.org/drawingml/2006/main">
              <a:ext uri="{FF2B5EF4-FFF2-40B4-BE49-F238E27FC236}">
                <a16:creationId xmlns:a16="http://schemas.microsoft.com/office/drawing/2014/main" id="{12BDEA43-3A90-48BF-9A58-1F441EF7EA53}"/>
              </a:ext>
            </a:extLst>
          </p:cNvPr>
          <p:cNvSpPr>
            <a:spLocks xmlns:a="http://schemas.openxmlformats.org/drawingml/2006/main" noGrp="1"/>
          </p:cNvSpPr>
          <p:nvPr/>
        </p:nvSpPr>
        <p:spPr>
          <a:xfrm xmlns:a="http://schemas.openxmlformats.org/drawingml/2006/main">
            <a:off x="3312319"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MODEL</a:t>
            </a:r>
          </a:p>
        </p:txBody>
      </p:sp>
      <p:sp>
        <p:nvSpPr>
          <p:cNvPr id="18" name="" descr="Instructional visual for Code, Replay, and Monitoring Preserve Evidence Without Expanding Authority">
            <a:extLst xmlns:a="http://schemas.openxmlformats.org/drawingml/2006/main">
              <a:ext uri="{FF2B5EF4-FFF2-40B4-BE49-F238E27FC236}">
                <a16:creationId xmlns:a16="http://schemas.microsoft.com/office/drawing/2014/main" id="{AEC80F1C-8A20-4B20-B395-7F1800346F99}"/>
              </a:ext>
            </a:extLst>
          </p:cNvPr>
          <p:cNvSpPr>
            <a:spLocks xmlns:a="http://schemas.openxmlformats.org/drawingml/2006/main" noGrp="1"/>
          </p:cNvSpPr>
          <p:nvPr/>
        </p:nvSpPr>
        <p:spPr>
          <a:xfrm xmlns:a="http://schemas.openxmlformats.org/drawingml/2006/main">
            <a:off x="5803106" y="3076575"/>
            <a:ext cx="2286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19" name="" descr="Instructional visual for Code, Replay, and Monitoring Preserve Evidence Without Expanding Authority">
            <a:extLst xmlns:a="http://schemas.openxmlformats.org/drawingml/2006/main">
              <a:ext uri="{FF2B5EF4-FFF2-40B4-BE49-F238E27FC236}">
                <a16:creationId xmlns:a16="http://schemas.microsoft.com/office/drawing/2014/main" id="{12C87E75-3E95-4140-8E21-E8B396AB5DCA}"/>
              </a:ext>
            </a:extLst>
          </p:cNvPr>
          <p:cNvSpPr>
            <a:spLocks xmlns:a="http://schemas.openxmlformats.org/drawingml/2006/main" noGrp="1"/>
          </p:cNvSpPr>
          <p:nvPr/>
        </p:nvSpPr>
        <p:spPr>
          <a:xfrm xmlns:a="http://schemas.openxmlformats.org/drawingml/2006/main">
            <a:off x="4624388" y="2714625"/>
            <a:ext cx="1140619"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F4EBE2"/>
            </a:solidFill>
            <a:prstDash val="solid"/>
          </a:ln>
        </p:spPr>
      </p:sp>
      <p:sp>
        <p:nvSpPr>
          <p:cNvPr id="20" name="" descr="Instructional visual for Code, Replay, and Monitoring Preserve Evidence Without Expanding Authority">
            <a:extLst xmlns:a="http://schemas.openxmlformats.org/drawingml/2006/main">
              <a:ext uri="{FF2B5EF4-FFF2-40B4-BE49-F238E27FC236}">
                <a16:creationId xmlns:a16="http://schemas.microsoft.com/office/drawing/2014/main" id="{276D8A4D-297C-4315-9F55-27E2E4C2B480}"/>
              </a:ext>
            </a:extLst>
          </p:cNvPr>
          <p:cNvSpPr>
            <a:spLocks xmlns:a="http://schemas.openxmlformats.org/drawingml/2006/main" noGrp="1"/>
          </p:cNvSpPr>
          <p:nvPr/>
        </p:nvSpPr>
        <p:spPr>
          <a:xfrm xmlns:a="http://schemas.openxmlformats.org/drawingml/2006/main">
            <a:off x="4662488"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CALIB.</a:t>
            </a:r>
          </a:p>
        </p:txBody>
      </p:sp>
      <p:sp>
        <p:nvSpPr>
          <p:cNvPr id="21" name="" descr="Instructional visual for Code, Replay, and Monitoring Preserve Evidence Without Expanding Authority">
            <a:extLst xmlns:a="http://schemas.openxmlformats.org/drawingml/2006/main">
              <a:ext uri="{FF2B5EF4-FFF2-40B4-BE49-F238E27FC236}">
                <a16:creationId xmlns:a16="http://schemas.microsoft.com/office/drawing/2014/main" id="{7DA6328D-97CD-4F83-9831-99FAA57118EA}"/>
              </a:ext>
            </a:extLst>
          </p:cNvPr>
          <p:cNvSpPr>
            <a:spLocks xmlns:a="http://schemas.openxmlformats.org/drawingml/2006/main" noGrp="1"/>
          </p:cNvSpPr>
          <p:nvPr/>
        </p:nvSpPr>
        <p:spPr>
          <a:xfrm xmlns:a="http://schemas.openxmlformats.org/drawingml/2006/main">
            <a:off x="7153275" y="3076575"/>
            <a:ext cx="2286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22" name="" descr="Instructional visual for Code, Replay, and Monitoring Preserve Evidence Without Expanding Authority">
            <a:extLst xmlns:a="http://schemas.openxmlformats.org/drawingml/2006/main">
              <a:ext uri="{FF2B5EF4-FFF2-40B4-BE49-F238E27FC236}">
                <a16:creationId xmlns:a16="http://schemas.microsoft.com/office/drawing/2014/main" id="{ADFF5642-519D-4B56-94A2-C0A93358C025}"/>
              </a:ext>
            </a:extLst>
          </p:cNvPr>
          <p:cNvSpPr>
            <a:spLocks xmlns:a="http://schemas.openxmlformats.org/drawingml/2006/main" noGrp="1"/>
          </p:cNvSpPr>
          <p:nvPr/>
        </p:nvSpPr>
        <p:spPr>
          <a:xfrm xmlns:a="http://schemas.openxmlformats.org/drawingml/2006/main">
            <a:off x="5974556" y="2714625"/>
            <a:ext cx="1140619"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27D3C7"/>
            </a:solidFill>
            <a:prstDash val="solid"/>
          </a:ln>
        </p:spPr>
      </p:sp>
      <p:sp>
        <p:nvSpPr>
          <p:cNvPr id="23" name="" descr="Instructional visual for Code, Replay, and Monitoring Preserve Evidence Without Expanding Authority">
            <a:extLst xmlns:a="http://schemas.openxmlformats.org/drawingml/2006/main">
              <a:ext uri="{FF2B5EF4-FFF2-40B4-BE49-F238E27FC236}">
                <a16:creationId xmlns:a16="http://schemas.microsoft.com/office/drawing/2014/main" id="{5FDE44B3-3B55-4CE0-9817-D86464050FC8}"/>
              </a:ext>
            </a:extLst>
          </p:cNvPr>
          <p:cNvSpPr>
            <a:spLocks xmlns:a="http://schemas.openxmlformats.org/drawingml/2006/main" noGrp="1"/>
          </p:cNvSpPr>
          <p:nvPr/>
        </p:nvSpPr>
        <p:spPr>
          <a:xfrm xmlns:a="http://schemas.openxmlformats.org/drawingml/2006/main">
            <a:off x="6012656"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POLICY</a:t>
            </a:r>
          </a:p>
        </p:txBody>
      </p:sp>
      <p:sp>
        <p:nvSpPr>
          <p:cNvPr id="24" name="" descr="Instructional visual for Code, Replay, and Monitoring Preserve Evidence Without Expanding Authority">
            <a:extLst xmlns:a="http://schemas.openxmlformats.org/drawingml/2006/main">
              <a:ext uri="{FF2B5EF4-FFF2-40B4-BE49-F238E27FC236}">
                <a16:creationId xmlns:a16="http://schemas.microsoft.com/office/drawing/2014/main" id="{EEE2E6E2-B409-42F5-AEC5-F1CBA89517BE}"/>
              </a:ext>
            </a:extLst>
          </p:cNvPr>
          <p:cNvSpPr>
            <a:spLocks xmlns:a="http://schemas.openxmlformats.org/drawingml/2006/main" noGrp="1"/>
          </p:cNvSpPr>
          <p:nvPr/>
        </p:nvSpPr>
        <p:spPr>
          <a:xfrm xmlns:a="http://schemas.openxmlformats.org/drawingml/2006/main">
            <a:off x="8503444" y="3076575"/>
            <a:ext cx="2286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25" name="" descr="Instructional visual for Code, Replay, and Monitoring Preserve Evidence Without Expanding Authority">
            <a:extLst xmlns:a="http://schemas.openxmlformats.org/drawingml/2006/main">
              <a:ext uri="{FF2B5EF4-FFF2-40B4-BE49-F238E27FC236}">
                <a16:creationId xmlns:a16="http://schemas.microsoft.com/office/drawing/2014/main" id="{ECB6DDF5-2842-4B55-B528-1F706597A012}"/>
              </a:ext>
            </a:extLst>
          </p:cNvPr>
          <p:cNvSpPr>
            <a:spLocks xmlns:a="http://schemas.openxmlformats.org/drawingml/2006/main" noGrp="1"/>
          </p:cNvSpPr>
          <p:nvPr/>
        </p:nvSpPr>
        <p:spPr>
          <a:xfrm xmlns:a="http://schemas.openxmlformats.org/drawingml/2006/main">
            <a:off x="7324725" y="2714625"/>
            <a:ext cx="1140619"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E8B461"/>
            </a:solidFill>
            <a:prstDash val="solid"/>
          </a:ln>
        </p:spPr>
      </p:sp>
      <p:sp>
        <p:nvSpPr>
          <p:cNvPr id="26" name="" descr="Instructional visual for Code, Replay, and Monitoring Preserve Evidence Without Expanding Authority">
            <a:extLst xmlns:a="http://schemas.openxmlformats.org/drawingml/2006/main">
              <a:ext uri="{FF2B5EF4-FFF2-40B4-BE49-F238E27FC236}">
                <a16:creationId xmlns:a16="http://schemas.microsoft.com/office/drawing/2014/main" id="{BE9E3387-6F48-42D4-87A8-19484D2883D4}"/>
              </a:ext>
            </a:extLst>
          </p:cNvPr>
          <p:cNvSpPr>
            <a:spLocks xmlns:a="http://schemas.openxmlformats.org/drawingml/2006/main" noGrp="1"/>
          </p:cNvSpPr>
          <p:nvPr/>
        </p:nvSpPr>
        <p:spPr>
          <a:xfrm xmlns:a="http://schemas.openxmlformats.org/drawingml/2006/main">
            <a:off x="7362825"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REPLAY</a:t>
            </a:r>
          </a:p>
        </p:txBody>
      </p:sp>
      <p:sp>
        <p:nvSpPr>
          <p:cNvPr id="27" name="" descr="Instructional visual for Code, Replay, and Monitoring Preserve Evidence Without Expanding Authority">
            <a:extLst xmlns:a="http://schemas.openxmlformats.org/drawingml/2006/main">
              <a:ext uri="{FF2B5EF4-FFF2-40B4-BE49-F238E27FC236}">
                <a16:creationId xmlns:a16="http://schemas.microsoft.com/office/drawing/2014/main" id="{12D93827-08DA-451A-9553-2C6B7E5D860D}"/>
              </a:ext>
            </a:extLst>
          </p:cNvPr>
          <p:cNvSpPr>
            <a:spLocks xmlns:a="http://schemas.openxmlformats.org/drawingml/2006/main" noGrp="1"/>
          </p:cNvSpPr>
          <p:nvPr/>
        </p:nvSpPr>
        <p:spPr>
          <a:xfrm xmlns:a="http://schemas.openxmlformats.org/drawingml/2006/main">
            <a:off x="9853613" y="3076575"/>
            <a:ext cx="2286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28" name="" descr="Instructional visual for Code, Replay, and Monitoring Preserve Evidence Without Expanding Authority">
            <a:extLst xmlns:a="http://schemas.openxmlformats.org/drawingml/2006/main">
              <a:ext uri="{FF2B5EF4-FFF2-40B4-BE49-F238E27FC236}">
                <a16:creationId xmlns:a16="http://schemas.microsoft.com/office/drawing/2014/main" id="{444E448F-427C-4F06-9EC5-1CB17968F6DA}"/>
              </a:ext>
            </a:extLst>
          </p:cNvPr>
          <p:cNvSpPr>
            <a:spLocks xmlns:a="http://schemas.openxmlformats.org/drawingml/2006/main" noGrp="1"/>
          </p:cNvSpPr>
          <p:nvPr/>
        </p:nvSpPr>
        <p:spPr>
          <a:xfrm xmlns:a="http://schemas.openxmlformats.org/drawingml/2006/main">
            <a:off x="8674894" y="2714625"/>
            <a:ext cx="1140619"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FF6B64"/>
            </a:solidFill>
            <a:prstDash val="solid"/>
          </a:ln>
        </p:spPr>
      </p:sp>
      <p:sp>
        <p:nvSpPr>
          <p:cNvPr id="29" name="" descr="Instructional visual for Code, Replay, and Monitoring Preserve Evidence Without Expanding Authority">
            <a:extLst xmlns:a="http://schemas.openxmlformats.org/drawingml/2006/main">
              <a:ext uri="{FF2B5EF4-FFF2-40B4-BE49-F238E27FC236}">
                <a16:creationId xmlns:a16="http://schemas.microsoft.com/office/drawing/2014/main" id="{8C104662-4D4B-4FFF-8DAA-A3D7D42B3A0D}"/>
              </a:ext>
            </a:extLst>
          </p:cNvPr>
          <p:cNvSpPr>
            <a:spLocks xmlns:a="http://schemas.openxmlformats.org/drawingml/2006/main" noGrp="1"/>
          </p:cNvSpPr>
          <p:nvPr/>
        </p:nvSpPr>
        <p:spPr>
          <a:xfrm xmlns:a="http://schemas.openxmlformats.org/drawingml/2006/main">
            <a:off x="8712994"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GUARD</a:t>
            </a:r>
          </a:p>
        </p:txBody>
      </p:sp>
      <p:sp>
        <p:nvSpPr>
          <p:cNvPr id="30" name="" descr="Instructional visual for Code, Replay, and Monitoring Preserve Evidence Without Expanding Authority">
            <a:extLst xmlns:a="http://schemas.openxmlformats.org/drawingml/2006/main">
              <a:ext uri="{FF2B5EF4-FFF2-40B4-BE49-F238E27FC236}">
                <a16:creationId xmlns:a16="http://schemas.microsoft.com/office/drawing/2014/main" id="{C3BB03A3-E5C9-46BD-9734-C8CA7A31FAF9}"/>
              </a:ext>
            </a:extLst>
          </p:cNvPr>
          <p:cNvSpPr>
            <a:spLocks xmlns:a="http://schemas.openxmlformats.org/drawingml/2006/main" noGrp="1"/>
          </p:cNvSpPr>
          <p:nvPr/>
        </p:nvSpPr>
        <p:spPr>
          <a:xfrm xmlns:a="http://schemas.openxmlformats.org/drawingml/2006/main">
            <a:off x="10025063" y="2714625"/>
            <a:ext cx="1140619"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F4EBE2"/>
            </a:solidFill>
            <a:prstDash val="solid"/>
          </a:ln>
        </p:spPr>
      </p:sp>
      <p:sp>
        <p:nvSpPr>
          <p:cNvPr id="31" name="" descr="Instructional visual for Code, Replay, and Monitoring Preserve Evidence Without Expanding Authority">
            <a:extLst xmlns:a="http://schemas.openxmlformats.org/drawingml/2006/main">
              <a:ext uri="{FF2B5EF4-FFF2-40B4-BE49-F238E27FC236}">
                <a16:creationId xmlns:a16="http://schemas.microsoft.com/office/drawing/2014/main" id="{B66BC6F6-EA5F-4A15-9A56-C7FE6403645C}"/>
              </a:ext>
            </a:extLst>
          </p:cNvPr>
          <p:cNvSpPr>
            <a:spLocks xmlns:a="http://schemas.openxmlformats.org/drawingml/2006/main" noGrp="1"/>
          </p:cNvSpPr>
          <p:nvPr/>
        </p:nvSpPr>
        <p:spPr>
          <a:xfrm xmlns:a="http://schemas.openxmlformats.org/drawingml/2006/main">
            <a:off x="10063163" y="2752725"/>
            <a:ext cx="1064419"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HUMAN</a:t>
            </a:r>
          </a:p>
        </p:txBody>
      </p:sp>
      <p:sp>
        <p:nvSpPr>
          <p:cNvPr id="32" name="" descr="Instructional visual for Code, Replay, and Monitoring Preserve Evidence Without Expanding Authority">
            <a:extLst xmlns:a="http://schemas.openxmlformats.org/drawingml/2006/main">
              <a:ext uri="{FF2B5EF4-FFF2-40B4-BE49-F238E27FC236}">
                <a16:creationId xmlns:a16="http://schemas.microsoft.com/office/drawing/2014/main" id="{220B339C-5479-4700-99A0-86C113C35F64}"/>
              </a:ext>
            </a:extLst>
          </p:cNvPr>
          <p:cNvSpPr>
            <a:spLocks xmlns:a="http://schemas.openxmlformats.org/drawingml/2006/main" noGrp="1"/>
          </p:cNvSpPr>
          <p:nvPr/>
        </p:nvSpPr>
        <p:spPr>
          <a:xfrm xmlns:a="http://schemas.openxmlformats.org/drawingml/2006/main">
            <a:off x="669131" y="4286250"/>
            <a:ext cx="1047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0">
                <a:solidFill>
                  <a:srgbClr val="BDB8B3"/>
                </a:solidFill>
              </a:defRPr>
            </a:pPr>
            <a:r>
              <a:rPr sz="1875" b="0">
                <a:solidFill>
                  <a:srgbClr val="BDB8B3"/>
                </a:solidFill>
              </a:rPr>
              <a:t>Generated patches need gates; replay stays simulated; monitoring contains; reinforcement learning remains outside scope.</a:t>
            </a:r>
          </a:p>
        </p:txBody>
      </p:sp>
    </p:spTree>
    <p:extLst>
      <p:ext uri="{BB962C8B-B14F-4D97-AF65-F5344CB8AC3E}">
        <p14:creationId xmlns:p14="http://schemas.microsoft.com/office/powerpoint/2010/main" val="1002383011"/>
      </p:ext>
    </p:extLst>
  </p:cSld>
</p:sld>
</file>

<file path=ppt/slides/slide138.xml><?xml version="1.0" encoding="utf-8"?>
<p:sld xmlns:p="http://schemas.openxmlformats.org/presentationml/2006/main">
  <p:cSld>
    <p:bg>
      <p:bgPr>
        <a:solidFill xmlns:a="http://schemas.openxmlformats.org/drawingml/2006/main">
          <a:srgbClr val="050505"/>
        </a:solidFill>
      </p:bgPr>
    </p:bg>
    <p:spTree>
      <p:nvGrpSpPr>
        <p:cNvPr id="1" name="" descr="Instructional visual for A Doctoral Defense Begins by Naming the Exact Estimand"/>
        <p:cNvGrpSpPr/>
        <p:nvPr/>
      </p:nvGrpSpPr>
      <p:grpSpPr>
        <a:xfrm xmlns:a="http://schemas.openxmlformats.org/drawingml/2006/main"/>
      </p:grpSpPr>
      <p:sp>
        <p:nvSpPr>
          <p:cNvPr id="1" name="" descr="Instructional visual for A Doctoral Defense Begins by Naming the Exact Estimand">
            <a:extLst xmlns:a="http://schemas.openxmlformats.org/drawingml/2006/main">
              <a:ext uri="{FF2B5EF4-FFF2-40B4-BE49-F238E27FC236}">
                <a16:creationId xmlns:a16="http://schemas.microsoft.com/office/drawing/2014/main" id="{F1756BCA-BC08-48FC-9F49-BCBF3CD73C86}"/>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2" name="" descr="Instructional visual for A Doctoral Defense Begins by Naming the Exact Estimand">
            <a:extLst xmlns:a="http://schemas.openxmlformats.org/drawingml/2006/main">
              <a:ext uri="{FF2B5EF4-FFF2-40B4-BE49-F238E27FC236}">
                <a16:creationId xmlns:a16="http://schemas.microsoft.com/office/drawing/2014/main" id="{F4CC0E58-3390-4276-A93E-197908224705}"/>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ORAL DEFENSE</a:t>
            </a:r>
          </a:p>
        </p:txBody>
      </p:sp>
      <p:sp>
        <p:nvSpPr>
          <p:cNvPr id="3" name="" descr="Instructional visual for A Doctoral Defense Begins by Naming the Exact Estimand">
            <a:extLst xmlns:a="http://schemas.openxmlformats.org/drawingml/2006/main">
              <a:ext uri="{FF2B5EF4-FFF2-40B4-BE49-F238E27FC236}">
                <a16:creationId xmlns:a16="http://schemas.microsoft.com/office/drawing/2014/main" id="{8F4D745F-93C5-4407-AD61-6314BE37F648}"/>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A Doctoral Defense Begins by Naming the Exact Estimand">
            <a:extLst xmlns:a="http://schemas.openxmlformats.org/drawingml/2006/main">
              <a:ext uri="{FF2B5EF4-FFF2-40B4-BE49-F238E27FC236}">
                <a16:creationId xmlns:a16="http://schemas.microsoft.com/office/drawing/2014/main" id="{E9B5A190-6F6B-4D92-B44D-E3651EEFDD57}"/>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A Doctoral Defense Begins by Naming the Exact Estimand</a:t>
            </a:r>
          </a:p>
        </p:txBody>
      </p:sp>
      <p:sp>
        <p:nvSpPr>
          <p:cNvPr id="5" name="" descr="Instructional visual for A Doctoral Defense Begins by Naming the Exact Estimand">
            <a:extLst xmlns:a="http://schemas.openxmlformats.org/drawingml/2006/main">
              <a:ext uri="{FF2B5EF4-FFF2-40B4-BE49-F238E27FC236}">
                <a16:creationId xmlns:a16="http://schemas.microsoft.com/office/drawing/2014/main" id="{6384B8DB-C7F5-496D-8373-DF1B3C71E4CC}"/>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6" name="" descr="Instructional visual for A Doctoral Defense Begins by Naming the Exact Estimand">
            <a:extLst xmlns:a="http://schemas.openxmlformats.org/drawingml/2006/main">
              <a:ext uri="{FF2B5EF4-FFF2-40B4-BE49-F238E27FC236}">
                <a16:creationId xmlns:a16="http://schemas.microsoft.com/office/drawing/2014/main" id="{29A4A702-4A66-46BB-9618-F0C9E6FDEF97}"/>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A Doctoral Defense Begins by Naming the Exact Estimand">
            <a:extLst xmlns:a="http://schemas.openxmlformats.org/drawingml/2006/main">
              <a:ext uri="{FF2B5EF4-FFF2-40B4-BE49-F238E27FC236}">
                <a16:creationId xmlns:a16="http://schemas.microsoft.com/office/drawing/2014/main" id="{DB54FF01-D805-4127-9F99-A01F389C3AF4}"/>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138 / 144</a:t>
            </a:r>
          </a:p>
        </p:txBody>
      </p:sp>
      <p:sp>
        <p:nvSpPr>
          <p:cNvPr id="8" name="" descr="Instructional visual for A Doctoral Defense Begins by Naming the Exact Estimand">
            <a:extLst xmlns:a="http://schemas.openxmlformats.org/drawingml/2006/main">
              <a:ext uri="{FF2B5EF4-FFF2-40B4-BE49-F238E27FC236}">
                <a16:creationId xmlns:a16="http://schemas.microsoft.com/office/drawing/2014/main" id="{281B7912-4BA9-4DF2-9BF5-1CE30DDEA0F8}"/>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A Doctoral Defense Begins by Naming the Exact Estimand">
            <a:extLst xmlns:a="http://schemas.openxmlformats.org/drawingml/2006/main">
              <a:ext uri="{FF2B5EF4-FFF2-40B4-BE49-F238E27FC236}">
                <a16:creationId xmlns:a16="http://schemas.microsoft.com/office/drawing/2014/main" id="{9EF56EF2-2123-453F-AD88-F421233D8EC0}"/>
              </a:ext>
            </a:extLst>
          </p:cNvPr>
          <p:cNvSpPr>
            <a:spLocks xmlns:a="http://schemas.openxmlformats.org/drawingml/2006/main" noGrp="1"/>
          </p:cNvSpPr>
          <p:nvPr/>
        </p:nvSpPr>
        <p:spPr>
          <a:xfrm xmlns:a="http://schemas.openxmlformats.org/drawingml/2006/main">
            <a:off x="688658"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0"/>
                </a:solidFill>
              </a:defRPr>
            </a:pPr>
            <a:r>
              <a:rPr sz="1875" b="0">
                <a:solidFill>
                  <a:srgbClr val="FFF8F0"/>
                </a:solidFill>
              </a:rPr>
              <a:t>Trace eligible evidence, frozen artifacts, policy results, replay state, and every limit.</a:t>
            </a:r>
          </a:p>
        </p:txBody>
      </p:sp>
      <p:sp>
        <p:nvSpPr>
          <p:cNvPr id="10" name="" descr="Instructional visual for A Doctoral Defense Begins by Naming the Exact Estimand">
            <a:extLst xmlns:a="http://schemas.openxmlformats.org/drawingml/2006/main">
              <a:ext uri="{FF2B5EF4-FFF2-40B4-BE49-F238E27FC236}">
                <a16:creationId xmlns:a16="http://schemas.microsoft.com/office/drawing/2014/main" id="{F988174B-D328-43C1-BDCD-D4964AA099F2}"/>
              </a:ext>
            </a:extLst>
          </p:cNvPr>
          <p:cNvSpPr>
            <a:spLocks xmlns:a="http://schemas.openxmlformats.org/drawingml/2006/main" noGrp="1"/>
          </p:cNvSpPr>
          <p:nvPr/>
        </p:nvSpPr>
        <p:spPr>
          <a:xfrm xmlns:a="http://schemas.openxmlformats.org/drawingml/2006/main">
            <a:off x="6336983" y="3143250"/>
            <a:ext cx="419100"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1" name="" descr="Instructional visual for A Doctoral Defense Begins by Naming the Exact Estimand">
            <a:extLst xmlns:a="http://schemas.openxmlformats.org/drawingml/2006/main">
              <a:ext uri="{FF2B5EF4-FFF2-40B4-BE49-F238E27FC236}">
                <a16:creationId xmlns:a16="http://schemas.microsoft.com/office/drawing/2014/main" id="{056DBAA2-2C08-47F4-8DB7-4D8FA5761DF1}"/>
              </a:ext>
            </a:extLst>
          </p:cNvPr>
          <p:cNvSpPr>
            <a:spLocks xmlns:a="http://schemas.openxmlformats.org/drawingml/2006/main" noGrp="1"/>
          </p:cNvSpPr>
          <p:nvPr/>
        </p:nvSpPr>
        <p:spPr>
          <a:xfrm xmlns:a="http://schemas.openxmlformats.org/drawingml/2006/main">
            <a:off x="581310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27D3C8"/>
            </a:solidFill>
            <a:prstDash val="solid"/>
          </a:ln>
        </p:spPr>
      </p:sp>
      <p:sp>
        <p:nvSpPr>
          <p:cNvPr id="12" name="" descr="Instructional visual for A Doctoral Defense Begins by Naming the Exact Estimand">
            <a:extLst xmlns:a="http://schemas.openxmlformats.org/drawingml/2006/main">
              <a:ext uri="{FF2B5EF4-FFF2-40B4-BE49-F238E27FC236}">
                <a16:creationId xmlns:a16="http://schemas.microsoft.com/office/drawing/2014/main" id="{A60577E7-D7EC-4DF8-A84F-C00BAD99DDA7}"/>
              </a:ext>
            </a:extLst>
          </p:cNvPr>
          <p:cNvSpPr>
            <a:spLocks xmlns:a="http://schemas.openxmlformats.org/drawingml/2006/main" noGrp="1"/>
          </p:cNvSpPr>
          <p:nvPr/>
        </p:nvSpPr>
        <p:spPr>
          <a:xfrm xmlns:a="http://schemas.openxmlformats.org/drawingml/2006/main">
            <a:off x="585120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OBJECT</a:t>
            </a:r>
          </a:p>
        </p:txBody>
      </p:sp>
      <p:sp>
        <p:nvSpPr>
          <p:cNvPr id="13" name="" descr="Instructional visual for A Doctoral Defense Begins by Naming the Exact Estimand">
            <a:extLst xmlns:a="http://schemas.openxmlformats.org/drawingml/2006/main">
              <a:ext uri="{FF2B5EF4-FFF2-40B4-BE49-F238E27FC236}">
                <a16:creationId xmlns:a16="http://schemas.microsoft.com/office/drawing/2014/main" id="{44E7535E-58A2-4A91-80B3-FF6E5FF2432A}"/>
              </a:ext>
            </a:extLst>
          </p:cNvPr>
          <p:cNvSpPr>
            <a:spLocks xmlns:a="http://schemas.openxmlformats.org/drawingml/2006/main" noGrp="1"/>
          </p:cNvSpPr>
          <p:nvPr/>
        </p:nvSpPr>
        <p:spPr>
          <a:xfrm xmlns:a="http://schemas.openxmlformats.org/drawingml/2006/main">
            <a:off x="8099108" y="3143250"/>
            <a:ext cx="419100"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4" name="" descr="Instructional visual for A Doctoral Defense Begins by Naming the Exact Estimand">
            <a:extLst xmlns:a="http://schemas.openxmlformats.org/drawingml/2006/main">
              <a:ext uri="{FF2B5EF4-FFF2-40B4-BE49-F238E27FC236}">
                <a16:creationId xmlns:a16="http://schemas.microsoft.com/office/drawing/2014/main" id="{1FA0ED36-25B1-45A4-A3D3-3C690E39F578}"/>
              </a:ext>
            </a:extLst>
          </p:cNvPr>
          <p:cNvSpPr>
            <a:spLocks xmlns:a="http://schemas.openxmlformats.org/drawingml/2006/main" noGrp="1"/>
          </p:cNvSpPr>
          <p:nvPr/>
        </p:nvSpPr>
        <p:spPr>
          <a:xfrm xmlns:a="http://schemas.openxmlformats.org/drawingml/2006/main">
            <a:off x="762285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E8B462"/>
            </a:solidFill>
            <a:prstDash val="solid"/>
          </a:ln>
        </p:spPr>
      </p:sp>
      <p:sp>
        <p:nvSpPr>
          <p:cNvPr id="15" name="" descr="Instructional visual for A Doctoral Defense Begins by Naming the Exact Estimand">
            <a:extLst xmlns:a="http://schemas.openxmlformats.org/drawingml/2006/main">
              <a:ext uri="{FF2B5EF4-FFF2-40B4-BE49-F238E27FC236}">
                <a16:creationId xmlns:a16="http://schemas.microsoft.com/office/drawing/2014/main" id="{7122C4BD-BF18-48D0-B7ED-2082F202279D}"/>
              </a:ext>
            </a:extLst>
          </p:cNvPr>
          <p:cNvSpPr>
            <a:spLocks xmlns:a="http://schemas.openxmlformats.org/drawingml/2006/main" noGrp="1"/>
          </p:cNvSpPr>
          <p:nvPr/>
        </p:nvSpPr>
        <p:spPr>
          <a:xfrm xmlns:a="http://schemas.openxmlformats.org/drawingml/2006/main">
            <a:off x="766095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EVIDENCE</a:t>
            </a:r>
          </a:p>
        </p:txBody>
      </p:sp>
      <p:sp>
        <p:nvSpPr>
          <p:cNvPr id="16" name="" descr="Instructional visual for A Doctoral Defense Begins by Naming the Exact Estimand">
            <a:extLst xmlns:a="http://schemas.openxmlformats.org/drawingml/2006/main">
              <a:ext uri="{FF2B5EF4-FFF2-40B4-BE49-F238E27FC236}">
                <a16:creationId xmlns:a16="http://schemas.microsoft.com/office/drawing/2014/main" id="{996BA22A-B30D-4934-BB91-1570612F643A}"/>
              </a:ext>
            </a:extLst>
          </p:cNvPr>
          <p:cNvSpPr>
            <a:spLocks xmlns:a="http://schemas.openxmlformats.org/drawingml/2006/main" noGrp="1"/>
          </p:cNvSpPr>
          <p:nvPr/>
        </p:nvSpPr>
        <p:spPr>
          <a:xfrm xmlns:a="http://schemas.openxmlformats.org/drawingml/2006/main">
            <a:off x="943260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FF6B65"/>
            </a:solidFill>
            <a:prstDash val="solid"/>
          </a:ln>
        </p:spPr>
      </p:sp>
      <p:sp>
        <p:nvSpPr>
          <p:cNvPr id="17" name="" descr="Instructional visual for A Doctoral Defense Begins by Naming the Exact Estimand">
            <a:extLst xmlns:a="http://schemas.openxmlformats.org/drawingml/2006/main">
              <a:ext uri="{FF2B5EF4-FFF2-40B4-BE49-F238E27FC236}">
                <a16:creationId xmlns:a16="http://schemas.microsoft.com/office/drawing/2014/main" id="{8F28E3B2-AB17-410B-A7F5-CCF719378444}"/>
              </a:ext>
            </a:extLst>
          </p:cNvPr>
          <p:cNvSpPr>
            <a:spLocks xmlns:a="http://schemas.openxmlformats.org/drawingml/2006/main" noGrp="1"/>
          </p:cNvSpPr>
          <p:nvPr/>
        </p:nvSpPr>
        <p:spPr>
          <a:xfrm xmlns:a="http://schemas.openxmlformats.org/drawingml/2006/main">
            <a:off x="947070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REFUSAL</a:t>
            </a:r>
          </a:p>
        </p:txBody>
      </p:sp>
    </p:spTree>
    <p:extLst>
      <p:ext uri="{BB962C8B-B14F-4D97-AF65-F5344CB8AC3E}">
        <p14:creationId xmlns:p14="http://schemas.microsoft.com/office/powerpoint/2010/main" val="508277020"/>
      </p:ext>
    </p:extLst>
  </p:cSld>
</p:sld>
</file>

<file path=ppt/slides/slide139.xml><?xml version="1.0" encoding="utf-8"?>
<p:sld xmlns:p="http://schemas.openxmlformats.org/presentationml/2006/main">
  <p:cSld>
    <p:bg>
      <p:bgPr>
        <a:solidFill xmlns:a="http://schemas.openxmlformats.org/drawingml/2006/main">
          <a:srgbClr val="050505"/>
        </a:solidFill>
      </p:bgPr>
    </p:bg>
    <p:spTree>
      <p:nvGrpSpPr>
        <p:cNvPr id="1" name="" descr="Instructional visual for A High Score Opens Separate Metric, Timing, and Policy Questions"/>
        <p:cNvGrpSpPr/>
        <p:nvPr/>
      </p:nvGrpSpPr>
      <p:grpSpPr>
        <a:xfrm xmlns:a="http://schemas.openxmlformats.org/drawingml/2006/main"/>
      </p:grpSpPr>
      <p:sp>
        <p:nvSpPr>
          <p:cNvPr id="1" name="" descr="Instructional visual for A High Score Opens Separate Metric, Timing, and Policy Questions">
            <a:extLst xmlns:a="http://schemas.openxmlformats.org/drawingml/2006/main">
              <a:ext uri="{FF2B5EF4-FFF2-40B4-BE49-F238E27FC236}">
                <a16:creationId xmlns:a16="http://schemas.microsoft.com/office/drawing/2014/main" id="{1B0E2F96-8028-49B1-B627-C6B9097BAE08}"/>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2" name="" descr="Instructional visual for A High Score Opens Separate Metric, Timing, and Policy Questions">
            <a:extLst xmlns:a="http://schemas.openxmlformats.org/drawingml/2006/main">
              <a:ext uri="{FF2B5EF4-FFF2-40B4-BE49-F238E27FC236}">
                <a16:creationId xmlns:a16="http://schemas.microsoft.com/office/drawing/2014/main" id="{EF3DE2B1-0474-48C8-89BB-8C0D4AC1DAC2}"/>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ORAL DEFENSE</a:t>
            </a:r>
          </a:p>
        </p:txBody>
      </p:sp>
      <p:sp>
        <p:nvSpPr>
          <p:cNvPr id="3" name="" descr="Instructional visual for A High Score Opens Separate Metric, Timing, and Policy Questions">
            <a:extLst xmlns:a="http://schemas.openxmlformats.org/drawingml/2006/main">
              <a:ext uri="{FF2B5EF4-FFF2-40B4-BE49-F238E27FC236}">
                <a16:creationId xmlns:a16="http://schemas.microsoft.com/office/drawing/2014/main" id="{B3D81B48-0CE5-40AD-BF75-687B90969F11}"/>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A High Score Opens Separate Metric, Timing, and Policy Questions">
            <a:extLst xmlns:a="http://schemas.openxmlformats.org/drawingml/2006/main">
              <a:ext uri="{FF2B5EF4-FFF2-40B4-BE49-F238E27FC236}">
                <a16:creationId xmlns:a16="http://schemas.microsoft.com/office/drawing/2014/main" id="{B070B82D-911C-44CD-AEB9-8606AE7F3084}"/>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A High Score Opens Separate Metric, Timing, and Policy Questions</a:t>
            </a:r>
          </a:p>
        </p:txBody>
      </p:sp>
      <p:sp>
        <p:nvSpPr>
          <p:cNvPr id="5" name="" descr="Instructional visual for A High Score Opens Separate Metric, Timing, and Policy Questions">
            <a:extLst xmlns:a="http://schemas.openxmlformats.org/drawingml/2006/main">
              <a:ext uri="{FF2B5EF4-FFF2-40B4-BE49-F238E27FC236}">
                <a16:creationId xmlns:a16="http://schemas.microsoft.com/office/drawing/2014/main" id="{60C79981-6114-456C-88AD-87D84BCA4177}"/>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6" name="" descr="Instructional visual for A High Score Opens Separate Metric, Timing, and Policy Questions">
            <a:extLst xmlns:a="http://schemas.openxmlformats.org/drawingml/2006/main">
              <a:ext uri="{FF2B5EF4-FFF2-40B4-BE49-F238E27FC236}">
                <a16:creationId xmlns:a16="http://schemas.microsoft.com/office/drawing/2014/main" id="{238E6034-234E-42F0-8B3B-07AC04218B98}"/>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A High Score Opens Separate Metric, Timing, and Policy Questions">
            <a:extLst xmlns:a="http://schemas.openxmlformats.org/drawingml/2006/main">
              <a:ext uri="{FF2B5EF4-FFF2-40B4-BE49-F238E27FC236}">
                <a16:creationId xmlns:a16="http://schemas.microsoft.com/office/drawing/2014/main" id="{A5A70694-C13B-4E28-9561-B2457F942D60}"/>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139 / 144</a:t>
            </a:r>
          </a:p>
        </p:txBody>
      </p:sp>
      <p:sp>
        <p:nvSpPr>
          <p:cNvPr id="8" name="" descr="Instructional visual for A High Score Opens Separate Metric, Timing, and Policy Questions">
            <a:extLst xmlns:a="http://schemas.openxmlformats.org/drawingml/2006/main">
              <a:ext uri="{FF2B5EF4-FFF2-40B4-BE49-F238E27FC236}">
                <a16:creationId xmlns:a16="http://schemas.microsoft.com/office/drawing/2014/main" id="{6E24A06C-3339-4885-89E5-17810E1B5E5F}"/>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A High Score Opens Separate Metric, Timing, and Policy Questions">
            <a:extLst xmlns:a="http://schemas.openxmlformats.org/drawingml/2006/main">
              <a:ext uri="{FF2B5EF4-FFF2-40B4-BE49-F238E27FC236}">
                <a16:creationId xmlns:a16="http://schemas.microsoft.com/office/drawing/2014/main" id="{F5786962-3582-4282-AAA8-A73ECCE5A38D}"/>
              </a:ext>
            </a:extLst>
          </p:cNvPr>
          <p:cNvSpPr>
            <a:spLocks xmlns:a="http://schemas.openxmlformats.org/drawingml/2006/main" noGrp="1"/>
          </p:cNvSpPr>
          <p:nvPr/>
        </p:nvSpPr>
        <p:spPr>
          <a:xfrm xmlns:a="http://schemas.openxmlformats.org/drawingml/2006/main">
            <a:off x="689134"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1"/>
                </a:solidFill>
              </a:defRPr>
            </a:pPr>
            <a:r>
              <a:rPr sz="1875" b="0">
                <a:solidFill>
                  <a:srgbClr val="FFF8F1"/>
                </a:solidFill>
              </a:rPr>
              <a:t>Request prevalence, denominators, baselines, split records, calibration evidence, and validation-only threshold selection.</a:t>
            </a:r>
          </a:p>
        </p:txBody>
      </p:sp>
      <p:sp>
        <p:nvSpPr>
          <p:cNvPr id="10" name="" descr="Instructional visual for A High Score Opens Separate Metric, Timing, and Policy Questions">
            <a:extLst xmlns:a="http://schemas.openxmlformats.org/drawingml/2006/main">
              <a:ext uri="{FF2B5EF4-FFF2-40B4-BE49-F238E27FC236}">
                <a16:creationId xmlns:a16="http://schemas.microsoft.com/office/drawing/2014/main" id="{D5117B21-C220-4D58-A692-20517F92EE95}"/>
              </a:ext>
            </a:extLst>
          </p:cNvPr>
          <p:cNvSpPr>
            <a:spLocks xmlns:a="http://schemas.openxmlformats.org/drawingml/2006/main" noGrp="1"/>
          </p:cNvSpPr>
          <p:nvPr/>
        </p:nvSpPr>
        <p:spPr>
          <a:xfrm xmlns:a="http://schemas.openxmlformats.org/drawingml/2006/main">
            <a:off x="6337459" y="3143250"/>
            <a:ext cx="419100" cy="209550"/>
          </a:xfrm>
          <a:prstGeom xmlns:a="http://schemas.openxmlformats.org/drawingml/2006/main" prst="rightArrow">
            <a:avLst/>
          </a:prstGeom>
          <a:solidFill xmlns:a="http://schemas.openxmlformats.org/drawingml/2006/main">
            <a:srgbClr val="27D3C9"/>
          </a:solidFill>
          <a:ln xmlns:a="http://schemas.openxmlformats.org/drawingml/2006/main" w="0">
            <a:noFill/>
            <a:prstDash val="solid"/>
          </a:ln>
        </p:spPr>
      </p:sp>
      <p:sp>
        <p:nvSpPr>
          <p:cNvPr id="11" name="" descr="Instructional visual for A High Score Opens Separate Metric, Timing, and Policy Questions">
            <a:extLst xmlns:a="http://schemas.openxmlformats.org/drawingml/2006/main">
              <a:ext uri="{FF2B5EF4-FFF2-40B4-BE49-F238E27FC236}">
                <a16:creationId xmlns:a16="http://schemas.microsoft.com/office/drawing/2014/main" id="{B6043CC3-92D2-4433-AC63-788594898F64}"/>
              </a:ext>
            </a:extLst>
          </p:cNvPr>
          <p:cNvSpPr>
            <a:spLocks xmlns:a="http://schemas.openxmlformats.org/drawingml/2006/main" noGrp="1"/>
          </p:cNvSpPr>
          <p:nvPr/>
        </p:nvSpPr>
        <p:spPr>
          <a:xfrm xmlns:a="http://schemas.openxmlformats.org/drawingml/2006/main">
            <a:off x="58135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27D3C9"/>
            </a:solidFill>
            <a:prstDash val="solid"/>
          </a:ln>
        </p:spPr>
      </p:sp>
      <p:sp>
        <p:nvSpPr>
          <p:cNvPr id="12" name="" descr="Instructional visual for A High Score Opens Separate Metric, Timing, and Policy Questions">
            <a:extLst xmlns:a="http://schemas.openxmlformats.org/drawingml/2006/main">
              <a:ext uri="{FF2B5EF4-FFF2-40B4-BE49-F238E27FC236}">
                <a16:creationId xmlns:a16="http://schemas.microsoft.com/office/drawing/2014/main" id="{4D117F38-359D-41F1-BEFC-0FDE73FE0C24}"/>
              </a:ext>
            </a:extLst>
          </p:cNvPr>
          <p:cNvSpPr>
            <a:spLocks xmlns:a="http://schemas.openxmlformats.org/drawingml/2006/main" noGrp="1"/>
          </p:cNvSpPr>
          <p:nvPr/>
        </p:nvSpPr>
        <p:spPr>
          <a:xfrm xmlns:a="http://schemas.openxmlformats.org/drawingml/2006/main">
            <a:off x="58516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OBJECT</a:t>
            </a:r>
          </a:p>
        </p:txBody>
      </p:sp>
      <p:sp>
        <p:nvSpPr>
          <p:cNvPr id="13" name="" descr="Instructional visual for A High Score Opens Separate Metric, Timing, and Policy Questions">
            <a:extLst xmlns:a="http://schemas.openxmlformats.org/drawingml/2006/main">
              <a:ext uri="{FF2B5EF4-FFF2-40B4-BE49-F238E27FC236}">
                <a16:creationId xmlns:a16="http://schemas.microsoft.com/office/drawing/2014/main" id="{D457CB57-C630-44C7-ADE5-29A766FE06F7}"/>
              </a:ext>
            </a:extLst>
          </p:cNvPr>
          <p:cNvSpPr>
            <a:spLocks xmlns:a="http://schemas.openxmlformats.org/drawingml/2006/main" noGrp="1"/>
          </p:cNvSpPr>
          <p:nvPr/>
        </p:nvSpPr>
        <p:spPr>
          <a:xfrm xmlns:a="http://schemas.openxmlformats.org/drawingml/2006/main">
            <a:off x="8099584" y="3143250"/>
            <a:ext cx="419100" cy="209550"/>
          </a:xfrm>
          <a:prstGeom xmlns:a="http://schemas.openxmlformats.org/drawingml/2006/main" prst="rightArrow">
            <a:avLst/>
          </a:prstGeom>
          <a:solidFill xmlns:a="http://schemas.openxmlformats.org/drawingml/2006/main">
            <a:srgbClr val="27D3C9"/>
          </a:solidFill>
          <a:ln xmlns:a="http://schemas.openxmlformats.org/drawingml/2006/main" w="0">
            <a:noFill/>
            <a:prstDash val="solid"/>
          </a:ln>
        </p:spPr>
      </p:sp>
      <p:sp>
        <p:nvSpPr>
          <p:cNvPr id="14" name="" descr="Instructional visual for A High Score Opens Separate Metric, Timing, and Policy Questions">
            <a:extLst xmlns:a="http://schemas.openxmlformats.org/drawingml/2006/main">
              <a:ext uri="{FF2B5EF4-FFF2-40B4-BE49-F238E27FC236}">
                <a16:creationId xmlns:a16="http://schemas.microsoft.com/office/drawing/2014/main" id="{D183F919-1204-4F19-A29D-F3449AC16C77}"/>
              </a:ext>
            </a:extLst>
          </p:cNvPr>
          <p:cNvSpPr>
            <a:spLocks xmlns:a="http://schemas.openxmlformats.org/drawingml/2006/main" noGrp="1"/>
          </p:cNvSpPr>
          <p:nvPr/>
        </p:nvSpPr>
        <p:spPr>
          <a:xfrm xmlns:a="http://schemas.openxmlformats.org/drawingml/2006/main">
            <a:off x="762333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E8B463"/>
            </a:solidFill>
            <a:prstDash val="solid"/>
          </a:ln>
        </p:spPr>
      </p:sp>
      <p:sp>
        <p:nvSpPr>
          <p:cNvPr id="15" name="" descr="Instructional visual for A High Score Opens Separate Metric, Timing, and Policy Questions">
            <a:extLst xmlns:a="http://schemas.openxmlformats.org/drawingml/2006/main">
              <a:ext uri="{FF2B5EF4-FFF2-40B4-BE49-F238E27FC236}">
                <a16:creationId xmlns:a16="http://schemas.microsoft.com/office/drawing/2014/main" id="{167B3365-3897-4C0A-BCD4-86BF5BFED533}"/>
              </a:ext>
            </a:extLst>
          </p:cNvPr>
          <p:cNvSpPr>
            <a:spLocks xmlns:a="http://schemas.openxmlformats.org/drawingml/2006/main" noGrp="1"/>
          </p:cNvSpPr>
          <p:nvPr/>
        </p:nvSpPr>
        <p:spPr>
          <a:xfrm xmlns:a="http://schemas.openxmlformats.org/drawingml/2006/main">
            <a:off x="766143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EVIDENCE</a:t>
            </a:r>
          </a:p>
        </p:txBody>
      </p:sp>
      <p:sp>
        <p:nvSpPr>
          <p:cNvPr id="16" name="" descr="Instructional visual for A High Score Opens Separate Metric, Timing, and Policy Questions">
            <a:extLst xmlns:a="http://schemas.openxmlformats.org/drawingml/2006/main">
              <a:ext uri="{FF2B5EF4-FFF2-40B4-BE49-F238E27FC236}">
                <a16:creationId xmlns:a16="http://schemas.microsoft.com/office/drawing/2014/main" id="{E61A5F41-4B91-45BF-BAA7-882268FEC31D}"/>
              </a:ext>
            </a:extLst>
          </p:cNvPr>
          <p:cNvSpPr>
            <a:spLocks xmlns:a="http://schemas.openxmlformats.org/drawingml/2006/main" noGrp="1"/>
          </p:cNvSpPr>
          <p:nvPr/>
        </p:nvSpPr>
        <p:spPr>
          <a:xfrm xmlns:a="http://schemas.openxmlformats.org/drawingml/2006/main">
            <a:off x="94330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FF6B66"/>
            </a:solidFill>
            <a:prstDash val="solid"/>
          </a:ln>
        </p:spPr>
      </p:sp>
      <p:sp>
        <p:nvSpPr>
          <p:cNvPr id="17" name="" descr="Instructional visual for A High Score Opens Separate Metric, Timing, and Policy Questions">
            <a:extLst xmlns:a="http://schemas.openxmlformats.org/drawingml/2006/main">
              <a:ext uri="{FF2B5EF4-FFF2-40B4-BE49-F238E27FC236}">
                <a16:creationId xmlns:a16="http://schemas.microsoft.com/office/drawing/2014/main" id="{94368572-2DAA-4BE8-9597-2A0D6031F4D3}"/>
              </a:ext>
            </a:extLst>
          </p:cNvPr>
          <p:cNvSpPr>
            <a:spLocks xmlns:a="http://schemas.openxmlformats.org/drawingml/2006/main" noGrp="1"/>
          </p:cNvSpPr>
          <p:nvPr/>
        </p:nvSpPr>
        <p:spPr>
          <a:xfrm xmlns:a="http://schemas.openxmlformats.org/drawingml/2006/main">
            <a:off x="94711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REFUSAL</a:t>
            </a:r>
          </a:p>
        </p:txBody>
      </p:sp>
    </p:spTree>
    <p:extLst>
      <p:ext uri="{BB962C8B-B14F-4D97-AF65-F5344CB8AC3E}">
        <p14:creationId xmlns:p14="http://schemas.microsoft.com/office/powerpoint/2010/main" val="295355097"/>
      </p:ext>
    </p:extLst>
  </p:cSld>
</p:sld>
</file>

<file path=ppt/slides/slide14.xml><?xml version="1.0" encoding="utf-8"?>
<p:sld xmlns:p="http://schemas.openxmlformats.org/presentationml/2006/main">
  <p:cSld>
    <p:bg>
      <p:bgPr>
        <a:solidFill xmlns:a="http://schemas.openxmlformats.org/drawingml/2006/main">
          <a:srgbClr val="050505"/>
        </a:solidFill>
      </p:bgPr>
    </p:bg>
    <p:spTree>
      <p:nvGrpSpPr>
        <p:cNvPr id="1" name="" descr="Instructional visual for Availability Time Defines the Admissible Evidence Set"/>
        <p:cNvGrpSpPr/>
        <p:nvPr/>
      </p:nvGrpSpPr>
      <p:grpSpPr>
        <a:xfrm xmlns:a="http://schemas.openxmlformats.org/drawingml/2006/main"/>
      </p:grpSpPr>
      <p:sp>
        <p:nvSpPr>
          <p:cNvPr id="1" name="" descr="Instructional visual for Availability Time Defines the Admissible Evidence Set">
            <a:extLst xmlns:a="http://schemas.openxmlformats.org/drawingml/2006/main">
              <a:ext uri="{FF2B5EF4-FFF2-40B4-BE49-F238E27FC236}">
                <a16:creationId xmlns:a16="http://schemas.microsoft.com/office/drawing/2014/main" id="{8B822404-09A8-45D4-B59F-251D9F865366}"/>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2" name="" descr="Instructional visual for Availability Time Defines the Admissible Evidence Set">
            <a:extLst xmlns:a="http://schemas.openxmlformats.org/drawingml/2006/main">
              <a:ext uri="{FF2B5EF4-FFF2-40B4-BE49-F238E27FC236}">
                <a16:creationId xmlns:a16="http://schemas.microsoft.com/office/drawing/2014/main" id="{4BD70976-756B-430B-B2CD-8B3C8FB68E66}"/>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MEASUREMENT</a:t>
            </a:r>
          </a:p>
        </p:txBody>
      </p:sp>
      <p:sp>
        <p:nvSpPr>
          <p:cNvPr id="3" name="" descr="Instructional visual for Availability Time Defines the Admissible Evidence Set">
            <a:extLst xmlns:a="http://schemas.openxmlformats.org/drawingml/2006/main">
              <a:ext uri="{FF2B5EF4-FFF2-40B4-BE49-F238E27FC236}">
                <a16:creationId xmlns:a16="http://schemas.microsoft.com/office/drawing/2014/main" id="{AB57E8E9-DD4D-42C2-BCC6-6C3A9781E735}"/>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Availability Time Defines the Admissible Evidence Set">
            <a:extLst xmlns:a="http://schemas.openxmlformats.org/drawingml/2006/main">
              <a:ext uri="{FF2B5EF4-FFF2-40B4-BE49-F238E27FC236}">
                <a16:creationId xmlns:a16="http://schemas.microsoft.com/office/drawing/2014/main" id="{96CE76D9-3B15-4B50-A011-66F8932169D5}"/>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Availability Time Defines the Admissible Evidence Set</a:t>
            </a:r>
          </a:p>
        </p:txBody>
      </p:sp>
      <p:sp>
        <p:nvSpPr>
          <p:cNvPr id="5" name="" descr="Instructional visual for Availability Time Defines the Admissible Evidence Set">
            <a:extLst xmlns:a="http://schemas.openxmlformats.org/drawingml/2006/main">
              <a:ext uri="{FF2B5EF4-FFF2-40B4-BE49-F238E27FC236}">
                <a16:creationId xmlns:a16="http://schemas.microsoft.com/office/drawing/2014/main" id="{A46B4E19-4409-4010-A628-32D523438B7F}"/>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6" name="" descr="Instructional visual for Availability Time Defines the Admissible Evidence Set">
            <a:extLst xmlns:a="http://schemas.openxmlformats.org/drawingml/2006/main">
              <a:ext uri="{FF2B5EF4-FFF2-40B4-BE49-F238E27FC236}">
                <a16:creationId xmlns:a16="http://schemas.microsoft.com/office/drawing/2014/main" id="{A5457277-84B5-415E-A459-1A24BAB62A31}"/>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Availability Time Defines the Admissible Evidence Set">
            <a:extLst xmlns:a="http://schemas.openxmlformats.org/drawingml/2006/main">
              <a:ext uri="{FF2B5EF4-FFF2-40B4-BE49-F238E27FC236}">
                <a16:creationId xmlns:a16="http://schemas.microsoft.com/office/drawing/2014/main" id="{6DDBDC94-A427-4EAA-98B5-6303ED290933}"/>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014 / 144</a:t>
            </a:r>
          </a:p>
        </p:txBody>
      </p:sp>
      <p:sp>
        <p:nvSpPr>
          <p:cNvPr id="8" name="" descr="Instructional visual for Availability Time Defines the Admissible Evidence Set">
            <a:extLst xmlns:a="http://schemas.openxmlformats.org/drawingml/2006/main">
              <a:ext uri="{FF2B5EF4-FFF2-40B4-BE49-F238E27FC236}">
                <a16:creationId xmlns:a16="http://schemas.microsoft.com/office/drawing/2014/main" id="{C73E85DE-2A0E-4F41-B39C-7C0FBFE361C8}"/>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Availability Time Defines the Admissible Evidence Set">
            <a:extLst xmlns:a="http://schemas.openxmlformats.org/drawingml/2006/main">
              <a:ext uri="{FF2B5EF4-FFF2-40B4-BE49-F238E27FC236}">
                <a16:creationId xmlns:a16="http://schemas.microsoft.com/office/drawing/2014/main" id="{50147788-303E-4937-B1D9-5522E0109075}"/>
              </a:ext>
            </a:extLst>
          </p:cNvPr>
          <p:cNvSpPr>
            <a:spLocks xmlns:a="http://schemas.openxmlformats.org/drawingml/2006/main" noGrp="1"/>
          </p:cNvSpPr>
          <p:nvPr/>
        </p:nvSpPr>
        <p:spPr>
          <a:xfrm xmlns:a="http://schemas.openxmlformats.org/drawingml/2006/main">
            <a:off x="1049179" y="3276600"/>
            <a:ext cx="9906000" cy="66675"/>
          </a:xfrm>
          <a:prstGeom xmlns:a="http://schemas.openxmlformats.org/drawingml/2006/main" prst="rect">
            <a:avLst/>
          </a:prstGeom>
          <a:solidFill xmlns:a="http://schemas.openxmlformats.org/drawingml/2006/main">
            <a:srgbClr val="2B2A2B"/>
          </a:solidFill>
          <a:ln xmlns:a="http://schemas.openxmlformats.org/drawingml/2006/main" w="0">
            <a:noFill/>
            <a:prstDash val="solid"/>
          </a:ln>
        </p:spPr>
      </p:sp>
      <p:sp>
        <p:nvSpPr>
          <p:cNvPr id="10" name="" descr="Instructional visual for Availability Time Defines the Admissible Evidence Set">
            <a:extLst xmlns:a="http://schemas.openxmlformats.org/drawingml/2006/main">
              <a:ext uri="{FF2B5EF4-FFF2-40B4-BE49-F238E27FC236}">
                <a16:creationId xmlns:a16="http://schemas.microsoft.com/office/drawing/2014/main" id="{2E116C0D-01AF-47A0-8728-8802332D9ADB}"/>
              </a:ext>
            </a:extLst>
          </p:cNvPr>
          <p:cNvSpPr>
            <a:spLocks xmlns:a="http://schemas.openxmlformats.org/drawingml/2006/main" noGrp="1"/>
          </p:cNvSpPr>
          <p:nvPr/>
        </p:nvSpPr>
        <p:spPr>
          <a:xfrm xmlns:a="http://schemas.openxmlformats.org/drawingml/2006/main">
            <a:off x="1030129" y="3181350"/>
            <a:ext cx="228600" cy="228600"/>
          </a:xfrm>
          <a:prstGeom xmlns:a="http://schemas.openxmlformats.org/drawingml/2006/main" prst="ellipse">
            <a:avLst/>
          </a:prstGeom>
          <a:solidFill xmlns:a="http://schemas.openxmlformats.org/drawingml/2006/main">
            <a:srgbClr val="27D3C5"/>
          </a:solidFill>
          <a:ln xmlns:a="http://schemas.openxmlformats.org/drawingml/2006/main" w="0">
            <a:noFill/>
            <a:prstDash val="solid"/>
          </a:ln>
        </p:spPr>
      </p:sp>
      <p:sp>
        <p:nvSpPr>
          <p:cNvPr id="11" name="" descr="Instructional visual for Availability Time Defines the Admissible Evidence Set">
            <a:extLst xmlns:a="http://schemas.openxmlformats.org/drawingml/2006/main">
              <a:ext uri="{FF2B5EF4-FFF2-40B4-BE49-F238E27FC236}">
                <a16:creationId xmlns:a16="http://schemas.microsoft.com/office/drawing/2014/main" id="{7984B2F2-7985-4B89-B9B5-1C8B81957937}"/>
              </a:ext>
            </a:extLst>
          </p:cNvPr>
          <p:cNvSpPr>
            <a:spLocks xmlns:a="http://schemas.openxmlformats.org/drawingml/2006/main" noGrp="1"/>
          </p:cNvSpPr>
          <p:nvPr/>
        </p:nvSpPr>
        <p:spPr>
          <a:xfrm xmlns:a="http://schemas.openxmlformats.org/drawingml/2006/main">
            <a:off x="19192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EVENT</a:t>
            </a:r>
          </a:p>
        </p:txBody>
      </p:sp>
      <p:sp>
        <p:nvSpPr>
          <p:cNvPr id="12" name="" descr="Instructional visual for Availability Time Defines the Admissible Evidence Set">
            <a:extLst xmlns:a="http://schemas.openxmlformats.org/drawingml/2006/main">
              <a:ext uri="{FF2B5EF4-FFF2-40B4-BE49-F238E27FC236}">
                <a16:creationId xmlns:a16="http://schemas.microsoft.com/office/drawing/2014/main" id="{32CE2690-B224-4286-B040-0C06669F517C}"/>
              </a:ext>
            </a:extLst>
          </p:cNvPr>
          <p:cNvSpPr>
            <a:spLocks xmlns:a="http://schemas.openxmlformats.org/drawingml/2006/main" noGrp="1"/>
          </p:cNvSpPr>
          <p:nvPr/>
        </p:nvSpPr>
        <p:spPr>
          <a:xfrm xmlns:a="http://schemas.openxmlformats.org/drawingml/2006/main">
            <a:off x="3411379" y="3181350"/>
            <a:ext cx="228600" cy="228600"/>
          </a:xfrm>
          <a:prstGeom xmlns:a="http://schemas.openxmlformats.org/drawingml/2006/main" prst="ellipse">
            <a:avLst/>
          </a:prstGeom>
          <a:solidFill xmlns:a="http://schemas.openxmlformats.org/drawingml/2006/main">
            <a:srgbClr val="27D3C5"/>
          </a:solidFill>
          <a:ln xmlns:a="http://schemas.openxmlformats.org/drawingml/2006/main" w="0">
            <a:noFill/>
            <a:prstDash val="solid"/>
          </a:ln>
        </p:spPr>
      </p:sp>
      <p:sp>
        <p:nvSpPr>
          <p:cNvPr id="13" name="" descr="Instructional visual for Availability Time Defines the Admissible Evidence Set">
            <a:extLst xmlns:a="http://schemas.openxmlformats.org/drawingml/2006/main">
              <a:ext uri="{FF2B5EF4-FFF2-40B4-BE49-F238E27FC236}">
                <a16:creationId xmlns:a16="http://schemas.microsoft.com/office/drawing/2014/main" id="{23EBDB2A-5DC5-4B54-82CD-5FDE3F1702F5}"/>
              </a:ext>
            </a:extLst>
          </p:cNvPr>
          <p:cNvSpPr>
            <a:spLocks xmlns:a="http://schemas.openxmlformats.org/drawingml/2006/main" noGrp="1"/>
          </p:cNvSpPr>
          <p:nvPr/>
        </p:nvSpPr>
        <p:spPr>
          <a:xfrm xmlns:a="http://schemas.openxmlformats.org/drawingml/2006/main">
            <a:off x="257317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RECEIVE</a:t>
            </a:r>
          </a:p>
        </p:txBody>
      </p:sp>
      <p:sp>
        <p:nvSpPr>
          <p:cNvPr id="14" name="" descr="Instructional visual for Availability Time Defines the Admissible Evidence Set">
            <a:extLst xmlns:a="http://schemas.openxmlformats.org/drawingml/2006/main">
              <a:ext uri="{FF2B5EF4-FFF2-40B4-BE49-F238E27FC236}">
                <a16:creationId xmlns:a16="http://schemas.microsoft.com/office/drawing/2014/main" id="{53B49D26-0253-42CB-973B-A33D9D24DB45}"/>
              </a:ext>
            </a:extLst>
          </p:cNvPr>
          <p:cNvSpPr>
            <a:spLocks xmlns:a="http://schemas.openxmlformats.org/drawingml/2006/main" noGrp="1"/>
          </p:cNvSpPr>
          <p:nvPr/>
        </p:nvSpPr>
        <p:spPr>
          <a:xfrm xmlns:a="http://schemas.openxmlformats.org/drawingml/2006/main">
            <a:off x="5792629" y="3181350"/>
            <a:ext cx="228600" cy="228600"/>
          </a:xfrm>
          <a:prstGeom xmlns:a="http://schemas.openxmlformats.org/drawingml/2006/main" prst="ellipse">
            <a:avLst/>
          </a:prstGeom>
          <a:solidFill xmlns:a="http://schemas.openxmlformats.org/drawingml/2006/main">
            <a:srgbClr val="27D3C5"/>
          </a:solidFill>
          <a:ln xmlns:a="http://schemas.openxmlformats.org/drawingml/2006/main" w="0">
            <a:noFill/>
            <a:prstDash val="solid"/>
          </a:ln>
        </p:spPr>
      </p:sp>
      <p:sp>
        <p:nvSpPr>
          <p:cNvPr id="15" name="" descr="Instructional visual for Availability Time Defines the Admissible Evidence Set">
            <a:extLst xmlns:a="http://schemas.openxmlformats.org/drawingml/2006/main">
              <a:ext uri="{FF2B5EF4-FFF2-40B4-BE49-F238E27FC236}">
                <a16:creationId xmlns:a16="http://schemas.microsoft.com/office/drawing/2014/main" id="{B8320E53-F4ED-46DB-A321-D7B7D67E14F1}"/>
              </a:ext>
            </a:extLst>
          </p:cNvPr>
          <p:cNvSpPr>
            <a:spLocks xmlns:a="http://schemas.openxmlformats.org/drawingml/2006/main" noGrp="1"/>
          </p:cNvSpPr>
          <p:nvPr/>
        </p:nvSpPr>
        <p:spPr>
          <a:xfrm xmlns:a="http://schemas.openxmlformats.org/drawingml/2006/main">
            <a:off x="495442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PROCESS</a:t>
            </a:r>
          </a:p>
        </p:txBody>
      </p:sp>
      <p:sp>
        <p:nvSpPr>
          <p:cNvPr id="16" name="" descr="Instructional visual for Availability Time Defines the Admissible Evidence Set">
            <a:extLst xmlns:a="http://schemas.openxmlformats.org/drawingml/2006/main">
              <a:ext uri="{FF2B5EF4-FFF2-40B4-BE49-F238E27FC236}">
                <a16:creationId xmlns:a16="http://schemas.microsoft.com/office/drawing/2014/main" id="{62000BD3-2D0C-4B4A-9B70-DFFEFA080D33}"/>
              </a:ext>
            </a:extLst>
          </p:cNvPr>
          <p:cNvSpPr>
            <a:spLocks xmlns:a="http://schemas.openxmlformats.org/drawingml/2006/main" noGrp="1"/>
          </p:cNvSpPr>
          <p:nvPr/>
        </p:nvSpPr>
        <p:spPr>
          <a:xfrm xmlns:a="http://schemas.openxmlformats.org/drawingml/2006/main">
            <a:off x="8173879" y="3181350"/>
            <a:ext cx="228600" cy="228600"/>
          </a:xfrm>
          <a:prstGeom xmlns:a="http://schemas.openxmlformats.org/drawingml/2006/main" prst="ellipse">
            <a:avLst/>
          </a:prstGeom>
          <a:solidFill xmlns:a="http://schemas.openxmlformats.org/drawingml/2006/main">
            <a:srgbClr val="27D3C5"/>
          </a:solidFill>
          <a:ln xmlns:a="http://schemas.openxmlformats.org/drawingml/2006/main" w="0">
            <a:noFill/>
            <a:prstDash val="solid"/>
          </a:ln>
        </p:spPr>
      </p:sp>
      <p:sp>
        <p:nvSpPr>
          <p:cNvPr id="17" name="" descr="Instructional visual for Availability Time Defines the Admissible Evidence Set">
            <a:extLst xmlns:a="http://schemas.openxmlformats.org/drawingml/2006/main">
              <a:ext uri="{FF2B5EF4-FFF2-40B4-BE49-F238E27FC236}">
                <a16:creationId xmlns:a16="http://schemas.microsoft.com/office/drawing/2014/main" id="{3421B12D-E030-47BB-BE68-41916A998ADD}"/>
              </a:ext>
            </a:extLst>
          </p:cNvPr>
          <p:cNvSpPr>
            <a:spLocks xmlns:a="http://schemas.openxmlformats.org/drawingml/2006/main" noGrp="1"/>
          </p:cNvSpPr>
          <p:nvPr/>
        </p:nvSpPr>
        <p:spPr>
          <a:xfrm xmlns:a="http://schemas.openxmlformats.org/drawingml/2006/main">
            <a:off x="733567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DECISION</a:t>
            </a:r>
          </a:p>
        </p:txBody>
      </p:sp>
      <p:sp>
        <p:nvSpPr>
          <p:cNvPr id="18" name="" descr="Instructional visual for Availability Time Defines the Admissible Evidence Set">
            <a:extLst xmlns:a="http://schemas.openxmlformats.org/drawingml/2006/main">
              <a:ext uri="{FF2B5EF4-FFF2-40B4-BE49-F238E27FC236}">
                <a16:creationId xmlns:a16="http://schemas.microsoft.com/office/drawing/2014/main" id="{20E1258F-FB23-41EF-B65A-64A55FB7DDD0}"/>
              </a:ext>
            </a:extLst>
          </p:cNvPr>
          <p:cNvSpPr>
            <a:spLocks xmlns:a="http://schemas.openxmlformats.org/drawingml/2006/main" noGrp="1"/>
          </p:cNvSpPr>
          <p:nvPr/>
        </p:nvSpPr>
        <p:spPr>
          <a:xfrm xmlns:a="http://schemas.openxmlformats.org/drawingml/2006/main">
            <a:off x="10555129" y="3181350"/>
            <a:ext cx="228600" cy="228600"/>
          </a:xfrm>
          <a:prstGeom xmlns:a="http://schemas.openxmlformats.org/drawingml/2006/main" prst="ellipse">
            <a:avLst/>
          </a:prstGeom>
          <a:solidFill xmlns:a="http://schemas.openxmlformats.org/drawingml/2006/main">
            <a:srgbClr val="E8B45F"/>
          </a:solidFill>
          <a:ln xmlns:a="http://schemas.openxmlformats.org/drawingml/2006/main" w="0">
            <a:noFill/>
            <a:prstDash val="solid"/>
          </a:ln>
        </p:spPr>
      </p:sp>
      <p:sp>
        <p:nvSpPr>
          <p:cNvPr id="19" name="" descr="Instructional visual for Availability Time Defines the Admissible Evidence Set">
            <a:extLst xmlns:a="http://schemas.openxmlformats.org/drawingml/2006/main">
              <a:ext uri="{FF2B5EF4-FFF2-40B4-BE49-F238E27FC236}">
                <a16:creationId xmlns:a16="http://schemas.microsoft.com/office/drawing/2014/main" id="{38073349-585E-4416-B6C9-CA742015F2B9}"/>
              </a:ext>
            </a:extLst>
          </p:cNvPr>
          <p:cNvSpPr>
            <a:spLocks xmlns:a="http://schemas.openxmlformats.org/drawingml/2006/main" noGrp="1"/>
          </p:cNvSpPr>
          <p:nvPr/>
        </p:nvSpPr>
        <p:spPr>
          <a:xfrm xmlns:a="http://schemas.openxmlformats.org/drawingml/2006/main">
            <a:off x="971692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SETTLEMENT</a:t>
            </a:r>
          </a:p>
        </p:txBody>
      </p:sp>
      <p:sp>
        <p:nvSpPr>
          <p:cNvPr id="20" name="" descr="Instructional visual for Availability Time Defines the Admissible Evidence Set">
            <a:extLst xmlns:a="http://schemas.openxmlformats.org/drawingml/2006/main">
              <a:ext uri="{FF2B5EF4-FFF2-40B4-BE49-F238E27FC236}">
                <a16:creationId xmlns:a16="http://schemas.microsoft.com/office/drawing/2014/main" id="{7DEB4949-B203-4E32-8A9A-4B7E9160BBCB}"/>
              </a:ext>
            </a:extLst>
          </p:cNvPr>
          <p:cNvSpPr>
            <a:spLocks xmlns:a="http://schemas.openxmlformats.org/drawingml/2006/main" noGrp="1"/>
          </p:cNvSpPr>
          <p:nvPr/>
        </p:nvSpPr>
        <p:spPr>
          <a:xfrm xmlns:a="http://schemas.openxmlformats.org/drawingml/2006/main">
            <a:off x="1620679" y="2114550"/>
            <a:ext cx="8953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D"/>
                </a:solidFill>
              </a:defRPr>
            </a:pPr>
            <a:r>
              <a:rPr sz="1875" b="0">
                <a:solidFill>
                  <a:srgbClr val="FFF8ED"/>
                </a:solidFill>
              </a:rPr>
              <a:t>Event, receive, process, decision, and settlement clocks answer different questions.</a:t>
            </a:r>
          </a:p>
        </p:txBody>
      </p:sp>
    </p:spTree>
    <p:extLst>
      <p:ext uri="{BB962C8B-B14F-4D97-AF65-F5344CB8AC3E}">
        <p14:creationId xmlns:p14="http://schemas.microsoft.com/office/powerpoint/2010/main" val="1879648350"/>
      </p:ext>
    </p:extLst>
  </p:cSld>
</p:sld>
</file>

<file path=ppt/slides/slide140.xml><?xml version="1.0" encoding="utf-8"?>
<p:sld xmlns:p="http://schemas.openxmlformats.org/presentationml/2006/main">
  <p:cSld>
    <p:bg>
      <p:bgPr>
        <a:solidFill xmlns:a="http://schemas.openxmlformats.org/drawingml/2006/main">
          <a:srgbClr val="050505"/>
        </a:solidFill>
      </p:bgPr>
    </p:bg>
    <p:spTree>
      <p:nvGrpSpPr>
        <p:cNvPr id="1" name="" descr="Instructional visual for Probability and Causal Validity Require Separate Evidence"/>
        <p:cNvGrpSpPr/>
        <p:nvPr/>
      </p:nvGrpSpPr>
      <p:grpSpPr>
        <a:xfrm xmlns:a="http://schemas.openxmlformats.org/drawingml/2006/main"/>
      </p:grpSpPr>
      <p:sp>
        <p:nvSpPr>
          <p:cNvPr id="1" name="" descr="Instructional visual for Probability and Causal Validity Require Separate Evidence">
            <a:extLst xmlns:a="http://schemas.openxmlformats.org/drawingml/2006/main">
              <a:ext uri="{FF2B5EF4-FFF2-40B4-BE49-F238E27FC236}">
                <a16:creationId xmlns:a16="http://schemas.microsoft.com/office/drawing/2014/main" id="{CE06146D-A41A-426D-91FD-D8562FD5F394}"/>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2" name="" descr="Instructional visual for Probability and Causal Validity Require Separate Evidence">
            <a:extLst xmlns:a="http://schemas.openxmlformats.org/drawingml/2006/main">
              <a:ext uri="{FF2B5EF4-FFF2-40B4-BE49-F238E27FC236}">
                <a16:creationId xmlns:a16="http://schemas.microsoft.com/office/drawing/2014/main" id="{0230D038-4F52-4E01-8E75-70F028E130FA}"/>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ORAL DEFENSE</a:t>
            </a:r>
          </a:p>
        </p:txBody>
      </p:sp>
      <p:sp>
        <p:nvSpPr>
          <p:cNvPr id="3" name="" descr="Instructional visual for Probability and Causal Validity Require Separate Evidence">
            <a:extLst xmlns:a="http://schemas.openxmlformats.org/drawingml/2006/main">
              <a:ext uri="{FF2B5EF4-FFF2-40B4-BE49-F238E27FC236}">
                <a16:creationId xmlns:a16="http://schemas.microsoft.com/office/drawing/2014/main" id="{6EB76BF7-2AB9-4624-84C0-6CD77EF5A909}"/>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Probability and Causal Validity Require Separate Evidence">
            <a:extLst xmlns:a="http://schemas.openxmlformats.org/drawingml/2006/main">
              <a:ext uri="{FF2B5EF4-FFF2-40B4-BE49-F238E27FC236}">
                <a16:creationId xmlns:a16="http://schemas.microsoft.com/office/drawing/2014/main" id="{EC29BCEF-263D-4BCE-8A33-15CE715631F0}"/>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Probability and Causal Validity Require Separate Evidence</a:t>
            </a:r>
          </a:p>
        </p:txBody>
      </p:sp>
      <p:sp>
        <p:nvSpPr>
          <p:cNvPr id="5" name="" descr="Instructional visual for Probability and Causal Validity Require Separate Evidence">
            <a:extLst xmlns:a="http://schemas.openxmlformats.org/drawingml/2006/main">
              <a:ext uri="{FF2B5EF4-FFF2-40B4-BE49-F238E27FC236}">
                <a16:creationId xmlns:a16="http://schemas.microsoft.com/office/drawing/2014/main" id="{EBB817F7-1E0D-471B-A06D-0E06811B354A}"/>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6" name="" descr="Instructional visual for Probability and Causal Validity Require Separate Evidence">
            <a:extLst xmlns:a="http://schemas.openxmlformats.org/drawingml/2006/main">
              <a:ext uri="{FF2B5EF4-FFF2-40B4-BE49-F238E27FC236}">
                <a16:creationId xmlns:a16="http://schemas.microsoft.com/office/drawing/2014/main" id="{1CD7DB1D-BB79-4E18-B75A-CC947B49758E}"/>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Probability and Causal Validity Require Separate Evidence">
            <a:extLst xmlns:a="http://schemas.openxmlformats.org/drawingml/2006/main">
              <a:ext uri="{FF2B5EF4-FFF2-40B4-BE49-F238E27FC236}">
                <a16:creationId xmlns:a16="http://schemas.microsoft.com/office/drawing/2014/main" id="{FEDBF95F-B25C-49FD-8314-216CA1A71DA8}"/>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140 / 144</a:t>
            </a:r>
          </a:p>
        </p:txBody>
      </p:sp>
      <p:sp>
        <p:nvSpPr>
          <p:cNvPr id="8" name="" descr="Instructional visual for Probability and Causal Validity Require Separate Evidence">
            <a:extLst xmlns:a="http://schemas.openxmlformats.org/drawingml/2006/main">
              <a:ext uri="{FF2B5EF4-FFF2-40B4-BE49-F238E27FC236}">
                <a16:creationId xmlns:a16="http://schemas.microsoft.com/office/drawing/2014/main" id="{7DD61605-626E-4B17-A73E-6A57E3D89128}"/>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Probability and Causal Validity Require Separate Evidence">
            <a:extLst xmlns:a="http://schemas.openxmlformats.org/drawingml/2006/main">
              <a:ext uri="{FF2B5EF4-FFF2-40B4-BE49-F238E27FC236}">
                <a16:creationId xmlns:a16="http://schemas.microsoft.com/office/drawing/2014/main" id="{605FEA46-0291-491B-A780-FE1C812B52D5}"/>
              </a:ext>
            </a:extLst>
          </p:cNvPr>
          <p:cNvSpPr>
            <a:spLocks xmlns:a="http://schemas.openxmlformats.org/drawingml/2006/main" noGrp="1"/>
          </p:cNvSpPr>
          <p:nvPr/>
        </p:nvSpPr>
        <p:spPr>
          <a:xfrm xmlns:a="http://schemas.openxmlformats.org/drawingml/2006/main">
            <a:off x="689610"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2"/>
                </a:solidFill>
              </a:defRPr>
            </a:pPr>
            <a:r>
              <a:rPr sz="1875" b="0">
                <a:solidFill>
                  <a:srgbClr val="FFF8F2"/>
                </a:solidFill>
              </a:rPr>
              <a:t>Name calibration artifacts, then fail the contract when future perturbations change earlier scores.</a:t>
            </a:r>
          </a:p>
        </p:txBody>
      </p:sp>
      <p:sp>
        <p:nvSpPr>
          <p:cNvPr id="10" name="" descr="Instructional visual for Probability and Causal Validity Require Separate Evidence">
            <a:extLst xmlns:a="http://schemas.openxmlformats.org/drawingml/2006/main">
              <a:ext uri="{FF2B5EF4-FFF2-40B4-BE49-F238E27FC236}">
                <a16:creationId xmlns:a16="http://schemas.microsoft.com/office/drawing/2014/main" id="{B8BC5041-84D0-4FD6-96D2-F8AC5C29A62F}"/>
              </a:ext>
            </a:extLst>
          </p:cNvPr>
          <p:cNvSpPr>
            <a:spLocks xmlns:a="http://schemas.openxmlformats.org/drawingml/2006/main" noGrp="1"/>
          </p:cNvSpPr>
          <p:nvPr/>
        </p:nvSpPr>
        <p:spPr>
          <a:xfrm xmlns:a="http://schemas.openxmlformats.org/drawingml/2006/main">
            <a:off x="6337935" y="3143250"/>
            <a:ext cx="419100" cy="209550"/>
          </a:xfrm>
          <a:prstGeom xmlns:a="http://schemas.openxmlformats.org/drawingml/2006/main" prst="rightArrow">
            <a:avLst/>
          </a:prstGeom>
          <a:solidFill xmlns:a="http://schemas.openxmlformats.org/drawingml/2006/main">
            <a:srgbClr val="27D3CA"/>
          </a:solidFill>
          <a:ln xmlns:a="http://schemas.openxmlformats.org/drawingml/2006/main" w="0">
            <a:noFill/>
            <a:prstDash val="solid"/>
          </a:ln>
        </p:spPr>
      </p:sp>
      <p:sp>
        <p:nvSpPr>
          <p:cNvPr id="11" name="" descr="Instructional visual for Probability and Causal Validity Require Separate Evidence">
            <a:extLst xmlns:a="http://schemas.openxmlformats.org/drawingml/2006/main">
              <a:ext uri="{FF2B5EF4-FFF2-40B4-BE49-F238E27FC236}">
                <a16:creationId xmlns:a16="http://schemas.microsoft.com/office/drawing/2014/main" id="{39AA9ACC-915E-40F9-AEF8-4D716A74FDE3}"/>
              </a:ext>
            </a:extLst>
          </p:cNvPr>
          <p:cNvSpPr>
            <a:spLocks xmlns:a="http://schemas.openxmlformats.org/drawingml/2006/main" noGrp="1"/>
          </p:cNvSpPr>
          <p:nvPr/>
        </p:nvSpPr>
        <p:spPr>
          <a:xfrm xmlns:a="http://schemas.openxmlformats.org/drawingml/2006/main">
            <a:off x="581406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27D3CA"/>
            </a:solidFill>
            <a:prstDash val="solid"/>
          </a:ln>
        </p:spPr>
      </p:sp>
      <p:sp>
        <p:nvSpPr>
          <p:cNvPr id="12" name="" descr="Instructional visual for Probability and Causal Validity Require Separate Evidence">
            <a:extLst xmlns:a="http://schemas.openxmlformats.org/drawingml/2006/main">
              <a:ext uri="{FF2B5EF4-FFF2-40B4-BE49-F238E27FC236}">
                <a16:creationId xmlns:a16="http://schemas.microsoft.com/office/drawing/2014/main" id="{72F0B504-6301-4F71-B35C-4DCAF53B33EB}"/>
              </a:ext>
            </a:extLst>
          </p:cNvPr>
          <p:cNvSpPr>
            <a:spLocks xmlns:a="http://schemas.openxmlformats.org/drawingml/2006/main" noGrp="1"/>
          </p:cNvSpPr>
          <p:nvPr/>
        </p:nvSpPr>
        <p:spPr>
          <a:xfrm xmlns:a="http://schemas.openxmlformats.org/drawingml/2006/main">
            <a:off x="585216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OBJECT</a:t>
            </a:r>
          </a:p>
        </p:txBody>
      </p:sp>
      <p:sp>
        <p:nvSpPr>
          <p:cNvPr id="13" name="" descr="Instructional visual for Probability and Causal Validity Require Separate Evidence">
            <a:extLst xmlns:a="http://schemas.openxmlformats.org/drawingml/2006/main">
              <a:ext uri="{FF2B5EF4-FFF2-40B4-BE49-F238E27FC236}">
                <a16:creationId xmlns:a16="http://schemas.microsoft.com/office/drawing/2014/main" id="{D9550392-167F-4FA9-99A9-1BA4D045DF5D}"/>
              </a:ext>
            </a:extLst>
          </p:cNvPr>
          <p:cNvSpPr>
            <a:spLocks xmlns:a="http://schemas.openxmlformats.org/drawingml/2006/main" noGrp="1"/>
          </p:cNvSpPr>
          <p:nvPr/>
        </p:nvSpPr>
        <p:spPr>
          <a:xfrm xmlns:a="http://schemas.openxmlformats.org/drawingml/2006/main">
            <a:off x="8100060" y="3143250"/>
            <a:ext cx="419100" cy="209550"/>
          </a:xfrm>
          <a:prstGeom xmlns:a="http://schemas.openxmlformats.org/drawingml/2006/main" prst="rightArrow">
            <a:avLst/>
          </a:prstGeom>
          <a:solidFill xmlns:a="http://schemas.openxmlformats.org/drawingml/2006/main">
            <a:srgbClr val="27D3CA"/>
          </a:solidFill>
          <a:ln xmlns:a="http://schemas.openxmlformats.org/drawingml/2006/main" w="0">
            <a:noFill/>
            <a:prstDash val="solid"/>
          </a:ln>
        </p:spPr>
      </p:sp>
      <p:sp>
        <p:nvSpPr>
          <p:cNvPr id="14" name="" descr="Instructional visual for Probability and Causal Validity Require Separate Evidence">
            <a:extLst xmlns:a="http://schemas.openxmlformats.org/drawingml/2006/main">
              <a:ext uri="{FF2B5EF4-FFF2-40B4-BE49-F238E27FC236}">
                <a16:creationId xmlns:a16="http://schemas.microsoft.com/office/drawing/2014/main" id="{D6F3E849-259E-4329-85BA-B6BEDD0A82CE}"/>
              </a:ext>
            </a:extLst>
          </p:cNvPr>
          <p:cNvSpPr>
            <a:spLocks xmlns:a="http://schemas.openxmlformats.org/drawingml/2006/main" noGrp="1"/>
          </p:cNvSpPr>
          <p:nvPr/>
        </p:nvSpPr>
        <p:spPr>
          <a:xfrm xmlns:a="http://schemas.openxmlformats.org/drawingml/2006/main">
            <a:off x="762381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E8B464"/>
            </a:solidFill>
            <a:prstDash val="solid"/>
          </a:ln>
        </p:spPr>
      </p:sp>
      <p:sp>
        <p:nvSpPr>
          <p:cNvPr id="15" name="" descr="Instructional visual for Probability and Causal Validity Require Separate Evidence">
            <a:extLst xmlns:a="http://schemas.openxmlformats.org/drawingml/2006/main">
              <a:ext uri="{FF2B5EF4-FFF2-40B4-BE49-F238E27FC236}">
                <a16:creationId xmlns:a16="http://schemas.microsoft.com/office/drawing/2014/main" id="{014F9181-05C4-46EC-A98F-CC6C936F67FC}"/>
              </a:ext>
            </a:extLst>
          </p:cNvPr>
          <p:cNvSpPr>
            <a:spLocks xmlns:a="http://schemas.openxmlformats.org/drawingml/2006/main" noGrp="1"/>
          </p:cNvSpPr>
          <p:nvPr/>
        </p:nvSpPr>
        <p:spPr>
          <a:xfrm xmlns:a="http://schemas.openxmlformats.org/drawingml/2006/main">
            <a:off x="766191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EVIDENCE</a:t>
            </a:r>
          </a:p>
        </p:txBody>
      </p:sp>
      <p:sp>
        <p:nvSpPr>
          <p:cNvPr id="16" name="" descr="Instructional visual for Probability and Causal Validity Require Separate Evidence">
            <a:extLst xmlns:a="http://schemas.openxmlformats.org/drawingml/2006/main">
              <a:ext uri="{FF2B5EF4-FFF2-40B4-BE49-F238E27FC236}">
                <a16:creationId xmlns:a16="http://schemas.microsoft.com/office/drawing/2014/main" id="{6D9D4CFF-A048-4176-B491-93B4D72F02C7}"/>
              </a:ext>
            </a:extLst>
          </p:cNvPr>
          <p:cNvSpPr>
            <a:spLocks xmlns:a="http://schemas.openxmlformats.org/drawingml/2006/main" noGrp="1"/>
          </p:cNvSpPr>
          <p:nvPr/>
        </p:nvSpPr>
        <p:spPr>
          <a:xfrm xmlns:a="http://schemas.openxmlformats.org/drawingml/2006/main">
            <a:off x="943356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FF6B67"/>
            </a:solidFill>
            <a:prstDash val="solid"/>
          </a:ln>
        </p:spPr>
      </p:sp>
      <p:sp>
        <p:nvSpPr>
          <p:cNvPr id="17" name="" descr="Instructional visual for Probability and Causal Validity Require Separate Evidence">
            <a:extLst xmlns:a="http://schemas.openxmlformats.org/drawingml/2006/main">
              <a:ext uri="{FF2B5EF4-FFF2-40B4-BE49-F238E27FC236}">
                <a16:creationId xmlns:a16="http://schemas.microsoft.com/office/drawing/2014/main" id="{620DE787-2D19-4EAA-A025-A10042D0C036}"/>
              </a:ext>
            </a:extLst>
          </p:cNvPr>
          <p:cNvSpPr>
            <a:spLocks xmlns:a="http://schemas.openxmlformats.org/drawingml/2006/main" noGrp="1"/>
          </p:cNvSpPr>
          <p:nvPr/>
        </p:nvSpPr>
        <p:spPr>
          <a:xfrm xmlns:a="http://schemas.openxmlformats.org/drawingml/2006/main">
            <a:off x="947166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REFUSAL</a:t>
            </a:r>
          </a:p>
        </p:txBody>
      </p:sp>
    </p:spTree>
    <p:extLst>
      <p:ext uri="{BB962C8B-B14F-4D97-AF65-F5344CB8AC3E}">
        <p14:creationId xmlns:p14="http://schemas.microsoft.com/office/powerpoint/2010/main" val="2133312497"/>
      </p:ext>
    </p:extLst>
  </p:cSld>
</p:sld>
</file>

<file path=ppt/slides/slide141.xml><?xml version="1.0" encoding="utf-8"?>
<p:sld xmlns:p="http://schemas.openxmlformats.org/presentationml/2006/main">
  <p:cSld>
    <p:bg>
      <p:bgPr>
        <a:solidFill xmlns:a="http://schemas.openxmlformats.org/drawingml/2006/main">
          <a:srgbClr val="050505"/>
        </a:solidFill>
      </p:bgPr>
    </p:bg>
    <p:spTree>
      <p:nvGrpSpPr>
        <p:cNvPr id="1" name="" descr="Instructional visual for Architecture Names Earn No Credit Without Controlled Comparisons"/>
        <p:cNvGrpSpPr/>
        <p:nvPr/>
      </p:nvGrpSpPr>
      <p:grpSpPr>
        <a:xfrm xmlns:a="http://schemas.openxmlformats.org/drawingml/2006/main"/>
      </p:grpSpPr>
      <p:sp>
        <p:nvSpPr>
          <p:cNvPr id="1" name="" descr="Instructional visual for Architecture Names Earn No Credit Without Controlled Comparisons">
            <a:extLst xmlns:a="http://schemas.openxmlformats.org/drawingml/2006/main">
              <a:ext uri="{FF2B5EF4-FFF2-40B4-BE49-F238E27FC236}">
                <a16:creationId xmlns:a16="http://schemas.microsoft.com/office/drawing/2014/main" id="{74EBFFE5-4DDA-4C63-9BC6-624BB662E796}"/>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2" name="" descr="Instructional visual for Architecture Names Earn No Credit Without Controlled Comparisons">
            <a:extLst xmlns:a="http://schemas.openxmlformats.org/drawingml/2006/main">
              <a:ext uri="{FF2B5EF4-FFF2-40B4-BE49-F238E27FC236}">
                <a16:creationId xmlns:a16="http://schemas.microsoft.com/office/drawing/2014/main" id="{9140F349-FEB1-46D6-A096-F2115836D16D}"/>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ORAL DEFENSE</a:t>
            </a:r>
          </a:p>
        </p:txBody>
      </p:sp>
      <p:sp>
        <p:nvSpPr>
          <p:cNvPr id="3" name="" descr="Instructional visual for Architecture Names Earn No Credit Without Controlled Comparisons">
            <a:extLst xmlns:a="http://schemas.openxmlformats.org/drawingml/2006/main">
              <a:ext uri="{FF2B5EF4-FFF2-40B4-BE49-F238E27FC236}">
                <a16:creationId xmlns:a16="http://schemas.microsoft.com/office/drawing/2014/main" id="{1F374F46-3D50-4547-B2EE-D09300463BFC}"/>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Architecture Names Earn No Credit Without Controlled Comparisons">
            <a:extLst xmlns:a="http://schemas.openxmlformats.org/drawingml/2006/main">
              <a:ext uri="{FF2B5EF4-FFF2-40B4-BE49-F238E27FC236}">
                <a16:creationId xmlns:a16="http://schemas.microsoft.com/office/drawing/2014/main" id="{33334F4D-1FFB-4CFE-99D1-356D5F819B8B}"/>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Architecture Names Earn No Credit Without Controlled Comparisons</a:t>
            </a:r>
          </a:p>
        </p:txBody>
      </p:sp>
      <p:sp>
        <p:nvSpPr>
          <p:cNvPr id="5" name="" descr="Instructional visual for Architecture Names Earn No Credit Without Controlled Comparisons">
            <a:extLst xmlns:a="http://schemas.openxmlformats.org/drawingml/2006/main">
              <a:ext uri="{FF2B5EF4-FFF2-40B4-BE49-F238E27FC236}">
                <a16:creationId xmlns:a16="http://schemas.microsoft.com/office/drawing/2014/main" id="{2BB52E89-AA5F-48F0-98A8-F1545C1681CC}"/>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6" name="" descr="Instructional visual for Architecture Names Earn No Credit Without Controlled Comparisons">
            <a:extLst xmlns:a="http://schemas.openxmlformats.org/drawingml/2006/main">
              <a:ext uri="{FF2B5EF4-FFF2-40B4-BE49-F238E27FC236}">
                <a16:creationId xmlns:a16="http://schemas.microsoft.com/office/drawing/2014/main" id="{1CE1C410-A8AE-4B47-B9DB-D7EB54C50537}"/>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Architecture Names Earn No Credit Without Controlled Comparisons">
            <a:extLst xmlns:a="http://schemas.openxmlformats.org/drawingml/2006/main">
              <a:ext uri="{FF2B5EF4-FFF2-40B4-BE49-F238E27FC236}">
                <a16:creationId xmlns:a16="http://schemas.microsoft.com/office/drawing/2014/main" id="{F6A81A54-D3FF-4879-B2DE-740F7549E4AE}"/>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141 / 144</a:t>
            </a:r>
          </a:p>
        </p:txBody>
      </p:sp>
      <p:sp>
        <p:nvSpPr>
          <p:cNvPr id="8" name="" descr="Instructional visual for Architecture Names Earn No Credit Without Controlled Comparisons">
            <a:extLst xmlns:a="http://schemas.openxmlformats.org/drawingml/2006/main">
              <a:ext uri="{FF2B5EF4-FFF2-40B4-BE49-F238E27FC236}">
                <a16:creationId xmlns:a16="http://schemas.microsoft.com/office/drawing/2014/main" id="{57F5FDC2-560A-42D0-A184-03FB76EEA27E}"/>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Architecture Names Earn No Credit Without Controlled Comparisons">
            <a:extLst xmlns:a="http://schemas.openxmlformats.org/drawingml/2006/main">
              <a:ext uri="{FF2B5EF4-FFF2-40B4-BE49-F238E27FC236}">
                <a16:creationId xmlns:a16="http://schemas.microsoft.com/office/drawing/2014/main" id="{1302A208-8EAF-40CE-BED5-0347D584D5EC}"/>
              </a:ext>
            </a:extLst>
          </p:cNvPr>
          <p:cNvSpPr>
            <a:spLocks xmlns:a="http://schemas.openxmlformats.org/drawingml/2006/main" noGrp="1"/>
          </p:cNvSpPr>
          <p:nvPr/>
        </p:nvSpPr>
        <p:spPr>
          <a:xfrm xmlns:a="http://schemas.openxmlformats.org/drawingml/2006/main">
            <a:off x="690086"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3"/>
                </a:solidFill>
              </a:defRPr>
            </a:pPr>
            <a:r>
              <a:rPr sz="1875" b="0">
                <a:solidFill>
                  <a:srgbClr val="FFF8F3"/>
                </a:solidFill>
              </a:rPr>
              <a:t>Benchmark CatBoost, sequence alternatives, self-supervision, and attributions under one temporal contract.</a:t>
            </a:r>
          </a:p>
        </p:txBody>
      </p:sp>
      <p:sp>
        <p:nvSpPr>
          <p:cNvPr id="10" name="" descr="Instructional visual for Architecture Names Earn No Credit Without Controlled Comparisons">
            <a:extLst xmlns:a="http://schemas.openxmlformats.org/drawingml/2006/main">
              <a:ext uri="{FF2B5EF4-FFF2-40B4-BE49-F238E27FC236}">
                <a16:creationId xmlns:a16="http://schemas.microsoft.com/office/drawing/2014/main" id="{30BA83B5-FAC3-4345-9D0E-67981ECDB476}"/>
              </a:ext>
            </a:extLst>
          </p:cNvPr>
          <p:cNvSpPr>
            <a:spLocks xmlns:a="http://schemas.openxmlformats.org/drawingml/2006/main" noGrp="1"/>
          </p:cNvSpPr>
          <p:nvPr/>
        </p:nvSpPr>
        <p:spPr>
          <a:xfrm xmlns:a="http://schemas.openxmlformats.org/drawingml/2006/main">
            <a:off x="6338411" y="3143250"/>
            <a:ext cx="419100" cy="209550"/>
          </a:xfrm>
          <a:prstGeom xmlns:a="http://schemas.openxmlformats.org/drawingml/2006/main" prst="rightArrow">
            <a:avLst/>
          </a:prstGeom>
          <a:solidFill xmlns:a="http://schemas.openxmlformats.org/drawingml/2006/main">
            <a:srgbClr val="27D3CB"/>
          </a:solidFill>
          <a:ln xmlns:a="http://schemas.openxmlformats.org/drawingml/2006/main" w="0">
            <a:noFill/>
            <a:prstDash val="solid"/>
          </a:ln>
        </p:spPr>
      </p:sp>
      <p:sp>
        <p:nvSpPr>
          <p:cNvPr id="11" name="" descr="Instructional visual for Architecture Names Earn No Credit Without Controlled Comparisons">
            <a:extLst xmlns:a="http://schemas.openxmlformats.org/drawingml/2006/main">
              <a:ext uri="{FF2B5EF4-FFF2-40B4-BE49-F238E27FC236}">
                <a16:creationId xmlns:a16="http://schemas.microsoft.com/office/drawing/2014/main" id="{5D69DE2C-1E21-4459-820A-5D089B4471D6}"/>
              </a:ext>
            </a:extLst>
          </p:cNvPr>
          <p:cNvSpPr>
            <a:spLocks xmlns:a="http://schemas.openxmlformats.org/drawingml/2006/main" noGrp="1"/>
          </p:cNvSpPr>
          <p:nvPr/>
        </p:nvSpPr>
        <p:spPr>
          <a:xfrm xmlns:a="http://schemas.openxmlformats.org/drawingml/2006/main">
            <a:off x="5814536" y="2724150"/>
            <a:ext cx="1524000" cy="1047750"/>
          </a:xfrm>
          <a:prstGeom xmlns:a="http://schemas.openxmlformats.org/drawingml/2006/main" prst="roundRect">
            <a:avLst>
              <a:gd name="adj" fmla="val 10909"/>
            </a:avLst>
          </a:prstGeom>
          <a:solidFill xmlns:a="http://schemas.openxmlformats.org/drawingml/2006/main">
            <a:srgbClr val="0B0B14"/>
          </a:solidFill>
          <a:ln xmlns:a="http://schemas.openxmlformats.org/drawingml/2006/main" w="19050">
            <a:solidFill>
              <a:srgbClr val="27D3CB"/>
            </a:solidFill>
            <a:prstDash val="solid"/>
          </a:ln>
        </p:spPr>
      </p:sp>
      <p:sp>
        <p:nvSpPr>
          <p:cNvPr id="12" name="" descr="Instructional visual for Architecture Names Earn No Credit Without Controlled Comparisons">
            <a:extLst xmlns:a="http://schemas.openxmlformats.org/drawingml/2006/main">
              <a:ext uri="{FF2B5EF4-FFF2-40B4-BE49-F238E27FC236}">
                <a16:creationId xmlns:a16="http://schemas.microsoft.com/office/drawing/2014/main" id="{F0602AE7-159F-48AC-AB42-F0AF1577B81D}"/>
              </a:ext>
            </a:extLst>
          </p:cNvPr>
          <p:cNvSpPr>
            <a:spLocks xmlns:a="http://schemas.openxmlformats.org/drawingml/2006/main" noGrp="1"/>
          </p:cNvSpPr>
          <p:nvPr/>
        </p:nvSpPr>
        <p:spPr>
          <a:xfrm xmlns:a="http://schemas.openxmlformats.org/drawingml/2006/main">
            <a:off x="585263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OBJECT</a:t>
            </a:r>
          </a:p>
        </p:txBody>
      </p:sp>
      <p:sp>
        <p:nvSpPr>
          <p:cNvPr id="13" name="" descr="Instructional visual for Architecture Names Earn No Credit Without Controlled Comparisons">
            <a:extLst xmlns:a="http://schemas.openxmlformats.org/drawingml/2006/main">
              <a:ext uri="{FF2B5EF4-FFF2-40B4-BE49-F238E27FC236}">
                <a16:creationId xmlns:a16="http://schemas.microsoft.com/office/drawing/2014/main" id="{EB4E2683-F3EA-4951-8F20-3F54A6D2CF2F}"/>
              </a:ext>
            </a:extLst>
          </p:cNvPr>
          <p:cNvSpPr>
            <a:spLocks xmlns:a="http://schemas.openxmlformats.org/drawingml/2006/main" noGrp="1"/>
          </p:cNvSpPr>
          <p:nvPr/>
        </p:nvSpPr>
        <p:spPr>
          <a:xfrm xmlns:a="http://schemas.openxmlformats.org/drawingml/2006/main">
            <a:off x="8100536" y="3143250"/>
            <a:ext cx="419100" cy="209550"/>
          </a:xfrm>
          <a:prstGeom xmlns:a="http://schemas.openxmlformats.org/drawingml/2006/main" prst="rightArrow">
            <a:avLst/>
          </a:prstGeom>
          <a:solidFill xmlns:a="http://schemas.openxmlformats.org/drawingml/2006/main">
            <a:srgbClr val="27D3CB"/>
          </a:solidFill>
          <a:ln xmlns:a="http://schemas.openxmlformats.org/drawingml/2006/main" w="0">
            <a:noFill/>
            <a:prstDash val="solid"/>
          </a:ln>
        </p:spPr>
      </p:sp>
      <p:sp>
        <p:nvSpPr>
          <p:cNvPr id="14" name="" descr="Instructional visual for Architecture Names Earn No Credit Without Controlled Comparisons">
            <a:extLst xmlns:a="http://schemas.openxmlformats.org/drawingml/2006/main">
              <a:ext uri="{FF2B5EF4-FFF2-40B4-BE49-F238E27FC236}">
                <a16:creationId xmlns:a16="http://schemas.microsoft.com/office/drawing/2014/main" id="{3ACF21A2-6492-4CBD-8290-7D3164782612}"/>
              </a:ext>
            </a:extLst>
          </p:cNvPr>
          <p:cNvSpPr>
            <a:spLocks xmlns:a="http://schemas.openxmlformats.org/drawingml/2006/main" noGrp="1"/>
          </p:cNvSpPr>
          <p:nvPr/>
        </p:nvSpPr>
        <p:spPr>
          <a:xfrm xmlns:a="http://schemas.openxmlformats.org/drawingml/2006/main">
            <a:off x="7624286" y="2724150"/>
            <a:ext cx="1524000" cy="1047750"/>
          </a:xfrm>
          <a:prstGeom xmlns:a="http://schemas.openxmlformats.org/drawingml/2006/main" prst="roundRect">
            <a:avLst>
              <a:gd name="adj" fmla="val 10909"/>
            </a:avLst>
          </a:prstGeom>
          <a:solidFill xmlns:a="http://schemas.openxmlformats.org/drawingml/2006/main">
            <a:srgbClr val="0B0B14"/>
          </a:solidFill>
          <a:ln xmlns:a="http://schemas.openxmlformats.org/drawingml/2006/main" w="19050">
            <a:solidFill>
              <a:srgbClr val="E8B465"/>
            </a:solidFill>
            <a:prstDash val="solid"/>
          </a:ln>
        </p:spPr>
      </p:sp>
      <p:sp>
        <p:nvSpPr>
          <p:cNvPr id="15" name="" descr="Instructional visual for Architecture Names Earn No Credit Without Controlled Comparisons">
            <a:extLst xmlns:a="http://schemas.openxmlformats.org/drawingml/2006/main">
              <a:ext uri="{FF2B5EF4-FFF2-40B4-BE49-F238E27FC236}">
                <a16:creationId xmlns:a16="http://schemas.microsoft.com/office/drawing/2014/main" id="{39C5025C-0CF1-4C32-8DF9-E437C5A1E797}"/>
              </a:ext>
            </a:extLst>
          </p:cNvPr>
          <p:cNvSpPr>
            <a:spLocks xmlns:a="http://schemas.openxmlformats.org/drawingml/2006/main" noGrp="1"/>
          </p:cNvSpPr>
          <p:nvPr/>
        </p:nvSpPr>
        <p:spPr>
          <a:xfrm xmlns:a="http://schemas.openxmlformats.org/drawingml/2006/main">
            <a:off x="766238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EVIDENCE</a:t>
            </a:r>
          </a:p>
        </p:txBody>
      </p:sp>
      <p:sp>
        <p:nvSpPr>
          <p:cNvPr id="16" name="" descr="Instructional visual for Architecture Names Earn No Credit Without Controlled Comparisons">
            <a:extLst xmlns:a="http://schemas.openxmlformats.org/drawingml/2006/main">
              <a:ext uri="{FF2B5EF4-FFF2-40B4-BE49-F238E27FC236}">
                <a16:creationId xmlns:a16="http://schemas.microsoft.com/office/drawing/2014/main" id="{6B6FEB60-1E54-4B1A-AD29-6C14B42FF7AA}"/>
              </a:ext>
            </a:extLst>
          </p:cNvPr>
          <p:cNvSpPr>
            <a:spLocks xmlns:a="http://schemas.openxmlformats.org/drawingml/2006/main" noGrp="1"/>
          </p:cNvSpPr>
          <p:nvPr/>
        </p:nvSpPr>
        <p:spPr>
          <a:xfrm xmlns:a="http://schemas.openxmlformats.org/drawingml/2006/main">
            <a:off x="9434036" y="2724150"/>
            <a:ext cx="1524000" cy="1047750"/>
          </a:xfrm>
          <a:prstGeom xmlns:a="http://schemas.openxmlformats.org/drawingml/2006/main" prst="roundRect">
            <a:avLst>
              <a:gd name="adj" fmla="val 10909"/>
            </a:avLst>
          </a:prstGeom>
          <a:solidFill xmlns:a="http://schemas.openxmlformats.org/drawingml/2006/main">
            <a:srgbClr val="0B0B14"/>
          </a:solidFill>
          <a:ln xmlns:a="http://schemas.openxmlformats.org/drawingml/2006/main" w="19050">
            <a:solidFill>
              <a:srgbClr val="FF6B68"/>
            </a:solidFill>
            <a:prstDash val="solid"/>
          </a:ln>
        </p:spPr>
      </p:sp>
      <p:sp>
        <p:nvSpPr>
          <p:cNvPr id="17" name="" descr="Instructional visual for Architecture Names Earn No Credit Without Controlled Comparisons">
            <a:extLst xmlns:a="http://schemas.openxmlformats.org/drawingml/2006/main">
              <a:ext uri="{FF2B5EF4-FFF2-40B4-BE49-F238E27FC236}">
                <a16:creationId xmlns:a16="http://schemas.microsoft.com/office/drawing/2014/main" id="{7E11F0E1-89B1-4EFD-9CC8-0B38E7270BE4}"/>
              </a:ext>
            </a:extLst>
          </p:cNvPr>
          <p:cNvSpPr>
            <a:spLocks xmlns:a="http://schemas.openxmlformats.org/drawingml/2006/main" noGrp="1"/>
          </p:cNvSpPr>
          <p:nvPr/>
        </p:nvSpPr>
        <p:spPr>
          <a:xfrm xmlns:a="http://schemas.openxmlformats.org/drawingml/2006/main">
            <a:off x="947213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REFUSAL</a:t>
            </a:r>
          </a:p>
        </p:txBody>
      </p:sp>
    </p:spTree>
    <p:extLst>
      <p:ext uri="{BB962C8B-B14F-4D97-AF65-F5344CB8AC3E}">
        <p14:creationId xmlns:p14="http://schemas.microsoft.com/office/powerpoint/2010/main" val="1271699546"/>
      </p:ext>
    </p:extLst>
  </p:cSld>
</p:sld>
</file>

<file path=ppt/slides/slide142.xml><?xml version="1.0" encoding="utf-8"?>
<p:sld xmlns:p="http://schemas.openxmlformats.org/presentationml/2006/main">
  <p:cSld>
    <p:bg>
      <p:bgPr>
        <a:solidFill xmlns:a="http://schemas.openxmlformats.org/drawingml/2006/main">
          <a:srgbClr val="050505"/>
        </a:solidFill>
      </p:bgPr>
    </p:bg>
    <p:spTree>
      <p:nvGrpSpPr>
        <p:cNvPr id="1" name="" descr="Instructional visual for Audit Generated Code and Replay Through Ledger Rows"/>
        <p:cNvGrpSpPr/>
        <p:nvPr/>
      </p:nvGrpSpPr>
      <p:grpSpPr>
        <a:xfrm xmlns:a="http://schemas.openxmlformats.org/drawingml/2006/main"/>
      </p:grpSpPr>
      <p:sp>
        <p:nvSpPr>
          <p:cNvPr id="1" name="" descr="Instructional visual for Audit Generated Code and Replay Through Ledger Rows">
            <a:extLst xmlns:a="http://schemas.openxmlformats.org/drawingml/2006/main">
              <a:ext uri="{FF2B5EF4-FFF2-40B4-BE49-F238E27FC236}">
                <a16:creationId xmlns:a16="http://schemas.microsoft.com/office/drawing/2014/main" id="{45243CBB-7916-4665-B8D8-2D40B5CF88AE}"/>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2" name="" descr="Instructional visual for Audit Generated Code and Replay Through Ledger Rows">
            <a:extLst xmlns:a="http://schemas.openxmlformats.org/drawingml/2006/main">
              <a:ext uri="{FF2B5EF4-FFF2-40B4-BE49-F238E27FC236}">
                <a16:creationId xmlns:a16="http://schemas.microsoft.com/office/drawing/2014/main" id="{D16FF6E6-BA89-4886-B9F9-020612A66C22}"/>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ORAL DEFENSE</a:t>
            </a:r>
          </a:p>
        </p:txBody>
      </p:sp>
      <p:sp>
        <p:nvSpPr>
          <p:cNvPr id="3" name="" descr="Instructional visual for Audit Generated Code and Replay Through Ledger Rows">
            <a:extLst xmlns:a="http://schemas.openxmlformats.org/drawingml/2006/main">
              <a:ext uri="{FF2B5EF4-FFF2-40B4-BE49-F238E27FC236}">
                <a16:creationId xmlns:a16="http://schemas.microsoft.com/office/drawing/2014/main" id="{B855DDE5-3E6A-4C3B-B17B-50982FA227CC}"/>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4" name="slide-title" descr="Instructional visual for Audit Generated Code and Replay Through Ledger Rows">
            <a:extLst xmlns:a="http://schemas.openxmlformats.org/drawingml/2006/main">
              <a:ext uri="{FF2B5EF4-FFF2-40B4-BE49-F238E27FC236}">
                <a16:creationId xmlns:a16="http://schemas.microsoft.com/office/drawing/2014/main" id="{062E51E0-6E31-4E43-8820-B8BEB0E7DA45}"/>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Audit Generated Code and Replay Through Ledger Rows</a:t>
            </a:r>
          </a:p>
        </p:txBody>
      </p:sp>
      <p:sp>
        <p:nvSpPr>
          <p:cNvPr id="5" name="" descr="Instructional visual for Audit Generated Code and Replay Through Ledger Rows">
            <a:extLst xmlns:a="http://schemas.openxmlformats.org/drawingml/2006/main">
              <a:ext uri="{FF2B5EF4-FFF2-40B4-BE49-F238E27FC236}">
                <a16:creationId xmlns:a16="http://schemas.microsoft.com/office/drawing/2014/main" id="{BBB878A0-848C-45D8-93C2-0EF5F0134E47}"/>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6" name="" descr="Instructional visual for Audit Generated Code and Replay Through Ledger Rows">
            <a:extLst xmlns:a="http://schemas.openxmlformats.org/drawingml/2006/main">
              <a:ext uri="{FF2B5EF4-FFF2-40B4-BE49-F238E27FC236}">
                <a16:creationId xmlns:a16="http://schemas.microsoft.com/office/drawing/2014/main" id="{2E23BCC1-39FC-4070-BFF9-345428A2FCEA}"/>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Audit Generated Code and Replay Through Ledger Rows">
            <a:extLst xmlns:a="http://schemas.openxmlformats.org/drawingml/2006/main">
              <a:ext uri="{FF2B5EF4-FFF2-40B4-BE49-F238E27FC236}">
                <a16:creationId xmlns:a16="http://schemas.microsoft.com/office/drawing/2014/main" id="{A27D7015-30BB-4C72-91F5-61E80DD5B93F}"/>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142 / 144</a:t>
            </a:r>
          </a:p>
        </p:txBody>
      </p:sp>
      <p:sp>
        <p:nvSpPr>
          <p:cNvPr id="8" name="" descr="Instructional visual for Audit Generated Code and Replay Through Ledger Rows">
            <a:extLst xmlns:a="http://schemas.openxmlformats.org/drawingml/2006/main">
              <a:ext uri="{FF2B5EF4-FFF2-40B4-BE49-F238E27FC236}">
                <a16:creationId xmlns:a16="http://schemas.microsoft.com/office/drawing/2014/main" id="{FDEF30F3-0FC5-40C3-924D-D43CEDA8F880}"/>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Audit Generated Code and Replay Through Ledger Rows">
            <a:extLst xmlns:a="http://schemas.openxmlformats.org/drawingml/2006/main">
              <a:ext uri="{FF2B5EF4-FFF2-40B4-BE49-F238E27FC236}">
                <a16:creationId xmlns:a16="http://schemas.microsoft.com/office/drawing/2014/main" id="{69E77C60-FEC9-4329-8FAA-014A20D528A2}"/>
              </a:ext>
            </a:extLst>
          </p:cNvPr>
          <p:cNvSpPr>
            <a:spLocks xmlns:a="http://schemas.openxmlformats.org/drawingml/2006/main" noGrp="1"/>
          </p:cNvSpPr>
          <p:nvPr/>
        </p:nvSpPr>
        <p:spPr>
          <a:xfrm xmlns:a="http://schemas.openxmlformats.org/drawingml/2006/main">
            <a:off x="614363" y="2514600"/>
            <a:ext cx="3333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27D3CC"/>
                </a:solidFill>
              </a:defRPr>
            </a:pPr>
            <a:r>
              <a:rPr sz="2250" b="1">
                <a:solidFill>
                  <a:srgbClr val="27D3CC"/>
                </a:solidFill>
              </a:rPr>
              <a:t>CHECKPOINT</a:t>
            </a:r>
          </a:p>
        </p:txBody>
      </p:sp>
      <p:sp>
        <p:nvSpPr>
          <p:cNvPr id="10" name="" descr="Instructional visual for Audit Generated Code and Replay Through Ledger Rows">
            <a:extLst xmlns:a="http://schemas.openxmlformats.org/drawingml/2006/main">
              <a:ext uri="{FF2B5EF4-FFF2-40B4-BE49-F238E27FC236}">
                <a16:creationId xmlns:a16="http://schemas.microsoft.com/office/drawing/2014/main" id="{1005631F-7378-4F35-8D36-A49F25255D3E}"/>
              </a:ext>
            </a:extLst>
          </p:cNvPr>
          <p:cNvSpPr>
            <a:spLocks xmlns:a="http://schemas.openxmlformats.org/drawingml/2006/main" noGrp="1"/>
          </p:cNvSpPr>
          <p:nvPr/>
        </p:nvSpPr>
        <p:spPr>
          <a:xfrm xmlns:a="http://schemas.openxmlformats.org/drawingml/2006/main">
            <a:off x="4100513" y="2143125"/>
            <a:ext cx="38100" cy="2667000"/>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11" name="" descr="Instructional visual for Audit Generated Code and Replay Through Ledger Rows">
            <a:extLst xmlns:a="http://schemas.openxmlformats.org/drawingml/2006/main">
              <a:ext uri="{FF2B5EF4-FFF2-40B4-BE49-F238E27FC236}">
                <a16:creationId xmlns:a16="http://schemas.microsoft.com/office/drawing/2014/main" id="{8BFBF30C-4BB9-4907-B138-BD1F557A6638}"/>
              </a:ext>
            </a:extLst>
          </p:cNvPr>
          <p:cNvSpPr>
            <a:spLocks xmlns:a="http://schemas.openxmlformats.org/drawingml/2006/main" noGrp="1"/>
          </p:cNvSpPr>
          <p:nvPr/>
        </p:nvSpPr>
        <p:spPr>
          <a:xfrm xmlns:a="http://schemas.openxmlformats.org/drawingml/2006/main">
            <a:off x="4672013" y="2381250"/>
            <a:ext cx="619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4EBE7"/>
                </a:solidFill>
              </a:defRPr>
            </a:pPr>
            <a:r>
              <a:rPr sz="2025" b="1">
                <a:solidFill>
                  <a:srgbClr val="F4EBE7"/>
                </a:solidFill>
              </a:rPr>
              <a:t>Demand scoped diffs, named tests, source verification, executable book evidence, and preserved partial fills.</a:t>
            </a:r>
          </a:p>
        </p:txBody>
      </p:sp>
      <p:sp>
        <p:nvSpPr>
          <p:cNvPr id="12" name="" descr="Instructional visual for Audit Generated Code and Replay Through Ledger Rows">
            <a:extLst xmlns:a="http://schemas.openxmlformats.org/drawingml/2006/main">
              <a:ext uri="{FF2B5EF4-FFF2-40B4-BE49-F238E27FC236}">
                <a16:creationId xmlns:a16="http://schemas.microsoft.com/office/drawing/2014/main" id="{3BC23EA4-78C7-49CE-B703-2A7986D7C2AC}"/>
              </a:ext>
            </a:extLst>
          </p:cNvPr>
          <p:cNvSpPr>
            <a:spLocks xmlns:a="http://schemas.openxmlformats.org/drawingml/2006/main" noGrp="1"/>
          </p:cNvSpPr>
          <p:nvPr/>
        </p:nvSpPr>
        <p:spPr>
          <a:xfrm xmlns:a="http://schemas.openxmlformats.org/drawingml/2006/main">
            <a:off x="4672013" y="4762500"/>
            <a:ext cx="2857500" cy="381000"/>
          </a:xfrm>
          <a:prstGeom xmlns:a="http://schemas.openxmlformats.org/drawingml/2006/main" prst="roundRect">
            <a:avLst>
              <a:gd name="adj" fmla="val 20000"/>
            </a:avLst>
          </a:prstGeom>
          <a:solidFill xmlns:a="http://schemas.openxmlformats.org/drawingml/2006/main">
            <a:srgbClr val="0B0B15"/>
          </a:solidFill>
          <a:ln xmlns:a="http://schemas.openxmlformats.org/drawingml/2006/main" w="14288">
            <a:solidFill>
              <a:srgbClr val="27D3CC"/>
            </a:solidFill>
            <a:prstDash val="solid"/>
          </a:ln>
        </p:spPr>
      </p:sp>
      <p:sp>
        <p:nvSpPr>
          <p:cNvPr id="13" name="" descr="Instructional visual for Audit Generated Code and Replay Through Ledger Rows">
            <a:extLst xmlns:a="http://schemas.openxmlformats.org/drawingml/2006/main">
              <a:ext uri="{FF2B5EF4-FFF2-40B4-BE49-F238E27FC236}">
                <a16:creationId xmlns:a16="http://schemas.microsoft.com/office/drawing/2014/main" id="{58A419F9-F4EB-4194-92F8-80F6D6D9F579}"/>
              </a:ext>
            </a:extLst>
          </p:cNvPr>
          <p:cNvSpPr>
            <a:spLocks xmlns:a="http://schemas.openxmlformats.org/drawingml/2006/main" noGrp="1"/>
          </p:cNvSpPr>
          <p:nvPr/>
        </p:nvSpPr>
        <p:spPr>
          <a:xfrm xmlns:a="http://schemas.openxmlformats.org/drawingml/2006/main">
            <a:off x="4767263" y="47910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27D3CC"/>
                </a:solidFill>
              </a:defRPr>
            </a:pPr>
            <a:r>
              <a:rPr sz="1650" b="1">
                <a:solidFill>
                  <a:srgbClr val="27D3CC"/>
                </a:solidFill>
              </a:rPr>
              <a:t>STUDENT OUTPUT</a:t>
            </a:r>
          </a:p>
        </p:txBody>
      </p:sp>
    </p:spTree>
    <p:extLst>
      <p:ext uri="{BB962C8B-B14F-4D97-AF65-F5344CB8AC3E}">
        <p14:creationId xmlns:p14="http://schemas.microsoft.com/office/powerpoint/2010/main" val="839718938"/>
      </p:ext>
    </p:extLst>
  </p:cSld>
</p:sld>
</file>

<file path=ppt/slides/slide143.xml><?xml version="1.0" encoding="utf-8"?>
<p:sld xmlns:p="http://schemas.openxmlformats.org/presentationml/2006/main">
  <p:cSld>
    <p:bg>
      <p:bgPr>
        <a:solidFill xmlns:a="http://schemas.openxmlformats.org/drawingml/2006/main">
          <a:srgbClr val="050505"/>
        </a:solidFill>
      </p:bgPr>
    </p:bg>
    <p:spTree>
      <p:nvGrpSpPr>
        <p:cNvPr id="1" name="" descr="Instructional visual for Capability Boundaries Separate Monitoring From Reinforcement Learning"/>
        <p:cNvGrpSpPr/>
        <p:nvPr/>
      </p:nvGrpSpPr>
      <p:grpSpPr>
        <a:xfrm xmlns:a="http://schemas.openxmlformats.org/drawingml/2006/main"/>
      </p:grpSpPr>
      <p:sp>
        <p:nvSpPr>
          <p:cNvPr id="1" name="" descr="Instructional visual for Capability Boundaries Separate Monitoring From Reinforcement Learning">
            <a:extLst xmlns:a="http://schemas.openxmlformats.org/drawingml/2006/main">
              <a:ext uri="{FF2B5EF4-FFF2-40B4-BE49-F238E27FC236}">
                <a16:creationId xmlns:a16="http://schemas.microsoft.com/office/drawing/2014/main" id="{91ECEF7B-9A01-4AD3-B886-E4788140CDC7}"/>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2" name="" descr="Instructional visual for Capability Boundaries Separate Monitoring From Reinforcement Learning">
            <a:extLst xmlns:a="http://schemas.openxmlformats.org/drawingml/2006/main">
              <a:ext uri="{FF2B5EF4-FFF2-40B4-BE49-F238E27FC236}">
                <a16:creationId xmlns:a16="http://schemas.microsoft.com/office/drawing/2014/main" id="{9F0BED75-D447-4ADC-B337-BBBF2159EC2E}"/>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ORAL DEFENSE</a:t>
            </a:r>
          </a:p>
        </p:txBody>
      </p:sp>
      <p:sp>
        <p:nvSpPr>
          <p:cNvPr id="3" name="" descr="Instructional visual for Capability Boundaries Separate Monitoring From Reinforcement Learning">
            <a:extLst xmlns:a="http://schemas.openxmlformats.org/drawingml/2006/main">
              <a:ext uri="{FF2B5EF4-FFF2-40B4-BE49-F238E27FC236}">
                <a16:creationId xmlns:a16="http://schemas.microsoft.com/office/drawing/2014/main" id="{FDA29D81-01DF-40DE-AC74-E618187578FA}"/>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9"/>
                </a:solidFill>
              </a:defRPr>
            </a:pPr>
            <a:r>
              <a:rPr sz="900" b="1">
                <a:solidFill>
                  <a:srgbClr val="BDB8B9"/>
                </a:solidFill>
              </a:rPr>
              <a:t>RESEARCH-ONLY • NO ORDER AUTHORITY</a:t>
            </a:r>
          </a:p>
        </p:txBody>
      </p:sp>
      <p:sp>
        <p:nvSpPr>
          <p:cNvPr id="4" name="slide-title" descr="Instructional visual for Capability Boundaries Separate Monitoring From Reinforcement Learning">
            <a:extLst xmlns:a="http://schemas.openxmlformats.org/drawingml/2006/main">
              <a:ext uri="{FF2B5EF4-FFF2-40B4-BE49-F238E27FC236}">
                <a16:creationId xmlns:a16="http://schemas.microsoft.com/office/drawing/2014/main" id="{70CB9D3A-2734-457F-A65C-85F8B3B44793}"/>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Capability Boundaries Separate Monitoring From Reinforcement Learning</a:t>
            </a:r>
          </a:p>
        </p:txBody>
      </p:sp>
      <p:sp>
        <p:nvSpPr>
          <p:cNvPr id="5" name="" descr="Instructional visual for Capability Boundaries Separate Monitoring From Reinforcement Learning">
            <a:extLst xmlns:a="http://schemas.openxmlformats.org/drawingml/2006/main">
              <a:ext uri="{FF2B5EF4-FFF2-40B4-BE49-F238E27FC236}">
                <a16:creationId xmlns:a16="http://schemas.microsoft.com/office/drawing/2014/main" id="{F70849D9-96F3-4A91-B6C0-3C55AAF7D16F}"/>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6" name="" descr="Instructional visual for Capability Boundaries Separate Monitoring From Reinforcement Learning">
            <a:extLst xmlns:a="http://schemas.openxmlformats.org/drawingml/2006/main">
              <a:ext uri="{FF2B5EF4-FFF2-40B4-BE49-F238E27FC236}">
                <a16:creationId xmlns:a16="http://schemas.microsoft.com/office/drawing/2014/main" id="{C9E3D2E8-00D0-4B1A-8C17-59C9B806F5CC}"/>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Capability Boundaries Separate Monitoring From Reinforcement Learning">
            <a:extLst xmlns:a="http://schemas.openxmlformats.org/drawingml/2006/main">
              <a:ext uri="{FF2B5EF4-FFF2-40B4-BE49-F238E27FC236}">
                <a16:creationId xmlns:a16="http://schemas.microsoft.com/office/drawing/2014/main" id="{FBC9B975-8C77-475B-9B42-EB3AF8C528B1}"/>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143 / 144</a:t>
            </a:r>
          </a:p>
        </p:txBody>
      </p:sp>
      <p:sp>
        <p:nvSpPr>
          <p:cNvPr id="8" name="" descr="Instructional visual for Capability Boundaries Separate Monitoring From Reinforcement Learning">
            <a:extLst xmlns:a="http://schemas.openxmlformats.org/drawingml/2006/main">
              <a:ext uri="{FF2B5EF4-FFF2-40B4-BE49-F238E27FC236}">
                <a16:creationId xmlns:a16="http://schemas.microsoft.com/office/drawing/2014/main" id="{E79EE765-DBC4-4709-AD9D-85B9579744B4}"/>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graphicFrame>
        <p:nvGraphicFramePr>
          <p:cNvPr id="18" name="" descr="Instructional visual for Capability Boundaries Separate Monitoring From Reinforcement Learning"/>
          <p:cNvGraphicFramePr/>
          <p:nvPr/>
        </p:nvGraphicFramePr>
        <p:xfrm>
          <a:off xmlns:a="http://schemas.openxmlformats.org/drawingml/2006/main" x="767239" y="1952625"/>
          <a:ext xmlns:a="http://schemas.openxmlformats.org/drawingml/2006/main" cx="10668000" cy="3714750"/>
        </p:xfrm>
        <a:graphic xmlns:a="http://schemas.openxmlformats.org/drawingml/2006/main">
          <a:graphicData uri="http://schemas.openxmlformats.org/drawingml/2006/table">
            <a:tbl>
              <a:tblPr/>
              <a:tblGrid>
                <a:gridCol w="2476500"/>
                <a:gridCol w="4095750"/>
                <a:gridCol w="4095750"/>
              </a:tblGrid>
              <a:tr h="619125">
                <a:tc>
                  <a:txBody>
                    <a:bodyPr/>
                    <a:lstStyle/>
                    <a:p>
                      <a:pPr algn="ctr"/>
                      <a:r>
                        <a:rPr sz="1650" b="1">
                          <a:solidFill>
                            <a:srgbClr val="FFF8EA"/>
                          </a:solidFill>
                        </a:rPr>
                        <a:t>CRITERION</a:t>
                      </a:r>
                    </a:p>
                  </a:txBody>
                  <a:tcPr marL="91440" marR="91440" marT="45720" marB="45720">
                    <a:solidFill>
                      <a:srgbClr val="0E514B"/>
                    </a:solidFill>
                  </a:tcPr>
                </a:tc>
                <a:tc>
                  <a:txBody>
                    <a:bodyPr/>
                    <a:lstStyle/>
                    <a:p>
                      <a:pPr algn="ctr"/>
                      <a:r>
                        <a:rPr sz="1650" b="1">
                          <a:solidFill>
                            <a:srgbClr val="FFF8EA"/>
                          </a:solidFill>
                        </a:rPr>
                        <a:t>4 — DEFENSIBLE</a:t>
                      </a:r>
                    </a:p>
                  </a:txBody>
                  <a:tcPr marL="91440" marR="91440" marT="45720" marB="45720">
                    <a:solidFill>
                      <a:srgbClr val="0E514B"/>
                    </a:solidFill>
                  </a:tcPr>
                </a:tc>
                <a:tc>
                  <a:txBody>
                    <a:bodyPr/>
                    <a:lstStyle/>
                    <a:p>
                      <a:pPr algn="ctr"/>
                      <a:r>
                        <a:rPr sz="1650" b="1">
                          <a:solidFill>
                            <a:srgbClr val="FFF8EA"/>
                          </a:solidFill>
                        </a:rPr>
                        <a:t>0 — BLOCKING</a:t>
                      </a:r>
                    </a:p>
                  </a:txBody>
                  <a:tcPr marL="91440" marR="91440" marT="45720" marB="45720">
                    <a:solidFill>
                      <a:srgbClr val="0E514B"/>
                    </a:solidFill>
                  </a:tcPr>
                </a:tc>
              </a:tr>
              <a:tr h="619125">
                <a:tc>
                  <a:txBody>
                    <a:bodyPr/>
                    <a:lstStyle/>
                    <a:p>
                      <a:pPr algn="ctr"/>
                      <a:r>
                        <a:rPr sz="1650" b="0">
                          <a:solidFill>
                            <a:srgbClr val="F4EBDD"/>
                          </a:solidFill>
                        </a:rPr>
                        <a:t>Claim identity</a:t>
                      </a:r>
                    </a:p>
                  </a:txBody>
                  <a:tcPr marL="91440" marR="91440" marT="45720" marB="45720">
                    <a:solidFill>
                      <a:srgbClr val="10100F"/>
                    </a:solidFill>
                  </a:tcPr>
                </a:tc>
                <a:tc>
                  <a:txBody>
                    <a:bodyPr/>
                    <a:lstStyle/>
                    <a:p>
                      <a:pPr algn="ctr"/>
                      <a:r>
                        <a:rPr sz="1650" b="0">
                          <a:solidFill>
                            <a:srgbClr val="F4EBDD"/>
                          </a:solidFill>
                        </a:rPr>
                        <a:t>Exact + bounded</a:t>
                      </a:r>
                    </a:p>
                  </a:txBody>
                  <a:tcPr marL="91440" marR="91440" marT="45720" marB="45720">
                    <a:solidFill>
                      <a:srgbClr val="10100F"/>
                    </a:solidFill>
                  </a:tcPr>
                </a:tc>
                <a:tc>
                  <a:txBody>
                    <a:bodyPr/>
                    <a:lstStyle/>
                    <a:p>
                      <a:pPr algn="ctr"/>
                      <a:r>
                        <a:rPr sz="1650" b="0">
                          <a:solidFill>
                            <a:srgbClr val="F4EBDD"/>
                          </a:solidFill>
                        </a:rPr>
                        <a:t>Ambiguous / inflated</a:t>
                      </a:r>
                    </a:p>
                  </a:txBody>
                  <a:tcPr marL="91440" marR="91440" marT="45720" marB="45720">
                    <a:solidFill>
                      <a:srgbClr val="10100F"/>
                    </a:solidFill>
                  </a:tcPr>
                </a:tc>
              </a:tr>
              <a:tr h="619125">
                <a:tc>
                  <a:txBody>
                    <a:bodyPr/>
                    <a:lstStyle/>
                    <a:p>
                      <a:pPr algn="ctr"/>
                      <a:r>
                        <a:rPr sz="1650" b="0">
                          <a:solidFill>
                            <a:srgbClr val="F4EBDD"/>
                          </a:solidFill>
                        </a:rPr>
                        <a:t>Temporal validity</a:t>
                      </a:r>
                    </a:p>
                  </a:txBody>
                  <a:tcPr marL="91440" marR="91440" marT="45720" marB="45720">
                    <a:solidFill>
                      <a:srgbClr val="171715"/>
                    </a:solidFill>
                  </a:tcPr>
                </a:tc>
                <a:tc>
                  <a:txBody>
                    <a:bodyPr/>
                    <a:lstStyle/>
                    <a:p>
                      <a:pPr algn="ctr"/>
                      <a:r>
                        <a:rPr sz="1650" b="0">
                          <a:solidFill>
                            <a:srgbClr val="F4EBDD"/>
                          </a:solidFill>
                        </a:rPr>
                        <a:t>Clock + perturbation proof</a:t>
                      </a:r>
                    </a:p>
                  </a:txBody>
                  <a:tcPr marL="91440" marR="91440" marT="45720" marB="45720">
                    <a:solidFill>
                      <a:srgbClr val="171715"/>
                    </a:solidFill>
                  </a:tcPr>
                </a:tc>
                <a:tc>
                  <a:txBody>
                    <a:bodyPr/>
                    <a:lstStyle/>
                    <a:p>
                      <a:pPr algn="ctr"/>
                      <a:r>
                        <a:rPr sz="1650" b="0">
                          <a:solidFill>
                            <a:srgbClr val="F4EBDD"/>
                          </a:solidFill>
                        </a:rPr>
                        <a:t>Leakage unresolved</a:t>
                      </a:r>
                    </a:p>
                  </a:txBody>
                  <a:tcPr marL="91440" marR="91440" marT="45720" marB="45720">
                    <a:solidFill>
                      <a:srgbClr val="171715"/>
                    </a:solidFill>
                  </a:tcPr>
                </a:tc>
              </a:tr>
              <a:tr h="619125">
                <a:tc>
                  <a:txBody>
                    <a:bodyPr/>
                    <a:lstStyle/>
                    <a:p>
                      <a:pPr algn="ctr"/>
                      <a:r>
                        <a:rPr sz="1650" b="0">
                          <a:solidFill>
                            <a:srgbClr val="F4EBDD"/>
                          </a:solidFill>
                        </a:rPr>
                        <a:t>Decision logic</a:t>
                      </a:r>
                    </a:p>
                  </a:txBody>
                  <a:tcPr marL="91440" marR="91440" marT="45720" marB="45720">
                    <a:solidFill>
                      <a:srgbClr val="10100F"/>
                    </a:solidFill>
                  </a:tcPr>
                </a:tc>
                <a:tc>
                  <a:txBody>
                    <a:bodyPr/>
                    <a:lstStyle/>
                    <a:p>
                      <a:pPr algn="ctr"/>
                      <a:r>
                        <a:rPr sz="1650" b="0">
                          <a:solidFill>
                            <a:srgbClr val="F4EBDD"/>
                          </a:solidFill>
                        </a:rPr>
                        <a:t>Calibrated + reason-coded</a:t>
                      </a:r>
                    </a:p>
                  </a:txBody>
                  <a:tcPr marL="91440" marR="91440" marT="45720" marB="45720">
                    <a:solidFill>
                      <a:srgbClr val="10100F"/>
                    </a:solidFill>
                  </a:tcPr>
                </a:tc>
                <a:tc>
                  <a:txBody>
                    <a:bodyPr/>
                    <a:lstStyle/>
                    <a:p>
                      <a:pPr algn="ctr"/>
                      <a:r>
                        <a:rPr sz="1650" b="0">
                          <a:solidFill>
                            <a:srgbClr val="F4EBDD"/>
                          </a:solidFill>
                        </a:rPr>
                        <a:t>Score implies permission</a:t>
                      </a:r>
                    </a:p>
                  </a:txBody>
                  <a:tcPr marL="91440" marR="91440" marT="45720" marB="45720">
                    <a:solidFill>
                      <a:srgbClr val="10100F"/>
                    </a:solidFill>
                  </a:tcPr>
                </a:tc>
              </a:tr>
              <a:tr h="619125">
                <a:tc>
                  <a:txBody>
                    <a:bodyPr/>
                    <a:lstStyle/>
                    <a:p>
                      <a:pPr algn="ctr"/>
                      <a:r>
                        <a:rPr sz="1650" b="0">
                          <a:solidFill>
                            <a:srgbClr val="F4EBDD"/>
                          </a:solidFill>
                        </a:rPr>
                        <a:t>Replay evidence</a:t>
                      </a:r>
                    </a:p>
                  </a:txBody>
                  <a:tcPr marL="91440" marR="91440" marT="45720" marB="45720">
                    <a:solidFill>
                      <a:srgbClr val="171715"/>
                    </a:solidFill>
                  </a:tcPr>
                </a:tc>
                <a:tc>
                  <a:txBody>
                    <a:bodyPr/>
                    <a:lstStyle/>
                    <a:p>
                      <a:pPr algn="ctr"/>
                      <a:r>
                        <a:rPr sz="1650" b="0">
                          <a:solidFill>
                            <a:srgbClr val="F4EBDD"/>
                          </a:solidFill>
                        </a:rPr>
                        <a:t>Costs, fills, ledger</a:t>
                      </a:r>
                    </a:p>
                  </a:txBody>
                  <a:tcPr marL="91440" marR="91440" marT="45720" marB="45720">
                    <a:solidFill>
                      <a:srgbClr val="171715"/>
                    </a:solidFill>
                  </a:tcPr>
                </a:tc>
                <a:tc>
                  <a:txBody>
                    <a:bodyPr/>
                    <a:lstStyle/>
                    <a:p>
                      <a:pPr algn="ctr"/>
                      <a:r>
                        <a:rPr sz="1650" b="0">
                          <a:solidFill>
                            <a:srgbClr val="F4EBDD"/>
                          </a:solidFill>
                        </a:rPr>
                        <a:t>Headline result only</a:t>
                      </a:r>
                    </a:p>
                  </a:txBody>
                  <a:tcPr marL="91440" marR="91440" marT="45720" marB="45720">
                    <a:solidFill>
                      <a:srgbClr val="171715"/>
                    </a:solidFill>
                  </a:tcPr>
                </a:tc>
              </a:tr>
              <a:tr h="619125">
                <a:tc>
                  <a:txBody>
                    <a:bodyPr/>
                    <a:lstStyle/>
                    <a:p>
                      <a:pPr algn="ctr"/>
                      <a:r>
                        <a:rPr sz="1650" b="0">
                          <a:solidFill>
                            <a:srgbClr val="F4EBDD"/>
                          </a:solidFill>
                        </a:rPr>
                        <a:t>Authority</a:t>
                      </a:r>
                    </a:p>
                  </a:txBody>
                  <a:tcPr marL="91440" marR="91440" marT="45720" marB="45720">
                    <a:solidFill>
                      <a:srgbClr val="10100F"/>
                    </a:solidFill>
                  </a:tcPr>
                </a:tc>
                <a:tc>
                  <a:txBody>
                    <a:bodyPr/>
                    <a:lstStyle/>
                    <a:p>
                      <a:pPr algn="ctr"/>
                      <a:r>
                        <a:rPr sz="1650" b="0">
                          <a:solidFill>
                            <a:srgbClr val="F4EBDD"/>
                          </a:solidFill>
                        </a:rPr>
                        <a:t>Capability absent</a:t>
                      </a:r>
                    </a:p>
                  </a:txBody>
                  <a:tcPr marL="91440" marR="91440" marT="45720" marB="45720">
                    <a:solidFill>
                      <a:srgbClr val="10100F"/>
                    </a:solidFill>
                  </a:tcPr>
                </a:tc>
                <a:tc>
                  <a:txBody>
                    <a:bodyPr/>
                    <a:lstStyle/>
                    <a:p>
                      <a:pPr algn="ctr"/>
                      <a:r>
                        <a:rPr sz="1650" b="0">
                          <a:solidFill>
                            <a:srgbClr val="F4EBDD"/>
                          </a:solidFill>
                        </a:rPr>
                        <a:t>Order path present</a:t>
                      </a:r>
                    </a:p>
                  </a:txBody>
                  <a:tcPr marL="91440" marR="91440" marT="45720" marB="45720">
                    <a:solidFill>
                      <a:srgbClr val="10100F"/>
                    </a:solidFill>
                  </a:tcPr>
                </a:tc>
              </a:tr>
            </a:tbl>
          </a:graphicData>
        </a:graphic>
      </p:graphicFrame>
    </p:spTree>
    <p:extLst>
      <p:ext uri="{BB962C8B-B14F-4D97-AF65-F5344CB8AC3E}">
        <p14:creationId xmlns:p14="http://schemas.microsoft.com/office/powerpoint/2010/main" val="2016764707"/>
      </p:ext>
    </p:extLst>
  </p:cSld>
</p:sld>
</file>

<file path=ppt/slides/slide144.xml><?xml version="1.0" encoding="utf-8"?>
<p:sld xmlns:p="http://schemas.openxmlformats.org/presentationml/2006/main">
  <p:cSld>
    <p:bg>
      <p:bgPr>
        <a:solidFill xmlns:a="http://schemas.openxmlformats.org/drawingml/2006/main">
          <a:srgbClr val="050505"/>
        </a:solidFill>
      </p:bgPr>
    </p:bg>
    <p:spTree>
      <p:nvGrpSpPr>
        <p:cNvPr id="1" name="" descr="Instructional visual for Preserve the Question’s Identity and Stop When Evidence Fails"/>
        <p:cNvGrpSpPr/>
        <p:nvPr/>
      </p:nvGrpSpPr>
      <p:grpSpPr>
        <a:xfrm xmlns:a="http://schemas.openxmlformats.org/drawingml/2006/main"/>
      </p:grpSpPr>
      <p:sp>
        <p:nvSpPr>
          <p:cNvPr id="1" name="" descr="Instructional visual for Preserve the Question’s Identity and Stop When Evidence Fails">
            <a:extLst xmlns:a="http://schemas.openxmlformats.org/drawingml/2006/main">
              <a:ext uri="{FF2B5EF4-FFF2-40B4-BE49-F238E27FC236}">
                <a16:creationId xmlns:a16="http://schemas.microsoft.com/office/drawing/2014/main" id="{EBADD6C9-D78D-4BDC-9726-DFD80AF16133}"/>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2" name="" descr="Instructional visual for Preserve the Question’s Identity and Stop When Evidence Fails">
            <a:extLst xmlns:a="http://schemas.openxmlformats.org/drawingml/2006/main">
              <a:ext uri="{FF2B5EF4-FFF2-40B4-BE49-F238E27FC236}">
                <a16:creationId xmlns:a16="http://schemas.microsoft.com/office/drawing/2014/main" id="{56AAA8D1-3764-425D-BD72-E7116CE69ECC}"/>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SYNTHESIS</a:t>
            </a:r>
          </a:p>
        </p:txBody>
      </p:sp>
      <p:sp>
        <p:nvSpPr>
          <p:cNvPr id="3" name="" descr="Instructional visual for Preserve the Question’s Identity and Stop When Evidence Fails">
            <a:extLst xmlns:a="http://schemas.openxmlformats.org/drawingml/2006/main">
              <a:ext uri="{FF2B5EF4-FFF2-40B4-BE49-F238E27FC236}">
                <a16:creationId xmlns:a16="http://schemas.microsoft.com/office/drawing/2014/main" id="{E42738FC-974F-44D6-BC92-23B6FE934F4E}"/>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 descr="Instructional visual for Preserve the Question’s Identity and Stop When Evidence Fails">
            <a:extLst xmlns:a="http://schemas.openxmlformats.org/drawingml/2006/main">
              <a:ext uri="{FF2B5EF4-FFF2-40B4-BE49-F238E27FC236}">
                <a16:creationId xmlns:a16="http://schemas.microsoft.com/office/drawing/2014/main" id="{88108CA9-42F0-4756-B6A8-B3D52B3148A5}"/>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5" name="" descr="Instructional visual for Preserve the Question’s Identity and Stop When Evidence Fails">
            <a:extLst xmlns:a="http://schemas.openxmlformats.org/drawingml/2006/main">
              <a:ext uri="{FF2B5EF4-FFF2-40B4-BE49-F238E27FC236}">
                <a16:creationId xmlns:a16="http://schemas.microsoft.com/office/drawing/2014/main" id="{20759397-BD74-4887-9060-B83ECA693B81}"/>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144 / 144</a:t>
            </a:r>
          </a:p>
        </p:txBody>
      </p:sp>
      <p:sp>
        <p:nvSpPr>
          <p:cNvPr id="6" name="" descr="Instructional visual for Preserve the Question’s Identity and Stop When Evidence Fails">
            <a:extLst xmlns:a="http://schemas.openxmlformats.org/drawingml/2006/main">
              <a:ext uri="{FF2B5EF4-FFF2-40B4-BE49-F238E27FC236}">
                <a16:creationId xmlns:a16="http://schemas.microsoft.com/office/drawing/2014/main" id="{B206E858-D9D4-4248-852D-676DC2283741}"/>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7" name="" descr="Instructional visual for Preserve the Question’s Identity and Stop When Evidence Fails">
            <a:extLst xmlns:a="http://schemas.openxmlformats.org/drawingml/2006/main">
              <a:ext uri="{FF2B5EF4-FFF2-40B4-BE49-F238E27FC236}">
                <a16:creationId xmlns:a16="http://schemas.microsoft.com/office/drawing/2014/main" id="{51162763-E14C-4A6B-A8B6-B4263CDB3C13}"/>
              </a:ext>
            </a:extLst>
          </p:cNvPr>
          <p:cNvSpPr>
            <a:spLocks xmlns:a="http://schemas.openxmlformats.org/drawingml/2006/main" noGrp="1"/>
          </p:cNvSpPr>
          <p:nvPr/>
        </p:nvSpPr>
        <p:spPr>
          <a:xfrm xmlns:a="http://schemas.openxmlformats.org/drawingml/2006/main">
            <a:off x="686276" y="666750"/>
            <a:ext cx="5715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7D3C3"/>
                </a:solidFill>
              </a:defRPr>
            </a:pPr>
            <a:r>
              <a:rPr sz="1200" b="1">
                <a:solidFill>
                  <a:srgbClr val="27D3C3"/>
                </a:solidFill>
              </a:rPr>
              <a:t>THE FINAL DEFENSE</a:t>
            </a:r>
          </a:p>
        </p:txBody>
      </p:sp>
      <p:sp>
        <p:nvSpPr>
          <p:cNvPr id="8" name="" descr="Instructional visual for Preserve the Question’s Identity and Stop When Evidence Fails">
            <a:extLst xmlns:a="http://schemas.openxmlformats.org/drawingml/2006/main">
              <a:ext uri="{FF2B5EF4-FFF2-40B4-BE49-F238E27FC236}">
                <a16:creationId xmlns:a16="http://schemas.microsoft.com/office/drawing/2014/main" id="{B003CE73-C52A-417B-80D9-188F51A654B5}"/>
              </a:ext>
            </a:extLst>
          </p:cNvPr>
          <p:cNvSpPr>
            <a:spLocks xmlns:a="http://schemas.openxmlformats.org/drawingml/2006/main" noGrp="1"/>
          </p:cNvSpPr>
          <p:nvPr/>
        </p:nvSpPr>
        <p:spPr>
          <a:xfrm xmlns:a="http://schemas.openxmlformats.org/drawingml/2006/main">
            <a:off x="686276" y="1409700"/>
            <a:ext cx="10287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4050" b="1">
                <a:solidFill>
                  <a:srgbClr val="F4EBDE"/>
                </a:solidFill>
              </a:defRPr>
            </a:pPr>
            <a:r>
              <a:rPr sz="4050" b="1">
                <a:solidFill>
                  <a:srgbClr val="F4EBDE"/>
                </a:solidFill>
              </a:rPr>
              <a:t>Preserve the Question’s Identity and Stop When Evidence Fails</a:t>
            </a:r>
          </a:p>
        </p:txBody>
      </p:sp>
      <p:sp>
        <p:nvSpPr>
          <p:cNvPr id="9" name="" descr="Instructional visual for Preserve the Question’s Identity and Stop When Evidence Fails">
            <a:extLst xmlns:a="http://schemas.openxmlformats.org/drawingml/2006/main">
              <a:ext uri="{FF2B5EF4-FFF2-40B4-BE49-F238E27FC236}">
                <a16:creationId xmlns:a16="http://schemas.microsoft.com/office/drawing/2014/main" id="{26F55248-6D3C-459A-9890-3C6AA00B8E26}"/>
              </a:ext>
            </a:extLst>
          </p:cNvPr>
          <p:cNvSpPr>
            <a:spLocks xmlns:a="http://schemas.openxmlformats.org/drawingml/2006/main" noGrp="1"/>
          </p:cNvSpPr>
          <p:nvPr/>
        </p:nvSpPr>
        <p:spPr>
          <a:xfrm xmlns:a="http://schemas.openxmlformats.org/drawingml/2006/main">
            <a:off x="724376" y="3352800"/>
            <a:ext cx="99060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250" b="1">
                <a:solidFill>
                  <a:srgbClr val="E8B45D"/>
                </a:solidFill>
              </a:defRPr>
            </a:pPr>
            <a:r>
              <a:rPr sz="2250" b="1">
                <a:solidFill>
                  <a:srgbClr val="E8B45D"/>
                </a:solidFill>
              </a:rPr>
              <a:t>Defensible systems connect raw evidence to bounded claims while refusing incomplete authority.</a:t>
            </a:r>
          </a:p>
        </p:txBody>
      </p:sp>
      <p:sp>
        <p:nvSpPr>
          <p:cNvPr id="10" name="" descr="Instructional visual for Preserve the Question’s Identity and Stop When Evidence Fails">
            <a:extLst xmlns:a="http://schemas.openxmlformats.org/drawingml/2006/main">
              <a:ext uri="{FF2B5EF4-FFF2-40B4-BE49-F238E27FC236}">
                <a16:creationId xmlns:a16="http://schemas.microsoft.com/office/drawing/2014/main" id="{C736228B-A3F9-497E-BE4F-15BDDABFA61C}"/>
              </a:ext>
            </a:extLst>
          </p:cNvPr>
          <p:cNvSpPr>
            <a:spLocks xmlns:a="http://schemas.openxmlformats.org/drawingml/2006/main" noGrp="1"/>
          </p:cNvSpPr>
          <p:nvPr/>
        </p:nvSpPr>
        <p:spPr>
          <a:xfrm xmlns:a="http://schemas.openxmlformats.org/drawingml/2006/main">
            <a:off x="724376" y="5334000"/>
            <a:ext cx="1000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F6B60"/>
                </a:solidFill>
              </a:defRPr>
            </a:pPr>
            <a:r>
              <a:rPr sz="1350" b="1">
                <a:solidFill>
                  <a:srgbClr val="FF6B60"/>
                </a:solidFill>
              </a:rPr>
              <a:t>NO PRODUCTION-PERFORMANCE CLAIM  •  NO LIVE-ORDER CAPABILITY</a:t>
            </a:r>
          </a:p>
        </p:txBody>
      </p:sp>
    </p:spTree>
    <p:extLst>
      <p:ext uri="{BB962C8B-B14F-4D97-AF65-F5344CB8AC3E}">
        <p14:creationId xmlns:p14="http://schemas.microsoft.com/office/powerpoint/2010/main" val="172521727"/>
      </p:ext>
    </p:extLst>
  </p:cSld>
</p:sld>
</file>

<file path=ppt/slides/slide15.xml><?xml version="1.0" encoding="utf-8"?>
<p:sld xmlns:p="http://schemas.openxmlformats.org/presentationml/2006/main">
  <p:cSld>
    <p:bg>
      <p:bgPr>
        <a:solidFill xmlns:a="http://schemas.openxmlformats.org/drawingml/2006/main">
          <a:srgbClr val="050505"/>
        </a:solidFill>
      </p:bgPr>
    </p:bg>
    <p:spTree>
      <p:nvGrpSpPr>
        <p:cNvPr id="1" name="" descr="Instructional visual for Leakage Invalidates the Feasible Prediction Procedure"/>
        <p:cNvGrpSpPr/>
        <p:nvPr/>
      </p:nvGrpSpPr>
      <p:grpSpPr>
        <a:xfrm xmlns:a="http://schemas.openxmlformats.org/drawingml/2006/main"/>
      </p:grpSpPr>
      <p:sp>
        <p:nvSpPr>
          <p:cNvPr id="1" name="" descr="Instructional visual for Leakage Invalidates the Feasible Prediction Procedure">
            <a:extLst xmlns:a="http://schemas.openxmlformats.org/drawingml/2006/main">
              <a:ext uri="{FF2B5EF4-FFF2-40B4-BE49-F238E27FC236}">
                <a16:creationId xmlns:a16="http://schemas.microsoft.com/office/drawing/2014/main" id="{D54AAC07-42D3-42C3-944B-64ADB93D384E}"/>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2" name="" descr="Instructional visual for Leakage Invalidates the Feasible Prediction Procedure">
            <a:extLst xmlns:a="http://schemas.openxmlformats.org/drawingml/2006/main">
              <a:ext uri="{FF2B5EF4-FFF2-40B4-BE49-F238E27FC236}">
                <a16:creationId xmlns:a16="http://schemas.microsoft.com/office/drawing/2014/main" id="{A8E5E420-CDCC-4930-8CF7-412A33401945}"/>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MEASUREMENT</a:t>
            </a:r>
          </a:p>
        </p:txBody>
      </p:sp>
      <p:sp>
        <p:nvSpPr>
          <p:cNvPr id="3" name="" descr="Instructional visual for Leakage Invalidates the Feasible Prediction Procedure">
            <a:extLst xmlns:a="http://schemas.openxmlformats.org/drawingml/2006/main">
              <a:ext uri="{FF2B5EF4-FFF2-40B4-BE49-F238E27FC236}">
                <a16:creationId xmlns:a16="http://schemas.microsoft.com/office/drawing/2014/main" id="{7E631E68-9350-4904-BE7F-544786802FDA}"/>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4" name="slide-title" descr="Instructional visual for Leakage Invalidates the Feasible Prediction Procedure">
            <a:extLst xmlns:a="http://schemas.openxmlformats.org/drawingml/2006/main">
              <a:ext uri="{FF2B5EF4-FFF2-40B4-BE49-F238E27FC236}">
                <a16:creationId xmlns:a16="http://schemas.microsoft.com/office/drawing/2014/main" id="{845275C0-E0B2-4D6B-91AF-2E76D28DDF31}"/>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Leakage Invalidates the Feasible Prediction Procedure</a:t>
            </a:r>
          </a:p>
        </p:txBody>
      </p:sp>
      <p:sp>
        <p:nvSpPr>
          <p:cNvPr id="5" name="" descr="Instructional visual for Leakage Invalidates the Feasible Prediction Procedure">
            <a:extLst xmlns:a="http://schemas.openxmlformats.org/drawingml/2006/main">
              <a:ext uri="{FF2B5EF4-FFF2-40B4-BE49-F238E27FC236}">
                <a16:creationId xmlns:a16="http://schemas.microsoft.com/office/drawing/2014/main" id="{9FB42A6A-707D-4B4C-87F2-6417F29A6B16}"/>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6" name="" descr="Instructional visual for Leakage Invalidates the Feasible Prediction Procedure">
            <a:extLst xmlns:a="http://schemas.openxmlformats.org/drawingml/2006/main">
              <a:ext uri="{FF2B5EF4-FFF2-40B4-BE49-F238E27FC236}">
                <a16:creationId xmlns:a16="http://schemas.microsoft.com/office/drawing/2014/main" id="{A7871D7A-3893-45C1-AEF1-0D0EC0B8C305}"/>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Leakage Invalidates the Feasible Prediction Procedure">
            <a:extLst xmlns:a="http://schemas.openxmlformats.org/drawingml/2006/main">
              <a:ext uri="{FF2B5EF4-FFF2-40B4-BE49-F238E27FC236}">
                <a16:creationId xmlns:a16="http://schemas.microsoft.com/office/drawing/2014/main" id="{CE625DBB-3D5F-4CB0-9449-C483D07A6492}"/>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015 / 144</a:t>
            </a:r>
          </a:p>
        </p:txBody>
      </p:sp>
      <p:sp>
        <p:nvSpPr>
          <p:cNvPr id="8" name="" descr="Instructional visual for Leakage Invalidates the Feasible Prediction Procedure">
            <a:extLst xmlns:a="http://schemas.openxmlformats.org/drawingml/2006/main">
              <a:ext uri="{FF2B5EF4-FFF2-40B4-BE49-F238E27FC236}">
                <a16:creationId xmlns:a16="http://schemas.microsoft.com/office/drawing/2014/main" id="{8B144AC4-5DF1-44A6-A8FD-334CB8C82052}"/>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Leakage Invalidates the Feasible Prediction Procedure">
            <a:extLst xmlns:a="http://schemas.openxmlformats.org/drawingml/2006/main">
              <a:ext uri="{FF2B5EF4-FFF2-40B4-BE49-F238E27FC236}">
                <a16:creationId xmlns:a16="http://schemas.microsoft.com/office/drawing/2014/main" id="{3E547B84-110F-4776-A18C-1513E9F55727}"/>
              </a:ext>
            </a:extLst>
          </p:cNvPr>
          <p:cNvSpPr>
            <a:spLocks xmlns:a="http://schemas.openxmlformats.org/drawingml/2006/main" noGrp="1"/>
          </p:cNvSpPr>
          <p:nvPr/>
        </p:nvSpPr>
        <p:spPr>
          <a:xfrm xmlns:a="http://schemas.openxmlformats.org/drawingml/2006/main">
            <a:off x="2558415" y="2952750"/>
            <a:ext cx="238125"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0" name="" descr="Instructional visual for Leakage Invalidates the Feasible Prediction Procedure">
            <a:extLst xmlns:a="http://schemas.openxmlformats.org/drawingml/2006/main">
              <a:ext uri="{FF2B5EF4-FFF2-40B4-BE49-F238E27FC236}">
                <a16:creationId xmlns:a16="http://schemas.microsoft.com/office/drawing/2014/main" id="{E42A14A3-48B4-426E-AB82-82DE4BD87793}"/>
              </a:ext>
            </a:extLst>
          </p:cNvPr>
          <p:cNvSpPr>
            <a:spLocks xmlns:a="http://schemas.openxmlformats.org/drawingml/2006/main" noGrp="1"/>
          </p:cNvSpPr>
          <p:nvPr/>
        </p:nvSpPr>
        <p:spPr>
          <a:xfrm xmlns:a="http://schemas.openxmlformats.org/drawingml/2006/main">
            <a:off x="55435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27D3C6"/>
            </a:solidFill>
            <a:prstDash val="solid"/>
          </a:ln>
        </p:spPr>
      </p:sp>
      <p:sp>
        <p:nvSpPr>
          <p:cNvPr id="11" name="" descr="Instructional visual for Leakage Invalidates the Feasible Prediction Procedure">
            <a:extLst xmlns:a="http://schemas.openxmlformats.org/drawingml/2006/main">
              <a:ext uri="{FF2B5EF4-FFF2-40B4-BE49-F238E27FC236}">
                <a16:creationId xmlns:a16="http://schemas.microsoft.com/office/drawing/2014/main" id="{DCE1A9A3-6994-4EFB-90DC-0FF43B951A1C}"/>
              </a:ext>
            </a:extLst>
          </p:cNvPr>
          <p:cNvSpPr>
            <a:spLocks xmlns:a="http://schemas.openxmlformats.org/drawingml/2006/main" noGrp="1"/>
          </p:cNvSpPr>
          <p:nvPr/>
        </p:nvSpPr>
        <p:spPr>
          <a:xfrm xmlns:a="http://schemas.openxmlformats.org/drawingml/2006/main">
            <a:off x="64960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RAW</a:t>
            </a:r>
          </a:p>
        </p:txBody>
      </p:sp>
      <p:sp>
        <p:nvSpPr>
          <p:cNvPr id="12" name="" descr="Instructional visual for Leakage Invalidates the Feasible Prediction Procedure">
            <a:extLst xmlns:a="http://schemas.openxmlformats.org/drawingml/2006/main">
              <a:ext uri="{FF2B5EF4-FFF2-40B4-BE49-F238E27FC236}">
                <a16:creationId xmlns:a16="http://schemas.microsoft.com/office/drawing/2014/main" id="{8ADBE16D-E773-4A06-B9E8-714E3EF0DA22}"/>
              </a:ext>
            </a:extLst>
          </p:cNvPr>
          <p:cNvSpPr>
            <a:spLocks xmlns:a="http://schemas.openxmlformats.org/drawingml/2006/main" noGrp="1"/>
          </p:cNvSpPr>
          <p:nvPr/>
        </p:nvSpPr>
        <p:spPr>
          <a:xfrm xmlns:a="http://schemas.openxmlformats.org/drawingml/2006/main">
            <a:off x="4752975" y="2952750"/>
            <a:ext cx="238125"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3" name="" descr="Instructional visual for Leakage Invalidates the Feasible Prediction Procedure">
            <a:extLst xmlns:a="http://schemas.openxmlformats.org/drawingml/2006/main">
              <a:ext uri="{FF2B5EF4-FFF2-40B4-BE49-F238E27FC236}">
                <a16:creationId xmlns:a16="http://schemas.microsoft.com/office/drawing/2014/main" id="{A4D4432A-F684-418A-A79E-32458FF98F08}"/>
              </a:ext>
            </a:extLst>
          </p:cNvPr>
          <p:cNvSpPr>
            <a:spLocks xmlns:a="http://schemas.openxmlformats.org/drawingml/2006/main" noGrp="1"/>
          </p:cNvSpPr>
          <p:nvPr/>
        </p:nvSpPr>
        <p:spPr>
          <a:xfrm xmlns:a="http://schemas.openxmlformats.org/drawingml/2006/main">
            <a:off x="274891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27D3C6"/>
            </a:solidFill>
            <a:prstDash val="solid"/>
          </a:ln>
        </p:spPr>
      </p:sp>
      <p:sp>
        <p:nvSpPr>
          <p:cNvPr id="14" name="" descr="Instructional visual for Leakage Invalidates the Feasible Prediction Procedure">
            <a:extLst xmlns:a="http://schemas.openxmlformats.org/drawingml/2006/main">
              <a:ext uri="{FF2B5EF4-FFF2-40B4-BE49-F238E27FC236}">
                <a16:creationId xmlns:a16="http://schemas.microsoft.com/office/drawing/2014/main" id="{F3DBFDE9-C6EF-48ED-99F9-5AD97505E5C0}"/>
              </a:ext>
            </a:extLst>
          </p:cNvPr>
          <p:cNvSpPr>
            <a:spLocks xmlns:a="http://schemas.openxmlformats.org/drawingml/2006/main" noGrp="1"/>
          </p:cNvSpPr>
          <p:nvPr/>
        </p:nvSpPr>
        <p:spPr>
          <a:xfrm xmlns:a="http://schemas.openxmlformats.org/drawingml/2006/main">
            <a:off x="284416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VALIDATE</a:t>
            </a:r>
          </a:p>
        </p:txBody>
      </p:sp>
      <p:sp>
        <p:nvSpPr>
          <p:cNvPr id="15" name="" descr="Instructional visual for Leakage Invalidates the Feasible Prediction Procedure">
            <a:extLst xmlns:a="http://schemas.openxmlformats.org/drawingml/2006/main">
              <a:ext uri="{FF2B5EF4-FFF2-40B4-BE49-F238E27FC236}">
                <a16:creationId xmlns:a16="http://schemas.microsoft.com/office/drawing/2014/main" id="{8EF4E1BE-A46A-48E2-9720-8FC07B3A4D73}"/>
              </a:ext>
            </a:extLst>
          </p:cNvPr>
          <p:cNvSpPr>
            <a:spLocks xmlns:a="http://schemas.openxmlformats.org/drawingml/2006/main" noGrp="1"/>
          </p:cNvSpPr>
          <p:nvPr/>
        </p:nvSpPr>
        <p:spPr>
          <a:xfrm xmlns:a="http://schemas.openxmlformats.org/drawingml/2006/main">
            <a:off x="6947535" y="2952750"/>
            <a:ext cx="238125"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6" name="" descr="Instructional visual for Leakage Invalidates the Feasible Prediction Procedure">
            <a:extLst xmlns:a="http://schemas.openxmlformats.org/drawingml/2006/main">
              <a:ext uri="{FF2B5EF4-FFF2-40B4-BE49-F238E27FC236}">
                <a16:creationId xmlns:a16="http://schemas.microsoft.com/office/drawing/2014/main" id="{386852D4-3953-410A-92A6-003F118D7D16}"/>
              </a:ext>
            </a:extLst>
          </p:cNvPr>
          <p:cNvSpPr>
            <a:spLocks xmlns:a="http://schemas.openxmlformats.org/drawingml/2006/main" noGrp="1"/>
          </p:cNvSpPr>
          <p:nvPr/>
        </p:nvSpPr>
        <p:spPr>
          <a:xfrm xmlns:a="http://schemas.openxmlformats.org/drawingml/2006/main">
            <a:off x="494347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27D3C6"/>
            </a:solidFill>
            <a:prstDash val="solid"/>
          </a:ln>
        </p:spPr>
      </p:sp>
      <p:sp>
        <p:nvSpPr>
          <p:cNvPr id="17" name="" descr="Instructional visual for Leakage Invalidates the Feasible Prediction Procedure">
            <a:extLst xmlns:a="http://schemas.openxmlformats.org/drawingml/2006/main">
              <a:ext uri="{FF2B5EF4-FFF2-40B4-BE49-F238E27FC236}">
                <a16:creationId xmlns:a16="http://schemas.microsoft.com/office/drawing/2014/main" id="{442DBD08-6233-4B0F-BF03-C717CC206171}"/>
              </a:ext>
            </a:extLst>
          </p:cNvPr>
          <p:cNvSpPr>
            <a:spLocks xmlns:a="http://schemas.openxmlformats.org/drawingml/2006/main" noGrp="1"/>
          </p:cNvSpPr>
          <p:nvPr/>
        </p:nvSpPr>
        <p:spPr>
          <a:xfrm xmlns:a="http://schemas.openxmlformats.org/drawingml/2006/main">
            <a:off x="503872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ELIGIBLE</a:t>
            </a:r>
          </a:p>
        </p:txBody>
      </p:sp>
      <p:sp>
        <p:nvSpPr>
          <p:cNvPr id="18" name="" descr="Instructional visual for Leakage Invalidates the Feasible Prediction Procedure">
            <a:extLst xmlns:a="http://schemas.openxmlformats.org/drawingml/2006/main">
              <a:ext uri="{FF2B5EF4-FFF2-40B4-BE49-F238E27FC236}">
                <a16:creationId xmlns:a16="http://schemas.microsoft.com/office/drawing/2014/main" id="{124A58C2-2E31-49AB-B4B7-D919C54A1E0F}"/>
              </a:ext>
            </a:extLst>
          </p:cNvPr>
          <p:cNvSpPr>
            <a:spLocks xmlns:a="http://schemas.openxmlformats.org/drawingml/2006/main" noGrp="1"/>
          </p:cNvSpPr>
          <p:nvPr/>
        </p:nvSpPr>
        <p:spPr>
          <a:xfrm xmlns:a="http://schemas.openxmlformats.org/drawingml/2006/main">
            <a:off x="9142095" y="2952750"/>
            <a:ext cx="238125"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9" name="" descr="Instructional visual for Leakage Invalidates the Feasible Prediction Procedure">
            <a:extLst xmlns:a="http://schemas.openxmlformats.org/drawingml/2006/main">
              <a:ext uri="{FF2B5EF4-FFF2-40B4-BE49-F238E27FC236}">
                <a16:creationId xmlns:a16="http://schemas.microsoft.com/office/drawing/2014/main" id="{BC931058-898F-43D6-9D80-7FADC6268B38}"/>
              </a:ext>
            </a:extLst>
          </p:cNvPr>
          <p:cNvSpPr>
            <a:spLocks xmlns:a="http://schemas.openxmlformats.org/drawingml/2006/main" noGrp="1"/>
          </p:cNvSpPr>
          <p:nvPr/>
        </p:nvSpPr>
        <p:spPr>
          <a:xfrm xmlns:a="http://schemas.openxmlformats.org/drawingml/2006/main">
            <a:off x="713803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27D3C6"/>
            </a:solidFill>
            <a:prstDash val="solid"/>
          </a:ln>
        </p:spPr>
      </p:sp>
      <p:sp>
        <p:nvSpPr>
          <p:cNvPr id="20" name="" descr="Instructional visual for Leakage Invalidates the Feasible Prediction Procedure">
            <a:extLst xmlns:a="http://schemas.openxmlformats.org/drawingml/2006/main">
              <a:ext uri="{FF2B5EF4-FFF2-40B4-BE49-F238E27FC236}">
                <a16:creationId xmlns:a16="http://schemas.microsoft.com/office/drawing/2014/main" id="{87B1DD63-3BEE-4574-B995-DAFC3E43A486}"/>
              </a:ext>
            </a:extLst>
          </p:cNvPr>
          <p:cNvSpPr>
            <a:spLocks xmlns:a="http://schemas.openxmlformats.org/drawingml/2006/main" noGrp="1"/>
          </p:cNvSpPr>
          <p:nvPr/>
        </p:nvSpPr>
        <p:spPr>
          <a:xfrm xmlns:a="http://schemas.openxmlformats.org/drawingml/2006/main">
            <a:off x="723328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FEATURE</a:t>
            </a:r>
          </a:p>
        </p:txBody>
      </p:sp>
      <p:sp>
        <p:nvSpPr>
          <p:cNvPr id="21" name="" descr="Instructional visual for Leakage Invalidates the Feasible Prediction Procedure">
            <a:extLst xmlns:a="http://schemas.openxmlformats.org/drawingml/2006/main">
              <a:ext uri="{FF2B5EF4-FFF2-40B4-BE49-F238E27FC236}">
                <a16:creationId xmlns:a16="http://schemas.microsoft.com/office/drawing/2014/main" id="{C5EA2250-D501-4151-AF01-1D673A75E176}"/>
              </a:ext>
            </a:extLst>
          </p:cNvPr>
          <p:cNvSpPr>
            <a:spLocks xmlns:a="http://schemas.openxmlformats.org/drawingml/2006/main" noGrp="1"/>
          </p:cNvSpPr>
          <p:nvPr/>
        </p:nvSpPr>
        <p:spPr>
          <a:xfrm xmlns:a="http://schemas.openxmlformats.org/drawingml/2006/main">
            <a:off x="933259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E8B460"/>
            </a:solidFill>
            <a:prstDash val="solid"/>
          </a:ln>
        </p:spPr>
      </p:sp>
      <p:sp>
        <p:nvSpPr>
          <p:cNvPr id="22" name="" descr="Instructional visual for Leakage Invalidates the Feasible Prediction Procedure">
            <a:extLst xmlns:a="http://schemas.openxmlformats.org/drawingml/2006/main">
              <a:ext uri="{FF2B5EF4-FFF2-40B4-BE49-F238E27FC236}">
                <a16:creationId xmlns:a16="http://schemas.microsoft.com/office/drawing/2014/main" id="{D51232FF-5C4B-4E23-98E7-FFC7349CDDCE}"/>
              </a:ext>
            </a:extLst>
          </p:cNvPr>
          <p:cNvSpPr>
            <a:spLocks xmlns:a="http://schemas.openxmlformats.org/drawingml/2006/main" noGrp="1"/>
          </p:cNvSpPr>
          <p:nvPr/>
        </p:nvSpPr>
        <p:spPr>
          <a:xfrm xmlns:a="http://schemas.openxmlformats.org/drawingml/2006/main">
            <a:off x="942784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SCORE</a:t>
            </a:r>
          </a:p>
        </p:txBody>
      </p:sp>
      <p:sp>
        <p:nvSpPr>
          <p:cNvPr id="23" name="" descr="Instructional visual for Leakage Invalidates the Feasible Prediction Procedure">
            <a:extLst xmlns:a="http://schemas.openxmlformats.org/drawingml/2006/main">
              <a:ext uri="{FF2B5EF4-FFF2-40B4-BE49-F238E27FC236}">
                <a16:creationId xmlns:a16="http://schemas.microsoft.com/office/drawing/2014/main" id="{A1872727-D044-414E-BC81-BB29075A75E5}"/>
              </a:ext>
            </a:extLst>
          </p:cNvPr>
          <p:cNvSpPr>
            <a:spLocks xmlns:a="http://schemas.openxmlformats.org/drawingml/2006/main" noGrp="1"/>
          </p:cNvSpPr>
          <p:nvPr/>
        </p:nvSpPr>
        <p:spPr>
          <a:xfrm xmlns:a="http://schemas.openxmlformats.org/drawingml/2006/main">
            <a:off x="954405"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2"/>
                </a:solidFill>
              </a:defRPr>
            </a:pPr>
            <a:r>
              <a:rPr sz="1800" b="0">
                <a:solidFill>
                  <a:srgbClr val="BDB8B2"/>
                </a:solidFill>
              </a:rPr>
              <a:t>Preserve raw capture records before validation, cleaning, features, or labels.</a:t>
            </a:r>
          </a:p>
        </p:txBody>
      </p:sp>
    </p:spTree>
    <p:extLst>
      <p:ext uri="{BB962C8B-B14F-4D97-AF65-F5344CB8AC3E}">
        <p14:creationId xmlns:p14="http://schemas.microsoft.com/office/powerpoint/2010/main" val="328867223"/>
      </p:ext>
    </p:extLst>
  </p:cSld>
</p:sld>
</file>

<file path=ppt/slides/slide16.xml><?xml version="1.0" encoding="utf-8"?>
<p:sld xmlns:p="http://schemas.openxmlformats.org/presentationml/2006/main">
  <p:cSld>
    <p:bg>
      <p:bgPr>
        <a:solidFill xmlns:a="http://schemas.openxmlformats.org/drawingml/2006/main">
          <a:srgbClr val="050505"/>
        </a:solidFill>
      </p:bgPr>
    </p:bg>
    <p:spTree>
      <p:nvGrpSpPr>
        <p:cNvPr id="1" name="" descr="Instructional visual for Cleaning Policies Rewrite the Scientific Claim"/>
        <p:cNvGrpSpPr/>
        <p:nvPr/>
      </p:nvGrpSpPr>
      <p:grpSpPr>
        <a:xfrm xmlns:a="http://schemas.openxmlformats.org/drawingml/2006/main"/>
      </p:grpSpPr>
      <p:sp>
        <p:nvSpPr>
          <p:cNvPr id="1" name="" descr="Instructional visual for Cleaning Policies Rewrite the Scientific Claim">
            <a:extLst xmlns:a="http://schemas.openxmlformats.org/drawingml/2006/main">
              <a:ext uri="{FF2B5EF4-FFF2-40B4-BE49-F238E27FC236}">
                <a16:creationId xmlns:a16="http://schemas.microsoft.com/office/drawing/2014/main" id="{DF3073A9-E73D-4733-B99C-36E48A6F63D2}"/>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2" name="" descr="Instructional visual for Cleaning Policies Rewrite the Scientific Claim">
            <a:extLst xmlns:a="http://schemas.openxmlformats.org/drawingml/2006/main">
              <a:ext uri="{FF2B5EF4-FFF2-40B4-BE49-F238E27FC236}">
                <a16:creationId xmlns:a16="http://schemas.microsoft.com/office/drawing/2014/main" id="{79CE4133-139E-4AFC-8970-2FC2A50ECA80}"/>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MEASUREMENT</a:t>
            </a:r>
          </a:p>
        </p:txBody>
      </p:sp>
      <p:sp>
        <p:nvSpPr>
          <p:cNvPr id="3" name="" descr="Instructional visual for Cleaning Policies Rewrite the Scientific Claim">
            <a:extLst xmlns:a="http://schemas.openxmlformats.org/drawingml/2006/main">
              <a:ext uri="{FF2B5EF4-FFF2-40B4-BE49-F238E27FC236}">
                <a16:creationId xmlns:a16="http://schemas.microsoft.com/office/drawing/2014/main" id="{B3E8986B-A9E2-482D-8EBC-5873BB926568}"/>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Cleaning Policies Rewrite the Scientific Claim">
            <a:extLst xmlns:a="http://schemas.openxmlformats.org/drawingml/2006/main">
              <a:ext uri="{FF2B5EF4-FFF2-40B4-BE49-F238E27FC236}">
                <a16:creationId xmlns:a16="http://schemas.microsoft.com/office/drawing/2014/main" id="{FDCFAF7B-830E-4341-B4DC-35F9B05B393C}"/>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Cleaning Policies Rewrite the Scientific Claim</a:t>
            </a:r>
          </a:p>
        </p:txBody>
      </p:sp>
      <p:sp>
        <p:nvSpPr>
          <p:cNvPr id="5" name="" descr="Instructional visual for Cleaning Policies Rewrite the Scientific Claim">
            <a:extLst xmlns:a="http://schemas.openxmlformats.org/drawingml/2006/main">
              <a:ext uri="{FF2B5EF4-FFF2-40B4-BE49-F238E27FC236}">
                <a16:creationId xmlns:a16="http://schemas.microsoft.com/office/drawing/2014/main" id="{CB865267-AE90-48D1-9AB1-0146BD02D588}"/>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6" name="" descr="Instructional visual for Cleaning Policies Rewrite the Scientific Claim">
            <a:extLst xmlns:a="http://schemas.openxmlformats.org/drawingml/2006/main">
              <a:ext uri="{FF2B5EF4-FFF2-40B4-BE49-F238E27FC236}">
                <a16:creationId xmlns:a16="http://schemas.microsoft.com/office/drawing/2014/main" id="{E4EA4ECA-9033-49C3-AF41-FEB2C5420518}"/>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Cleaning Policies Rewrite the Scientific Claim">
            <a:extLst xmlns:a="http://schemas.openxmlformats.org/drawingml/2006/main">
              <a:ext uri="{FF2B5EF4-FFF2-40B4-BE49-F238E27FC236}">
                <a16:creationId xmlns:a16="http://schemas.microsoft.com/office/drawing/2014/main" id="{56ED4386-1BD3-4F01-871B-0A7A6A273E10}"/>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016 / 144  •  BUILD 1/3</a:t>
            </a:r>
          </a:p>
        </p:txBody>
      </p:sp>
      <p:sp>
        <p:nvSpPr>
          <p:cNvPr id="8" name="" descr="Instructional visual for Cleaning Policies Rewrite the Scientific Claim">
            <a:extLst xmlns:a="http://schemas.openxmlformats.org/drawingml/2006/main">
              <a:ext uri="{FF2B5EF4-FFF2-40B4-BE49-F238E27FC236}">
                <a16:creationId xmlns:a16="http://schemas.microsoft.com/office/drawing/2014/main" id="{F39D8B57-E851-4C5A-B636-6E1DD631C188}"/>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Cleaning Policies Rewrite the Scientific Claim">
            <a:extLst xmlns:a="http://schemas.openxmlformats.org/drawingml/2006/main">
              <a:ext uri="{FF2B5EF4-FFF2-40B4-BE49-F238E27FC236}">
                <a16:creationId xmlns:a16="http://schemas.microsoft.com/office/drawing/2014/main" id="{10B4B9C5-C5BC-4F5A-B0CE-168B537B7E6D}"/>
              </a:ext>
            </a:extLst>
          </p:cNvPr>
          <p:cNvSpPr>
            <a:spLocks xmlns:a="http://schemas.openxmlformats.org/drawingml/2006/main" noGrp="1"/>
          </p:cNvSpPr>
          <p:nvPr/>
        </p:nvSpPr>
        <p:spPr>
          <a:xfrm xmlns:a="http://schemas.openxmlformats.org/drawingml/2006/main">
            <a:off x="2558891" y="2952750"/>
            <a:ext cx="238125"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10" name="" descr="Instructional visual for Cleaning Policies Rewrite the Scientific Claim">
            <a:extLst xmlns:a="http://schemas.openxmlformats.org/drawingml/2006/main">
              <a:ext uri="{FF2B5EF4-FFF2-40B4-BE49-F238E27FC236}">
                <a16:creationId xmlns:a16="http://schemas.microsoft.com/office/drawing/2014/main" id="{F3540224-74B2-45D6-86E3-D7D9BE40483D}"/>
              </a:ext>
            </a:extLst>
          </p:cNvPr>
          <p:cNvSpPr>
            <a:spLocks xmlns:a="http://schemas.openxmlformats.org/drawingml/2006/main" noGrp="1"/>
          </p:cNvSpPr>
          <p:nvPr/>
        </p:nvSpPr>
        <p:spPr>
          <a:xfrm xmlns:a="http://schemas.openxmlformats.org/drawingml/2006/main">
            <a:off x="554831" y="2667000"/>
            <a:ext cx="1985010" cy="838200"/>
          </a:xfrm>
          <a:prstGeom xmlns:a="http://schemas.openxmlformats.org/drawingml/2006/main" prst="roundRect">
            <a:avLst>
              <a:gd name="adj" fmla="val 13636"/>
            </a:avLst>
          </a:prstGeom>
          <a:solidFill xmlns:a="http://schemas.openxmlformats.org/drawingml/2006/main">
            <a:srgbClr val="0B0B10"/>
          </a:solidFill>
          <a:ln xmlns:a="http://schemas.openxmlformats.org/drawingml/2006/main" w="19050">
            <a:solidFill>
              <a:srgbClr val="27D3C7"/>
            </a:solidFill>
            <a:prstDash val="solid"/>
          </a:ln>
        </p:spPr>
      </p:sp>
      <p:sp>
        <p:nvSpPr>
          <p:cNvPr id="11" name="" descr="Instructional visual for Cleaning Policies Rewrite the Scientific Claim">
            <a:extLst xmlns:a="http://schemas.openxmlformats.org/drawingml/2006/main">
              <a:ext uri="{FF2B5EF4-FFF2-40B4-BE49-F238E27FC236}">
                <a16:creationId xmlns:a16="http://schemas.microsoft.com/office/drawing/2014/main" id="{348A4854-E5A6-4263-8BC9-5645AE1173AC}"/>
              </a:ext>
            </a:extLst>
          </p:cNvPr>
          <p:cNvSpPr>
            <a:spLocks xmlns:a="http://schemas.openxmlformats.org/drawingml/2006/main" noGrp="1"/>
          </p:cNvSpPr>
          <p:nvPr/>
        </p:nvSpPr>
        <p:spPr>
          <a:xfrm xmlns:a="http://schemas.openxmlformats.org/drawingml/2006/main">
            <a:off x="650081"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CAPTURE</a:t>
            </a:r>
          </a:p>
        </p:txBody>
      </p:sp>
      <p:sp>
        <p:nvSpPr>
          <p:cNvPr id="12" name="" descr="Instructional visual for Cleaning Policies Rewrite the Scientific Claim">
            <a:extLst xmlns:a="http://schemas.openxmlformats.org/drawingml/2006/main">
              <a:ext uri="{FF2B5EF4-FFF2-40B4-BE49-F238E27FC236}">
                <a16:creationId xmlns:a16="http://schemas.microsoft.com/office/drawing/2014/main" id="{268B3F3B-4116-4901-83C6-C6C7F60CE63C}"/>
              </a:ext>
            </a:extLst>
          </p:cNvPr>
          <p:cNvSpPr>
            <a:spLocks xmlns:a="http://schemas.openxmlformats.org/drawingml/2006/main" noGrp="1"/>
          </p:cNvSpPr>
          <p:nvPr/>
        </p:nvSpPr>
        <p:spPr>
          <a:xfrm xmlns:a="http://schemas.openxmlformats.org/drawingml/2006/main">
            <a:off x="2749391" y="2667000"/>
            <a:ext cx="1985010" cy="838200"/>
          </a:xfrm>
          <a:prstGeom xmlns:a="http://schemas.openxmlformats.org/drawingml/2006/main" prst="roundRect">
            <a:avLst>
              <a:gd name="adj" fmla="val 13636"/>
            </a:avLst>
          </a:prstGeom>
          <a:solidFill xmlns:a="http://schemas.openxmlformats.org/drawingml/2006/main">
            <a:srgbClr val="0B0B10"/>
          </a:solidFill>
          <a:ln xmlns:a="http://schemas.openxmlformats.org/drawingml/2006/main" w="19050">
            <a:solidFill>
              <a:srgbClr val="27D3C7"/>
            </a:solidFill>
            <a:prstDash val="solid"/>
          </a:ln>
        </p:spPr>
      </p:sp>
      <p:sp>
        <p:nvSpPr>
          <p:cNvPr id="13" name="" descr="Instructional visual for Cleaning Policies Rewrite the Scientific Claim">
            <a:extLst xmlns:a="http://schemas.openxmlformats.org/drawingml/2006/main">
              <a:ext uri="{FF2B5EF4-FFF2-40B4-BE49-F238E27FC236}">
                <a16:creationId xmlns:a16="http://schemas.microsoft.com/office/drawing/2014/main" id="{FE602B81-B99A-4E2D-AB80-56BFA994A8FD}"/>
              </a:ext>
            </a:extLst>
          </p:cNvPr>
          <p:cNvSpPr>
            <a:spLocks xmlns:a="http://schemas.openxmlformats.org/drawingml/2006/main" noGrp="1"/>
          </p:cNvSpPr>
          <p:nvPr/>
        </p:nvSpPr>
        <p:spPr>
          <a:xfrm xmlns:a="http://schemas.openxmlformats.org/drawingml/2006/main">
            <a:off x="2844641"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SCHEMA</a:t>
            </a:r>
          </a:p>
        </p:txBody>
      </p:sp>
      <p:sp>
        <p:nvSpPr>
          <p:cNvPr id="14" name="" descr="Instructional visual for Cleaning Policies Rewrite the Scientific Claim">
            <a:extLst xmlns:a="http://schemas.openxmlformats.org/drawingml/2006/main">
              <a:ext uri="{FF2B5EF4-FFF2-40B4-BE49-F238E27FC236}">
                <a16:creationId xmlns:a16="http://schemas.microsoft.com/office/drawing/2014/main" id="{863109D8-8869-49F5-A141-22E812A0BD3C}"/>
              </a:ext>
            </a:extLst>
          </p:cNvPr>
          <p:cNvSpPr>
            <a:spLocks xmlns:a="http://schemas.openxmlformats.org/drawingml/2006/main" noGrp="1"/>
          </p:cNvSpPr>
          <p:nvPr/>
        </p:nvSpPr>
        <p:spPr>
          <a:xfrm xmlns:a="http://schemas.openxmlformats.org/drawingml/2006/main">
            <a:off x="954881"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3"/>
                </a:solidFill>
              </a:defRPr>
            </a:pPr>
            <a:r>
              <a:rPr sz="1800" b="0">
                <a:solidFill>
                  <a:srgbClr val="BDB8B3"/>
                </a:solidFill>
              </a:rPr>
              <a:t>Version every transformation from raw event through eligibility and feature construction.</a:t>
            </a:r>
          </a:p>
        </p:txBody>
      </p:sp>
    </p:spTree>
    <p:extLst>
      <p:ext uri="{BB962C8B-B14F-4D97-AF65-F5344CB8AC3E}">
        <p14:creationId xmlns:p14="http://schemas.microsoft.com/office/powerpoint/2010/main" val="1561798621"/>
      </p:ext>
    </p:extLst>
  </p:cSld>
</p:sld>
</file>

<file path=ppt/slides/slide17.xml><?xml version="1.0" encoding="utf-8"?>
<p:sld xmlns:p="http://schemas.openxmlformats.org/presentationml/2006/main">
  <p:cSld>
    <p:bg>
      <p:bgPr>
        <a:solidFill xmlns:a="http://schemas.openxmlformats.org/drawingml/2006/main">
          <a:srgbClr val="050505"/>
        </a:solidFill>
      </p:bgPr>
    </p:bg>
    <p:spTree>
      <p:nvGrpSpPr>
        <p:cNvPr id="1" name="" descr="Instructional visual for Cleaning Policies Rewrite the Scientific Claim"/>
        <p:cNvGrpSpPr/>
        <p:nvPr/>
      </p:nvGrpSpPr>
      <p:grpSpPr>
        <a:xfrm xmlns:a="http://schemas.openxmlformats.org/drawingml/2006/main"/>
      </p:grpSpPr>
      <p:sp>
        <p:nvSpPr>
          <p:cNvPr id="1" name="" descr="Instructional visual for Cleaning Policies Rewrite the Scientific Claim">
            <a:extLst xmlns:a="http://schemas.openxmlformats.org/drawingml/2006/main">
              <a:ext uri="{FF2B5EF4-FFF2-40B4-BE49-F238E27FC236}">
                <a16:creationId xmlns:a16="http://schemas.microsoft.com/office/drawing/2014/main" id="{7F4747D8-6FC4-48CB-B872-E5B5AA2B0B99}"/>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2" name="" descr="Instructional visual for Cleaning Policies Rewrite the Scientific Claim">
            <a:extLst xmlns:a="http://schemas.openxmlformats.org/drawingml/2006/main">
              <a:ext uri="{FF2B5EF4-FFF2-40B4-BE49-F238E27FC236}">
                <a16:creationId xmlns:a16="http://schemas.microsoft.com/office/drawing/2014/main" id="{E9E9FACD-EBC7-4DB1-B5EF-95F1DEE93241}"/>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MEASUREMENT</a:t>
            </a:r>
          </a:p>
        </p:txBody>
      </p:sp>
      <p:sp>
        <p:nvSpPr>
          <p:cNvPr id="3" name="" descr="Instructional visual for Cleaning Policies Rewrite the Scientific Claim">
            <a:extLst xmlns:a="http://schemas.openxmlformats.org/drawingml/2006/main">
              <a:ext uri="{FF2B5EF4-FFF2-40B4-BE49-F238E27FC236}">
                <a16:creationId xmlns:a16="http://schemas.microsoft.com/office/drawing/2014/main" id="{29364B2C-350D-44C5-B23F-50282A4AB622}"/>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Cleaning Policies Rewrite the Scientific Claim">
            <a:extLst xmlns:a="http://schemas.openxmlformats.org/drawingml/2006/main">
              <a:ext uri="{FF2B5EF4-FFF2-40B4-BE49-F238E27FC236}">
                <a16:creationId xmlns:a16="http://schemas.microsoft.com/office/drawing/2014/main" id="{EFC65DAB-5DEF-43A7-8487-A22864DDC0C4}"/>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Cleaning Policies Rewrite the Scientific Claim</a:t>
            </a:r>
          </a:p>
        </p:txBody>
      </p:sp>
      <p:sp>
        <p:nvSpPr>
          <p:cNvPr id="5" name="" descr="Instructional visual for Cleaning Policies Rewrite the Scientific Claim">
            <a:extLst xmlns:a="http://schemas.openxmlformats.org/drawingml/2006/main">
              <a:ext uri="{FF2B5EF4-FFF2-40B4-BE49-F238E27FC236}">
                <a16:creationId xmlns:a16="http://schemas.microsoft.com/office/drawing/2014/main" id="{ACA1215E-068B-4C12-8DD1-0F6D490D4704}"/>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6" name="" descr="Instructional visual for Cleaning Policies Rewrite the Scientific Claim">
            <a:extLst xmlns:a="http://schemas.openxmlformats.org/drawingml/2006/main">
              <a:ext uri="{FF2B5EF4-FFF2-40B4-BE49-F238E27FC236}">
                <a16:creationId xmlns:a16="http://schemas.microsoft.com/office/drawing/2014/main" id="{7C2ABD68-4F66-4A5B-9182-4F4B88009755}"/>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Cleaning Policies Rewrite the Scientific Claim">
            <a:extLst xmlns:a="http://schemas.openxmlformats.org/drawingml/2006/main">
              <a:ext uri="{FF2B5EF4-FFF2-40B4-BE49-F238E27FC236}">
                <a16:creationId xmlns:a16="http://schemas.microsoft.com/office/drawing/2014/main" id="{67B62201-4C1E-48F3-879C-8403DBD2DD2A}"/>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017 / 144  •  BUILD 2/3</a:t>
            </a:r>
          </a:p>
        </p:txBody>
      </p:sp>
      <p:sp>
        <p:nvSpPr>
          <p:cNvPr id="8" name="" descr="Instructional visual for Cleaning Policies Rewrite the Scientific Claim">
            <a:extLst xmlns:a="http://schemas.openxmlformats.org/drawingml/2006/main">
              <a:ext uri="{FF2B5EF4-FFF2-40B4-BE49-F238E27FC236}">
                <a16:creationId xmlns:a16="http://schemas.microsoft.com/office/drawing/2014/main" id="{DD359472-340A-4EB3-830C-2DDFC388A16D}"/>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Cleaning Policies Rewrite the Scientific Claim">
            <a:extLst xmlns:a="http://schemas.openxmlformats.org/drawingml/2006/main">
              <a:ext uri="{FF2B5EF4-FFF2-40B4-BE49-F238E27FC236}">
                <a16:creationId xmlns:a16="http://schemas.microsoft.com/office/drawing/2014/main" id="{CE9DE545-44EE-4918-9553-01C32006FE09}"/>
              </a:ext>
            </a:extLst>
          </p:cNvPr>
          <p:cNvSpPr>
            <a:spLocks xmlns:a="http://schemas.openxmlformats.org/drawingml/2006/main" noGrp="1"/>
          </p:cNvSpPr>
          <p:nvPr/>
        </p:nvSpPr>
        <p:spPr>
          <a:xfrm xmlns:a="http://schemas.openxmlformats.org/drawingml/2006/main">
            <a:off x="2559368" y="2952750"/>
            <a:ext cx="238125"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0" name="" descr="Instructional visual for Cleaning Policies Rewrite the Scientific Claim">
            <a:extLst xmlns:a="http://schemas.openxmlformats.org/drawingml/2006/main">
              <a:ext uri="{FF2B5EF4-FFF2-40B4-BE49-F238E27FC236}">
                <a16:creationId xmlns:a16="http://schemas.microsoft.com/office/drawing/2014/main" id="{6ADD661B-4320-4D60-8A1C-91B7286DB8CA}"/>
              </a:ext>
            </a:extLst>
          </p:cNvPr>
          <p:cNvSpPr>
            <a:spLocks xmlns:a="http://schemas.openxmlformats.org/drawingml/2006/main" noGrp="1"/>
          </p:cNvSpPr>
          <p:nvPr/>
        </p:nvSpPr>
        <p:spPr>
          <a:xfrm xmlns:a="http://schemas.openxmlformats.org/drawingml/2006/main">
            <a:off x="555308" y="2667000"/>
            <a:ext cx="198501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27D3C8"/>
            </a:solidFill>
            <a:prstDash val="solid"/>
          </a:ln>
        </p:spPr>
      </p:sp>
      <p:sp>
        <p:nvSpPr>
          <p:cNvPr id="11" name="" descr="Instructional visual for Cleaning Policies Rewrite the Scientific Claim">
            <a:extLst xmlns:a="http://schemas.openxmlformats.org/drawingml/2006/main">
              <a:ext uri="{FF2B5EF4-FFF2-40B4-BE49-F238E27FC236}">
                <a16:creationId xmlns:a16="http://schemas.microsoft.com/office/drawing/2014/main" id="{DDFB6FE0-7BF1-41DF-A9AF-5CFFC9EDCA65}"/>
              </a:ext>
            </a:extLst>
          </p:cNvPr>
          <p:cNvSpPr>
            <a:spLocks xmlns:a="http://schemas.openxmlformats.org/drawingml/2006/main" noGrp="1"/>
          </p:cNvSpPr>
          <p:nvPr/>
        </p:nvSpPr>
        <p:spPr>
          <a:xfrm xmlns:a="http://schemas.openxmlformats.org/drawingml/2006/main">
            <a:off x="650558"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CAPTURE</a:t>
            </a:r>
          </a:p>
        </p:txBody>
      </p:sp>
      <p:sp>
        <p:nvSpPr>
          <p:cNvPr id="12" name="" descr="Instructional visual for Cleaning Policies Rewrite the Scientific Claim">
            <a:extLst xmlns:a="http://schemas.openxmlformats.org/drawingml/2006/main">
              <a:ext uri="{FF2B5EF4-FFF2-40B4-BE49-F238E27FC236}">
                <a16:creationId xmlns:a16="http://schemas.microsoft.com/office/drawing/2014/main" id="{12880F17-2242-4927-93A9-9C941BC8E13D}"/>
              </a:ext>
            </a:extLst>
          </p:cNvPr>
          <p:cNvSpPr>
            <a:spLocks xmlns:a="http://schemas.openxmlformats.org/drawingml/2006/main" noGrp="1"/>
          </p:cNvSpPr>
          <p:nvPr/>
        </p:nvSpPr>
        <p:spPr>
          <a:xfrm xmlns:a="http://schemas.openxmlformats.org/drawingml/2006/main">
            <a:off x="4753928" y="2952750"/>
            <a:ext cx="238125"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3" name="" descr="Instructional visual for Cleaning Policies Rewrite the Scientific Claim">
            <a:extLst xmlns:a="http://schemas.openxmlformats.org/drawingml/2006/main">
              <a:ext uri="{FF2B5EF4-FFF2-40B4-BE49-F238E27FC236}">
                <a16:creationId xmlns:a16="http://schemas.microsoft.com/office/drawing/2014/main" id="{67D7E496-0356-4594-A544-78D8F35344C6}"/>
              </a:ext>
            </a:extLst>
          </p:cNvPr>
          <p:cNvSpPr>
            <a:spLocks xmlns:a="http://schemas.openxmlformats.org/drawingml/2006/main" noGrp="1"/>
          </p:cNvSpPr>
          <p:nvPr/>
        </p:nvSpPr>
        <p:spPr>
          <a:xfrm xmlns:a="http://schemas.openxmlformats.org/drawingml/2006/main">
            <a:off x="2749868" y="2667000"/>
            <a:ext cx="198501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27D3C8"/>
            </a:solidFill>
            <a:prstDash val="solid"/>
          </a:ln>
        </p:spPr>
      </p:sp>
      <p:sp>
        <p:nvSpPr>
          <p:cNvPr id="14" name="" descr="Instructional visual for Cleaning Policies Rewrite the Scientific Claim">
            <a:extLst xmlns:a="http://schemas.openxmlformats.org/drawingml/2006/main">
              <a:ext uri="{FF2B5EF4-FFF2-40B4-BE49-F238E27FC236}">
                <a16:creationId xmlns:a16="http://schemas.microsoft.com/office/drawing/2014/main" id="{279BE572-418A-4A71-A1A8-D207D9935DD7}"/>
              </a:ext>
            </a:extLst>
          </p:cNvPr>
          <p:cNvSpPr>
            <a:spLocks xmlns:a="http://schemas.openxmlformats.org/drawingml/2006/main" noGrp="1"/>
          </p:cNvSpPr>
          <p:nvPr/>
        </p:nvSpPr>
        <p:spPr>
          <a:xfrm xmlns:a="http://schemas.openxmlformats.org/drawingml/2006/main">
            <a:off x="2845118"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SCHEMA</a:t>
            </a:r>
          </a:p>
        </p:txBody>
      </p:sp>
      <p:sp>
        <p:nvSpPr>
          <p:cNvPr id="15" name="" descr="Instructional visual for Cleaning Policies Rewrite the Scientific Claim">
            <a:extLst xmlns:a="http://schemas.openxmlformats.org/drawingml/2006/main">
              <a:ext uri="{FF2B5EF4-FFF2-40B4-BE49-F238E27FC236}">
                <a16:creationId xmlns:a16="http://schemas.microsoft.com/office/drawing/2014/main" id="{455D09FC-47F6-4F47-8A2A-1D9C00F3B7A6}"/>
              </a:ext>
            </a:extLst>
          </p:cNvPr>
          <p:cNvSpPr>
            <a:spLocks xmlns:a="http://schemas.openxmlformats.org/drawingml/2006/main" noGrp="1"/>
          </p:cNvSpPr>
          <p:nvPr/>
        </p:nvSpPr>
        <p:spPr>
          <a:xfrm xmlns:a="http://schemas.openxmlformats.org/drawingml/2006/main">
            <a:off x="6948487" y="2952750"/>
            <a:ext cx="238125"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6" name="" descr="Instructional visual for Cleaning Policies Rewrite the Scientific Claim">
            <a:extLst xmlns:a="http://schemas.openxmlformats.org/drawingml/2006/main">
              <a:ext uri="{FF2B5EF4-FFF2-40B4-BE49-F238E27FC236}">
                <a16:creationId xmlns:a16="http://schemas.microsoft.com/office/drawing/2014/main" id="{6FF21F3C-193E-4B8B-A148-23395353AAED}"/>
              </a:ext>
            </a:extLst>
          </p:cNvPr>
          <p:cNvSpPr>
            <a:spLocks xmlns:a="http://schemas.openxmlformats.org/drawingml/2006/main" noGrp="1"/>
          </p:cNvSpPr>
          <p:nvPr/>
        </p:nvSpPr>
        <p:spPr>
          <a:xfrm xmlns:a="http://schemas.openxmlformats.org/drawingml/2006/main">
            <a:off x="4944427" y="2667000"/>
            <a:ext cx="198501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27D3C8"/>
            </a:solidFill>
            <a:prstDash val="solid"/>
          </a:ln>
        </p:spPr>
      </p:sp>
      <p:sp>
        <p:nvSpPr>
          <p:cNvPr id="17" name="" descr="Instructional visual for Cleaning Policies Rewrite the Scientific Claim">
            <a:extLst xmlns:a="http://schemas.openxmlformats.org/drawingml/2006/main">
              <a:ext uri="{FF2B5EF4-FFF2-40B4-BE49-F238E27FC236}">
                <a16:creationId xmlns:a16="http://schemas.microsoft.com/office/drawing/2014/main" id="{B0820681-D033-4E9A-BCBF-3943A1DD3C47}"/>
              </a:ext>
            </a:extLst>
          </p:cNvPr>
          <p:cNvSpPr>
            <a:spLocks xmlns:a="http://schemas.openxmlformats.org/drawingml/2006/main" noGrp="1"/>
          </p:cNvSpPr>
          <p:nvPr/>
        </p:nvSpPr>
        <p:spPr>
          <a:xfrm xmlns:a="http://schemas.openxmlformats.org/drawingml/2006/main">
            <a:off x="5039677"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CUTOFF</a:t>
            </a:r>
          </a:p>
        </p:txBody>
      </p:sp>
      <p:sp>
        <p:nvSpPr>
          <p:cNvPr id="18" name="" descr="Instructional visual for Cleaning Policies Rewrite the Scientific Claim">
            <a:extLst xmlns:a="http://schemas.openxmlformats.org/drawingml/2006/main">
              <a:ext uri="{FF2B5EF4-FFF2-40B4-BE49-F238E27FC236}">
                <a16:creationId xmlns:a16="http://schemas.microsoft.com/office/drawing/2014/main" id="{76ED0852-3D17-4C7F-998E-E82A094F3D3A}"/>
              </a:ext>
            </a:extLst>
          </p:cNvPr>
          <p:cNvSpPr>
            <a:spLocks xmlns:a="http://schemas.openxmlformats.org/drawingml/2006/main" noGrp="1"/>
          </p:cNvSpPr>
          <p:nvPr/>
        </p:nvSpPr>
        <p:spPr>
          <a:xfrm xmlns:a="http://schemas.openxmlformats.org/drawingml/2006/main">
            <a:off x="7138988" y="2667000"/>
            <a:ext cx="1985010" cy="838200"/>
          </a:xfrm>
          <a:prstGeom xmlns:a="http://schemas.openxmlformats.org/drawingml/2006/main" prst="roundRect">
            <a:avLst>
              <a:gd name="adj" fmla="val 13636"/>
            </a:avLst>
          </a:prstGeom>
          <a:solidFill xmlns:a="http://schemas.openxmlformats.org/drawingml/2006/main">
            <a:srgbClr val="0B0B11"/>
          </a:solidFill>
          <a:ln xmlns:a="http://schemas.openxmlformats.org/drawingml/2006/main" w="19050">
            <a:solidFill>
              <a:srgbClr val="27D3C8"/>
            </a:solidFill>
            <a:prstDash val="solid"/>
          </a:ln>
        </p:spPr>
      </p:sp>
      <p:sp>
        <p:nvSpPr>
          <p:cNvPr id="19" name="" descr="Instructional visual for Cleaning Policies Rewrite the Scientific Claim">
            <a:extLst xmlns:a="http://schemas.openxmlformats.org/drawingml/2006/main">
              <a:ext uri="{FF2B5EF4-FFF2-40B4-BE49-F238E27FC236}">
                <a16:creationId xmlns:a16="http://schemas.microsoft.com/office/drawing/2014/main" id="{F5B5A9EC-5DC9-4C4C-B641-5A8DA35034D7}"/>
              </a:ext>
            </a:extLst>
          </p:cNvPr>
          <p:cNvSpPr>
            <a:spLocks xmlns:a="http://schemas.openxmlformats.org/drawingml/2006/main" noGrp="1"/>
          </p:cNvSpPr>
          <p:nvPr/>
        </p:nvSpPr>
        <p:spPr>
          <a:xfrm xmlns:a="http://schemas.openxmlformats.org/drawingml/2006/main">
            <a:off x="7234238"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RECIPE vₖ</a:t>
            </a:r>
          </a:p>
        </p:txBody>
      </p:sp>
      <p:sp>
        <p:nvSpPr>
          <p:cNvPr id="20" name="" descr="Instructional visual for Cleaning Policies Rewrite the Scientific Claim">
            <a:extLst xmlns:a="http://schemas.openxmlformats.org/drawingml/2006/main">
              <a:ext uri="{FF2B5EF4-FFF2-40B4-BE49-F238E27FC236}">
                <a16:creationId xmlns:a16="http://schemas.microsoft.com/office/drawing/2014/main" id="{8EE561C4-C074-4F01-8969-E4781B229A55}"/>
              </a:ext>
            </a:extLst>
          </p:cNvPr>
          <p:cNvSpPr>
            <a:spLocks xmlns:a="http://schemas.openxmlformats.org/drawingml/2006/main" noGrp="1"/>
          </p:cNvSpPr>
          <p:nvPr/>
        </p:nvSpPr>
        <p:spPr>
          <a:xfrm xmlns:a="http://schemas.openxmlformats.org/drawingml/2006/main">
            <a:off x="955358"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4"/>
                </a:solidFill>
              </a:defRPr>
            </a:pPr>
            <a:r>
              <a:rPr sz="1800" b="0">
                <a:solidFill>
                  <a:srgbClr val="BDB8B4"/>
                </a:solidFill>
              </a:rPr>
              <a:t>Version every transformation from raw event through eligibility and feature construction.</a:t>
            </a:r>
          </a:p>
        </p:txBody>
      </p:sp>
    </p:spTree>
    <p:extLst>
      <p:ext uri="{BB962C8B-B14F-4D97-AF65-F5344CB8AC3E}">
        <p14:creationId xmlns:p14="http://schemas.microsoft.com/office/powerpoint/2010/main" val="1656728314"/>
      </p:ext>
    </p:extLst>
  </p:cSld>
</p:sld>
</file>

<file path=ppt/slides/slide18.xml><?xml version="1.0" encoding="utf-8"?>
<p:sld xmlns:p="http://schemas.openxmlformats.org/presentationml/2006/main">
  <p:cSld>
    <p:bg>
      <p:bgPr>
        <a:solidFill xmlns:a="http://schemas.openxmlformats.org/drawingml/2006/main">
          <a:srgbClr val="050505"/>
        </a:solidFill>
      </p:bgPr>
    </p:bg>
    <p:spTree>
      <p:nvGrpSpPr>
        <p:cNvPr id="1" name="" descr="Instructional visual for Cleaning Policies Rewrite the Scientific Claim"/>
        <p:cNvGrpSpPr/>
        <p:nvPr/>
      </p:nvGrpSpPr>
      <p:grpSpPr>
        <a:xfrm xmlns:a="http://schemas.openxmlformats.org/drawingml/2006/main"/>
      </p:grpSpPr>
      <p:sp>
        <p:nvSpPr>
          <p:cNvPr id="1" name="" descr="Instructional visual for Cleaning Policies Rewrite the Scientific Claim">
            <a:extLst xmlns:a="http://schemas.openxmlformats.org/drawingml/2006/main">
              <a:ext uri="{FF2B5EF4-FFF2-40B4-BE49-F238E27FC236}">
                <a16:creationId xmlns:a16="http://schemas.microsoft.com/office/drawing/2014/main" id="{20FCFFED-11AE-4ECB-8946-BE3152AF2CE5}"/>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2" name="" descr="Instructional visual for Cleaning Policies Rewrite the Scientific Claim">
            <a:extLst xmlns:a="http://schemas.openxmlformats.org/drawingml/2006/main">
              <a:ext uri="{FF2B5EF4-FFF2-40B4-BE49-F238E27FC236}">
                <a16:creationId xmlns:a16="http://schemas.microsoft.com/office/drawing/2014/main" id="{1E07D2E3-410C-40B8-AAAD-009DB0DEE9C3}"/>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MEASUREMENT</a:t>
            </a:r>
          </a:p>
        </p:txBody>
      </p:sp>
      <p:sp>
        <p:nvSpPr>
          <p:cNvPr id="3" name="" descr="Instructional visual for Cleaning Policies Rewrite the Scientific Claim">
            <a:extLst xmlns:a="http://schemas.openxmlformats.org/drawingml/2006/main">
              <a:ext uri="{FF2B5EF4-FFF2-40B4-BE49-F238E27FC236}">
                <a16:creationId xmlns:a16="http://schemas.microsoft.com/office/drawing/2014/main" id="{6A1F704C-2876-4C6F-AD4F-B3335538A961}"/>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Cleaning Policies Rewrite the Scientific Claim">
            <a:extLst xmlns:a="http://schemas.openxmlformats.org/drawingml/2006/main">
              <a:ext uri="{FF2B5EF4-FFF2-40B4-BE49-F238E27FC236}">
                <a16:creationId xmlns:a16="http://schemas.microsoft.com/office/drawing/2014/main" id="{6B16D60E-ECFF-4D9D-9E24-7321113B4D0B}"/>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Cleaning Policies Rewrite the Scientific Claim</a:t>
            </a:r>
          </a:p>
        </p:txBody>
      </p:sp>
      <p:sp>
        <p:nvSpPr>
          <p:cNvPr id="5" name="" descr="Instructional visual for Cleaning Policies Rewrite the Scientific Claim">
            <a:extLst xmlns:a="http://schemas.openxmlformats.org/drawingml/2006/main">
              <a:ext uri="{FF2B5EF4-FFF2-40B4-BE49-F238E27FC236}">
                <a16:creationId xmlns:a16="http://schemas.microsoft.com/office/drawing/2014/main" id="{BCBF1547-F358-4FFB-8824-9A9272897FFC}"/>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6" name="" descr="Instructional visual for Cleaning Policies Rewrite the Scientific Claim">
            <a:extLst xmlns:a="http://schemas.openxmlformats.org/drawingml/2006/main">
              <a:ext uri="{FF2B5EF4-FFF2-40B4-BE49-F238E27FC236}">
                <a16:creationId xmlns:a16="http://schemas.microsoft.com/office/drawing/2014/main" id="{C41FEB3C-5DCC-4595-B827-4E181F369044}"/>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Cleaning Policies Rewrite the Scientific Claim">
            <a:extLst xmlns:a="http://schemas.openxmlformats.org/drawingml/2006/main">
              <a:ext uri="{FF2B5EF4-FFF2-40B4-BE49-F238E27FC236}">
                <a16:creationId xmlns:a16="http://schemas.microsoft.com/office/drawing/2014/main" id="{DD5EEAB5-ACAD-48AC-B7E4-87F1DF92F3A2}"/>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018 / 144  •  BUILD 3/3</a:t>
            </a:r>
          </a:p>
        </p:txBody>
      </p:sp>
      <p:sp>
        <p:nvSpPr>
          <p:cNvPr id="8" name="" descr="Instructional visual for Cleaning Policies Rewrite the Scientific Claim">
            <a:extLst xmlns:a="http://schemas.openxmlformats.org/drawingml/2006/main">
              <a:ext uri="{FF2B5EF4-FFF2-40B4-BE49-F238E27FC236}">
                <a16:creationId xmlns:a16="http://schemas.microsoft.com/office/drawing/2014/main" id="{421CF295-7EBB-4A92-A88F-DA4EBD230554}"/>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Cleaning Policies Rewrite the Scientific Claim">
            <a:extLst xmlns:a="http://schemas.openxmlformats.org/drawingml/2006/main">
              <a:ext uri="{FF2B5EF4-FFF2-40B4-BE49-F238E27FC236}">
                <a16:creationId xmlns:a16="http://schemas.microsoft.com/office/drawing/2014/main" id="{992C17F7-7025-4886-BD46-E32A4FA37CF8}"/>
              </a:ext>
            </a:extLst>
          </p:cNvPr>
          <p:cNvSpPr>
            <a:spLocks xmlns:a="http://schemas.openxmlformats.org/drawingml/2006/main" noGrp="1"/>
          </p:cNvSpPr>
          <p:nvPr/>
        </p:nvSpPr>
        <p:spPr>
          <a:xfrm xmlns:a="http://schemas.openxmlformats.org/drawingml/2006/main">
            <a:off x="2559844" y="2952750"/>
            <a:ext cx="238125" cy="209550"/>
          </a:xfrm>
          <a:prstGeom xmlns:a="http://schemas.openxmlformats.org/drawingml/2006/main" prst="rightArrow">
            <a:avLst/>
          </a:prstGeom>
          <a:solidFill xmlns:a="http://schemas.openxmlformats.org/drawingml/2006/main">
            <a:srgbClr val="27D3C9"/>
          </a:solidFill>
          <a:ln xmlns:a="http://schemas.openxmlformats.org/drawingml/2006/main" w="0">
            <a:noFill/>
            <a:prstDash val="solid"/>
          </a:ln>
        </p:spPr>
      </p:sp>
      <p:sp>
        <p:nvSpPr>
          <p:cNvPr id="10" name="" descr="Instructional visual for Cleaning Policies Rewrite the Scientific Claim">
            <a:extLst xmlns:a="http://schemas.openxmlformats.org/drawingml/2006/main">
              <a:ext uri="{FF2B5EF4-FFF2-40B4-BE49-F238E27FC236}">
                <a16:creationId xmlns:a16="http://schemas.microsoft.com/office/drawing/2014/main" id="{1396781C-1620-401E-8E18-90A914E4C03B}"/>
              </a:ext>
            </a:extLst>
          </p:cNvPr>
          <p:cNvSpPr>
            <a:spLocks xmlns:a="http://schemas.openxmlformats.org/drawingml/2006/main" noGrp="1"/>
          </p:cNvSpPr>
          <p:nvPr/>
        </p:nvSpPr>
        <p:spPr>
          <a:xfrm xmlns:a="http://schemas.openxmlformats.org/drawingml/2006/main">
            <a:off x="555784" y="2667000"/>
            <a:ext cx="198501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27D3C9"/>
            </a:solidFill>
            <a:prstDash val="solid"/>
          </a:ln>
        </p:spPr>
      </p:sp>
      <p:sp>
        <p:nvSpPr>
          <p:cNvPr id="11" name="" descr="Instructional visual for Cleaning Policies Rewrite the Scientific Claim">
            <a:extLst xmlns:a="http://schemas.openxmlformats.org/drawingml/2006/main">
              <a:ext uri="{FF2B5EF4-FFF2-40B4-BE49-F238E27FC236}">
                <a16:creationId xmlns:a16="http://schemas.microsoft.com/office/drawing/2014/main" id="{08AFCA22-DB6E-409A-8406-E808221BD40C}"/>
              </a:ext>
            </a:extLst>
          </p:cNvPr>
          <p:cNvSpPr>
            <a:spLocks xmlns:a="http://schemas.openxmlformats.org/drawingml/2006/main" noGrp="1"/>
          </p:cNvSpPr>
          <p:nvPr/>
        </p:nvSpPr>
        <p:spPr>
          <a:xfrm xmlns:a="http://schemas.openxmlformats.org/drawingml/2006/main">
            <a:off x="651034"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CAPTURE</a:t>
            </a:r>
          </a:p>
        </p:txBody>
      </p:sp>
      <p:sp>
        <p:nvSpPr>
          <p:cNvPr id="12" name="" descr="Instructional visual for Cleaning Policies Rewrite the Scientific Claim">
            <a:extLst xmlns:a="http://schemas.openxmlformats.org/drawingml/2006/main">
              <a:ext uri="{FF2B5EF4-FFF2-40B4-BE49-F238E27FC236}">
                <a16:creationId xmlns:a16="http://schemas.microsoft.com/office/drawing/2014/main" id="{23497B13-34D1-4287-A427-6F563F37F29A}"/>
              </a:ext>
            </a:extLst>
          </p:cNvPr>
          <p:cNvSpPr>
            <a:spLocks xmlns:a="http://schemas.openxmlformats.org/drawingml/2006/main" noGrp="1"/>
          </p:cNvSpPr>
          <p:nvPr/>
        </p:nvSpPr>
        <p:spPr>
          <a:xfrm xmlns:a="http://schemas.openxmlformats.org/drawingml/2006/main">
            <a:off x="4754404" y="2952750"/>
            <a:ext cx="238125" cy="209550"/>
          </a:xfrm>
          <a:prstGeom xmlns:a="http://schemas.openxmlformats.org/drawingml/2006/main" prst="rightArrow">
            <a:avLst/>
          </a:prstGeom>
          <a:solidFill xmlns:a="http://schemas.openxmlformats.org/drawingml/2006/main">
            <a:srgbClr val="27D3C9"/>
          </a:solidFill>
          <a:ln xmlns:a="http://schemas.openxmlformats.org/drawingml/2006/main" w="0">
            <a:noFill/>
            <a:prstDash val="solid"/>
          </a:ln>
        </p:spPr>
      </p:sp>
      <p:sp>
        <p:nvSpPr>
          <p:cNvPr id="13" name="" descr="Instructional visual for Cleaning Policies Rewrite the Scientific Claim">
            <a:extLst xmlns:a="http://schemas.openxmlformats.org/drawingml/2006/main">
              <a:ext uri="{FF2B5EF4-FFF2-40B4-BE49-F238E27FC236}">
                <a16:creationId xmlns:a16="http://schemas.microsoft.com/office/drawing/2014/main" id="{FFCF620B-835F-4A72-8119-CD33F2E68D77}"/>
              </a:ext>
            </a:extLst>
          </p:cNvPr>
          <p:cNvSpPr>
            <a:spLocks xmlns:a="http://schemas.openxmlformats.org/drawingml/2006/main" noGrp="1"/>
          </p:cNvSpPr>
          <p:nvPr/>
        </p:nvSpPr>
        <p:spPr>
          <a:xfrm xmlns:a="http://schemas.openxmlformats.org/drawingml/2006/main">
            <a:off x="2750344" y="2667000"/>
            <a:ext cx="198501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27D3C9"/>
            </a:solidFill>
            <a:prstDash val="solid"/>
          </a:ln>
        </p:spPr>
      </p:sp>
      <p:sp>
        <p:nvSpPr>
          <p:cNvPr id="14" name="" descr="Instructional visual for Cleaning Policies Rewrite the Scientific Claim">
            <a:extLst xmlns:a="http://schemas.openxmlformats.org/drawingml/2006/main">
              <a:ext uri="{FF2B5EF4-FFF2-40B4-BE49-F238E27FC236}">
                <a16:creationId xmlns:a16="http://schemas.microsoft.com/office/drawing/2014/main" id="{DAA4A16C-3074-48D0-B87D-4020BE34924C}"/>
              </a:ext>
            </a:extLst>
          </p:cNvPr>
          <p:cNvSpPr>
            <a:spLocks xmlns:a="http://schemas.openxmlformats.org/drawingml/2006/main" noGrp="1"/>
          </p:cNvSpPr>
          <p:nvPr/>
        </p:nvSpPr>
        <p:spPr>
          <a:xfrm xmlns:a="http://schemas.openxmlformats.org/drawingml/2006/main">
            <a:off x="2845594"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SCHEMA</a:t>
            </a:r>
          </a:p>
        </p:txBody>
      </p:sp>
      <p:sp>
        <p:nvSpPr>
          <p:cNvPr id="15" name="" descr="Instructional visual for Cleaning Policies Rewrite the Scientific Claim">
            <a:extLst xmlns:a="http://schemas.openxmlformats.org/drawingml/2006/main">
              <a:ext uri="{FF2B5EF4-FFF2-40B4-BE49-F238E27FC236}">
                <a16:creationId xmlns:a16="http://schemas.microsoft.com/office/drawing/2014/main" id="{D299AC30-D9B6-4DFD-A296-F80CD89022D0}"/>
              </a:ext>
            </a:extLst>
          </p:cNvPr>
          <p:cNvSpPr>
            <a:spLocks xmlns:a="http://schemas.openxmlformats.org/drawingml/2006/main" noGrp="1"/>
          </p:cNvSpPr>
          <p:nvPr/>
        </p:nvSpPr>
        <p:spPr>
          <a:xfrm xmlns:a="http://schemas.openxmlformats.org/drawingml/2006/main">
            <a:off x="6948964" y="2952750"/>
            <a:ext cx="238125" cy="209550"/>
          </a:xfrm>
          <a:prstGeom xmlns:a="http://schemas.openxmlformats.org/drawingml/2006/main" prst="rightArrow">
            <a:avLst/>
          </a:prstGeom>
          <a:solidFill xmlns:a="http://schemas.openxmlformats.org/drawingml/2006/main">
            <a:srgbClr val="27D3C9"/>
          </a:solidFill>
          <a:ln xmlns:a="http://schemas.openxmlformats.org/drawingml/2006/main" w="0">
            <a:noFill/>
            <a:prstDash val="solid"/>
          </a:ln>
        </p:spPr>
      </p:sp>
      <p:sp>
        <p:nvSpPr>
          <p:cNvPr id="16" name="" descr="Instructional visual for Cleaning Policies Rewrite the Scientific Claim">
            <a:extLst xmlns:a="http://schemas.openxmlformats.org/drawingml/2006/main">
              <a:ext uri="{FF2B5EF4-FFF2-40B4-BE49-F238E27FC236}">
                <a16:creationId xmlns:a16="http://schemas.microsoft.com/office/drawing/2014/main" id="{F0027C3D-190B-4393-90F6-C8B36ED2D6C3}"/>
              </a:ext>
            </a:extLst>
          </p:cNvPr>
          <p:cNvSpPr>
            <a:spLocks xmlns:a="http://schemas.openxmlformats.org/drawingml/2006/main" noGrp="1"/>
          </p:cNvSpPr>
          <p:nvPr/>
        </p:nvSpPr>
        <p:spPr>
          <a:xfrm xmlns:a="http://schemas.openxmlformats.org/drawingml/2006/main">
            <a:off x="4944904" y="2667000"/>
            <a:ext cx="198501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27D3C9"/>
            </a:solidFill>
            <a:prstDash val="solid"/>
          </a:ln>
        </p:spPr>
      </p:sp>
      <p:sp>
        <p:nvSpPr>
          <p:cNvPr id="17" name="" descr="Instructional visual for Cleaning Policies Rewrite the Scientific Claim">
            <a:extLst xmlns:a="http://schemas.openxmlformats.org/drawingml/2006/main">
              <a:ext uri="{FF2B5EF4-FFF2-40B4-BE49-F238E27FC236}">
                <a16:creationId xmlns:a16="http://schemas.microsoft.com/office/drawing/2014/main" id="{E42C7E23-BB7C-4FC9-A16F-1BE69461C9E1}"/>
              </a:ext>
            </a:extLst>
          </p:cNvPr>
          <p:cNvSpPr>
            <a:spLocks xmlns:a="http://schemas.openxmlformats.org/drawingml/2006/main" noGrp="1"/>
          </p:cNvSpPr>
          <p:nvPr/>
        </p:nvSpPr>
        <p:spPr>
          <a:xfrm xmlns:a="http://schemas.openxmlformats.org/drawingml/2006/main">
            <a:off x="5040154"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CUTOFF</a:t>
            </a:r>
          </a:p>
        </p:txBody>
      </p:sp>
      <p:sp>
        <p:nvSpPr>
          <p:cNvPr id="18" name="" descr="Instructional visual for Cleaning Policies Rewrite the Scientific Claim">
            <a:extLst xmlns:a="http://schemas.openxmlformats.org/drawingml/2006/main">
              <a:ext uri="{FF2B5EF4-FFF2-40B4-BE49-F238E27FC236}">
                <a16:creationId xmlns:a16="http://schemas.microsoft.com/office/drawing/2014/main" id="{AF43A4CF-AAF1-4E48-A8BA-B2410A2C93D8}"/>
              </a:ext>
            </a:extLst>
          </p:cNvPr>
          <p:cNvSpPr>
            <a:spLocks xmlns:a="http://schemas.openxmlformats.org/drawingml/2006/main" noGrp="1"/>
          </p:cNvSpPr>
          <p:nvPr/>
        </p:nvSpPr>
        <p:spPr>
          <a:xfrm xmlns:a="http://schemas.openxmlformats.org/drawingml/2006/main">
            <a:off x="9143524" y="2952750"/>
            <a:ext cx="238125" cy="209550"/>
          </a:xfrm>
          <a:prstGeom xmlns:a="http://schemas.openxmlformats.org/drawingml/2006/main" prst="rightArrow">
            <a:avLst/>
          </a:prstGeom>
          <a:solidFill xmlns:a="http://schemas.openxmlformats.org/drawingml/2006/main">
            <a:srgbClr val="27D3C9"/>
          </a:solidFill>
          <a:ln xmlns:a="http://schemas.openxmlformats.org/drawingml/2006/main" w="0">
            <a:noFill/>
            <a:prstDash val="solid"/>
          </a:ln>
        </p:spPr>
      </p:sp>
      <p:sp>
        <p:nvSpPr>
          <p:cNvPr id="19" name="" descr="Instructional visual for Cleaning Policies Rewrite the Scientific Claim">
            <a:extLst xmlns:a="http://schemas.openxmlformats.org/drawingml/2006/main">
              <a:ext uri="{FF2B5EF4-FFF2-40B4-BE49-F238E27FC236}">
                <a16:creationId xmlns:a16="http://schemas.microsoft.com/office/drawing/2014/main" id="{F999B649-2B08-4718-A02C-5F2BE1C0DE0C}"/>
              </a:ext>
            </a:extLst>
          </p:cNvPr>
          <p:cNvSpPr>
            <a:spLocks xmlns:a="http://schemas.openxmlformats.org/drawingml/2006/main" noGrp="1"/>
          </p:cNvSpPr>
          <p:nvPr/>
        </p:nvSpPr>
        <p:spPr>
          <a:xfrm xmlns:a="http://schemas.openxmlformats.org/drawingml/2006/main">
            <a:off x="7139464" y="2667000"/>
            <a:ext cx="198501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27D3C9"/>
            </a:solidFill>
            <a:prstDash val="solid"/>
          </a:ln>
        </p:spPr>
      </p:sp>
      <p:sp>
        <p:nvSpPr>
          <p:cNvPr id="20" name="" descr="Instructional visual for Cleaning Policies Rewrite the Scientific Claim">
            <a:extLst xmlns:a="http://schemas.openxmlformats.org/drawingml/2006/main">
              <a:ext uri="{FF2B5EF4-FFF2-40B4-BE49-F238E27FC236}">
                <a16:creationId xmlns:a16="http://schemas.microsoft.com/office/drawing/2014/main" id="{206C4A5B-C099-4121-8E3D-611206028432}"/>
              </a:ext>
            </a:extLst>
          </p:cNvPr>
          <p:cNvSpPr>
            <a:spLocks xmlns:a="http://schemas.openxmlformats.org/drawingml/2006/main" noGrp="1"/>
          </p:cNvSpPr>
          <p:nvPr/>
        </p:nvSpPr>
        <p:spPr>
          <a:xfrm xmlns:a="http://schemas.openxmlformats.org/drawingml/2006/main">
            <a:off x="7234714"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RECIPE vₖ</a:t>
            </a:r>
          </a:p>
        </p:txBody>
      </p:sp>
      <p:sp>
        <p:nvSpPr>
          <p:cNvPr id="21" name="" descr="Instructional visual for Cleaning Policies Rewrite the Scientific Claim">
            <a:extLst xmlns:a="http://schemas.openxmlformats.org/drawingml/2006/main">
              <a:ext uri="{FF2B5EF4-FFF2-40B4-BE49-F238E27FC236}">
                <a16:creationId xmlns:a16="http://schemas.microsoft.com/office/drawing/2014/main" id="{AC02C00F-9B07-40D5-83F2-819FD89697F0}"/>
              </a:ext>
            </a:extLst>
          </p:cNvPr>
          <p:cNvSpPr>
            <a:spLocks xmlns:a="http://schemas.openxmlformats.org/drawingml/2006/main" noGrp="1"/>
          </p:cNvSpPr>
          <p:nvPr/>
        </p:nvSpPr>
        <p:spPr>
          <a:xfrm xmlns:a="http://schemas.openxmlformats.org/drawingml/2006/main">
            <a:off x="9334024" y="2667000"/>
            <a:ext cx="198501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E8B463"/>
            </a:solidFill>
            <a:prstDash val="solid"/>
          </a:ln>
        </p:spPr>
      </p:sp>
      <p:sp>
        <p:nvSpPr>
          <p:cNvPr id="22" name="" descr="Instructional visual for Cleaning Policies Rewrite the Scientific Claim">
            <a:extLst xmlns:a="http://schemas.openxmlformats.org/drawingml/2006/main">
              <a:ext uri="{FF2B5EF4-FFF2-40B4-BE49-F238E27FC236}">
                <a16:creationId xmlns:a16="http://schemas.microsoft.com/office/drawing/2014/main" id="{BA6F2FDB-60FC-4712-B2C4-61FFC00BBCF2}"/>
              </a:ext>
            </a:extLst>
          </p:cNvPr>
          <p:cNvSpPr>
            <a:spLocks xmlns:a="http://schemas.openxmlformats.org/drawingml/2006/main" noGrp="1"/>
          </p:cNvSpPr>
          <p:nvPr/>
        </p:nvSpPr>
        <p:spPr>
          <a:xfrm xmlns:a="http://schemas.openxmlformats.org/drawingml/2006/main">
            <a:off x="9429274"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Xₜ</a:t>
            </a:r>
          </a:p>
        </p:txBody>
      </p:sp>
      <p:sp>
        <p:nvSpPr>
          <p:cNvPr id="23" name="" descr="Instructional visual for Cleaning Policies Rewrite the Scientific Claim">
            <a:extLst xmlns:a="http://schemas.openxmlformats.org/drawingml/2006/main">
              <a:ext uri="{FF2B5EF4-FFF2-40B4-BE49-F238E27FC236}">
                <a16:creationId xmlns:a16="http://schemas.microsoft.com/office/drawing/2014/main" id="{D689D393-A48E-445F-9E41-F8B7D4077603}"/>
              </a:ext>
            </a:extLst>
          </p:cNvPr>
          <p:cNvSpPr>
            <a:spLocks xmlns:a="http://schemas.openxmlformats.org/drawingml/2006/main" noGrp="1"/>
          </p:cNvSpPr>
          <p:nvPr/>
        </p:nvSpPr>
        <p:spPr>
          <a:xfrm xmlns:a="http://schemas.openxmlformats.org/drawingml/2006/main">
            <a:off x="955834"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5"/>
                </a:solidFill>
              </a:defRPr>
            </a:pPr>
            <a:r>
              <a:rPr sz="1800" b="0">
                <a:solidFill>
                  <a:srgbClr val="BDB8B5"/>
                </a:solidFill>
              </a:rPr>
              <a:t>Version every transformation from raw event through eligibility and feature construction.</a:t>
            </a:r>
          </a:p>
        </p:txBody>
      </p:sp>
    </p:spTree>
    <p:extLst>
      <p:ext uri="{BB962C8B-B14F-4D97-AF65-F5344CB8AC3E}">
        <p14:creationId xmlns:p14="http://schemas.microsoft.com/office/powerpoint/2010/main" val="1035290514"/>
      </p:ext>
    </p:extLst>
  </p:cSld>
</p:sld>
</file>

<file path=ppt/slides/slide19.xml><?xml version="1.0" encoding="utf-8"?>
<p:sld xmlns:p="http://schemas.openxmlformats.org/presentationml/2006/main">
  <p:cSld>
    <p:bg>
      <p:bgPr>
        <a:solidFill xmlns:a="http://schemas.openxmlformats.org/drawingml/2006/main">
          <a:srgbClr val="050505"/>
        </a:solidFill>
      </p:bgPr>
    </p:bg>
    <p:spTree>
      <p:nvGrpSpPr>
        <p:cNvPr id="1" name="" descr="Instructional visual for A Feature Becomes Scientific Through Its Recipe"/>
        <p:cNvGrpSpPr/>
        <p:nvPr/>
      </p:nvGrpSpPr>
      <p:grpSpPr>
        <a:xfrm xmlns:a="http://schemas.openxmlformats.org/drawingml/2006/main"/>
      </p:grpSpPr>
      <p:sp>
        <p:nvSpPr>
          <p:cNvPr id="1" name="" descr="Instructional visual for A Feature Becomes Scientific Through Its Recipe">
            <a:extLst xmlns:a="http://schemas.openxmlformats.org/drawingml/2006/main">
              <a:ext uri="{FF2B5EF4-FFF2-40B4-BE49-F238E27FC236}">
                <a16:creationId xmlns:a16="http://schemas.microsoft.com/office/drawing/2014/main" id="{0738EE79-8407-4BFB-BE15-5344017380DB}"/>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2" name="" descr="Instructional visual for A Feature Becomes Scientific Through Its Recipe">
            <a:extLst xmlns:a="http://schemas.openxmlformats.org/drawingml/2006/main">
              <a:ext uri="{FF2B5EF4-FFF2-40B4-BE49-F238E27FC236}">
                <a16:creationId xmlns:a16="http://schemas.microsoft.com/office/drawing/2014/main" id="{1D5C465A-5F44-49D6-AA8E-F19B006453CE}"/>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MEASUREMENT</a:t>
            </a:r>
          </a:p>
        </p:txBody>
      </p:sp>
      <p:sp>
        <p:nvSpPr>
          <p:cNvPr id="3" name="" descr="Instructional visual for A Feature Becomes Scientific Through Its Recipe">
            <a:extLst xmlns:a="http://schemas.openxmlformats.org/drawingml/2006/main">
              <a:ext uri="{FF2B5EF4-FFF2-40B4-BE49-F238E27FC236}">
                <a16:creationId xmlns:a16="http://schemas.microsoft.com/office/drawing/2014/main" id="{324C166E-20E3-42FE-87FF-7DBB07A8A22C}"/>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A Feature Becomes Scientific Through Its Recipe">
            <a:extLst xmlns:a="http://schemas.openxmlformats.org/drawingml/2006/main">
              <a:ext uri="{FF2B5EF4-FFF2-40B4-BE49-F238E27FC236}">
                <a16:creationId xmlns:a16="http://schemas.microsoft.com/office/drawing/2014/main" id="{50F0B696-4662-40DD-9596-E879B4DBE830}"/>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A Feature Becomes Scientific Through Its Recipe</a:t>
            </a:r>
          </a:p>
        </p:txBody>
      </p:sp>
      <p:sp>
        <p:nvSpPr>
          <p:cNvPr id="5" name="" descr="Instructional visual for A Feature Becomes Scientific Through Its Recipe">
            <a:extLst xmlns:a="http://schemas.openxmlformats.org/drawingml/2006/main">
              <a:ext uri="{FF2B5EF4-FFF2-40B4-BE49-F238E27FC236}">
                <a16:creationId xmlns:a16="http://schemas.microsoft.com/office/drawing/2014/main" id="{71909AF9-6461-46E1-8F93-9F8D8006D2B5}"/>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6" name="" descr="Instructional visual for A Feature Becomes Scientific Through Its Recipe">
            <a:extLst xmlns:a="http://schemas.openxmlformats.org/drawingml/2006/main">
              <a:ext uri="{FF2B5EF4-FFF2-40B4-BE49-F238E27FC236}">
                <a16:creationId xmlns:a16="http://schemas.microsoft.com/office/drawing/2014/main" id="{A06481F2-B804-4DB5-B6D3-AF2E368F3CB8}"/>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A Feature Becomes Scientific Through Its Recipe">
            <a:extLst xmlns:a="http://schemas.openxmlformats.org/drawingml/2006/main">
              <a:ext uri="{FF2B5EF4-FFF2-40B4-BE49-F238E27FC236}">
                <a16:creationId xmlns:a16="http://schemas.microsoft.com/office/drawing/2014/main" id="{6FAD9133-27EB-42A9-8298-BC25190341EE}"/>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019 / 144</a:t>
            </a:r>
          </a:p>
        </p:txBody>
      </p:sp>
      <p:sp>
        <p:nvSpPr>
          <p:cNvPr id="8" name="" descr="Instructional visual for A Feature Becomes Scientific Through Its Recipe">
            <a:extLst xmlns:a="http://schemas.openxmlformats.org/drawingml/2006/main">
              <a:ext uri="{FF2B5EF4-FFF2-40B4-BE49-F238E27FC236}">
                <a16:creationId xmlns:a16="http://schemas.microsoft.com/office/drawing/2014/main" id="{5BA0A073-1207-4F40-9780-817AED8A172B}"/>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A Feature Becomes Scientific Through Its Recipe">
            <a:extLst xmlns:a="http://schemas.openxmlformats.org/drawingml/2006/main">
              <a:ext uri="{FF2B5EF4-FFF2-40B4-BE49-F238E27FC236}">
                <a16:creationId xmlns:a16="http://schemas.microsoft.com/office/drawing/2014/main" id="{A5241BD1-A58A-418F-85F8-6239D961E2F8}"/>
              </a:ext>
            </a:extLst>
          </p:cNvPr>
          <p:cNvSpPr>
            <a:spLocks xmlns:a="http://schemas.openxmlformats.org/drawingml/2006/main" noGrp="1"/>
          </p:cNvSpPr>
          <p:nvPr/>
        </p:nvSpPr>
        <p:spPr>
          <a:xfrm xmlns:a="http://schemas.openxmlformats.org/drawingml/2006/main">
            <a:off x="632460" y="1885950"/>
            <a:ext cx="10934700" cy="3600450"/>
          </a:xfrm>
          <a:prstGeom xmlns:a="http://schemas.openxmlformats.org/drawingml/2006/main" prst="roundRect">
            <a:avLst>
              <a:gd name="adj" fmla="val 2116"/>
            </a:avLst>
          </a:prstGeom>
          <a:solidFill xmlns:a="http://schemas.openxmlformats.org/drawingml/2006/main">
            <a:srgbClr val="0B0B13"/>
          </a:solidFill>
          <a:ln xmlns:a="http://schemas.openxmlformats.org/drawingml/2006/main" w="19050">
            <a:solidFill>
              <a:srgbClr val="2B2A30"/>
            </a:solidFill>
            <a:prstDash val="solid"/>
          </a:ln>
        </p:spPr>
      </p:sp>
      <p:pic>
        <p:nvPicPr>
          <p:cNvPr id="21" name="" descr="Instructional visual for A Feature Becomes Scientific Through Its Recipe"/>
          <p:cNvPicPr>
            <a:picLocks xmlns:a="http://schemas.openxmlformats.org/drawingml/2006/main" noChangeAspect="1"/>
          </p:cNvPicPr>
          <p:nvPr/>
        </p:nvPicPr>
        <p:blipFill>
          <a:blip xmlns:r="http://schemas.openxmlformats.org/officeDocument/2006/relationships" xmlns:a="http://schemas.openxmlformats.org/drawingml/2006/main" r:embed="Rf8d6c6df94b245d4"/>
          <a:stretch xmlns:a="http://schemas.openxmlformats.org/drawingml/2006/main"/>
        </p:blipFill>
        <p:spPr>
          <a:xfrm xmlns:a="http://schemas.openxmlformats.org/drawingml/2006/main">
            <a:off x="3599498" y="2000250"/>
            <a:ext cx="5000625" cy="3333750"/>
          </a:xfrm>
          <a:prstGeom xmlns:a="http://schemas.openxmlformats.org/drawingml/2006/main" prst="rect">
            <a:avLst/>
          </a:prstGeom>
        </p:spPr>
      </p:pic>
      <p:sp>
        <p:nvSpPr>
          <p:cNvPr id="11" name="" descr="Instructional visual for A Feature Becomes Scientific Through Its Recipe">
            <a:extLst xmlns:a="http://schemas.openxmlformats.org/drawingml/2006/main">
              <a:ext uri="{FF2B5EF4-FFF2-40B4-BE49-F238E27FC236}">
                <a16:creationId xmlns:a16="http://schemas.microsoft.com/office/drawing/2014/main" id="{9480DF4F-055C-4E48-AFA0-89999602D407}"/>
              </a:ext>
            </a:extLst>
          </p:cNvPr>
          <p:cNvSpPr>
            <a:spLocks xmlns:a="http://schemas.openxmlformats.org/drawingml/2006/main" noGrp="1"/>
          </p:cNvSpPr>
          <p:nvPr/>
        </p:nvSpPr>
        <p:spPr>
          <a:xfrm xmlns:a="http://schemas.openxmlformats.org/drawingml/2006/main">
            <a:off x="880110" y="5562600"/>
            <a:ext cx="10382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6"/>
                </a:solidFill>
              </a:defRPr>
            </a:pPr>
            <a:r>
              <a:rPr sz="1650" b="0">
                <a:solidFill>
                  <a:srgbClr val="BDB8B6"/>
                </a:solidFill>
              </a:rPr>
              <a:t>Specify eligibility, window, units, aggregation, missingness, normalization, range, and version.</a:t>
            </a:r>
          </a:p>
        </p:txBody>
      </p:sp>
    </p:spTree>
    <p:extLst>
      <p:ext uri="{BB962C8B-B14F-4D97-AF65-F5344CB8AC3E}">
        <p14:creationId xmlns:p14="http://schemas.microsoft.com/office/powerpoint/2010/main" val="1832355297"/>
      </p:ext>
    </p:extLst>
  </p:cSld>
</p:sld>
</file>

<file path=ppt/slides/slide2.xml><?xml version="1.0" encoding="utf-8"?>
<p:sld xmlns:p="http://schemas.openxmlformats.org/presentationml/2006/main">
  <p:cSld>
    <p:bg>
      <p:bgPr>
        <a:solidFill xmlns:a="http://schemas.openxmlformats.org/drawingml/2006/main">
          <a:srgbClr val="050505"/>
        </a:solidFill>
      </p:bgPr>
    </p:bg>
    <p:spTree>
      <p:nvGrpSpPr>
        <p:cNvPr id="1" name="" descr="Instructional visual for Signal Quest Presents Research Design, Not Performance Evidence"/>
        <p:cNvGrpSpPr/>
        <p:nvPr/>
      </p:nvGrpSpPr>
      <p:grpSpPr>
        <a:xfrm xmlns:a="http://schemas.openxmlformats.org/drawingml/2006/main"/>
      </p:grpSpPr>
      <p:sp>
        <p:nvSpPr>
          <p:cNvPr id="1" name="" descr="Instructional visual for Signal Quest Presents Research Design, Not Performance Evidence">
            <a:extLst xmlns:a="http://schemas.openxmlformats.org/drawingml/2006/main">
              <a:ext uri="{FF2B5EF4-FFF2-40B4-BE49-F238E27FC236}">
                <a16:creationId xmlns:a16="http://schemas.microsoft.com/office/drawing/2014/main" id="{40D7EDA6-4395-418E-A611-6D620193163E}"/>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2" name="" descr="Instructional visual for Signal Quest Presents Research Design, Not Performance Evidence">
            <a:extLst xmlns:a="http://schemas.openxmlformats.org/drawingml/2006/main">
              <a:ext uri="{FF2B5EF4-FFF2-40B4-BE49-F238E27FC236}">
                <a16:creationId xmlns:a16="http://schemas.microsoft.com/office/drawing/2014/main" id="{9DADA45F-F20C-443A-A520-572C6BF8E47B}"/>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INTRO</a:t>
            </a:r>
          </a:p>
        </p:txBody>
      </p:sp>
      <p:sp>
        <p:nvSpPr>
          <p:cNvPr id="3" name="" descr="Instructional visual for Signal Quest Presents Research Design, Not Performance Evidence">
            <a:extLst xmlns:a="http://schemas.openxmlformats.org/drawingml/2006/main">
              <a:ext uri="{FF2B5EF4-FFF2-40B4-BE49-F238E27FC236}">
                <a16:creationId xmlns:a16="http://schemas.microsoft.com/office/drawing/2014/main" id="{B629A74F-1654-4602-8B64-3CEB2E950146}"/>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Signal Quest Presents Research Design, Not Performance Evidence">
            <a:extLst xmlns:a="http://schemas.openxmlformats.org/drawingml/2006/main">
              <a:ext uri="{FF2B5EF4-FFF2-40B4-BE49-F238E27FC236}">
                <a16:creationId xmlns:a16="http://schemas.microsoft.com/office/drawing/2014/main" id="{7E4AB78B-FE5F-4998-BF19-896764430707}"/>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Signal Quest Presents Research Design, Not Performance Evidence</a:t>
            </a:r>
          </a:p>
        </p:txBody>
      </p:sp>
      <p:sp>
        <p:nvSpPr>
          <p:cNvPr id="5" name="" descr="Instructional visual for Signal Quest Presents Research Design, Not Performance Evidence">
            <a:extLst xmlns:a="http://schemas.openxmlformats.org/drawingml/2006/main">
              <a:ext uri="{FF2B5EF4-FFF2-40B4-BE49-F238E27FC236}">
                <a16:creationId xmlns:a16="http://schemas.microsoft.com/office/drawing/2014/main" id="{7114CE8A-5620-4F23-8654-70AD39E82A28}"/>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6" name="" descr="Instructional visual for Signal Quest Presents Research Design, Not Performance Evidence">
            <a:extLst xmlns:a="http://schemas.openxmlformats.org/drawingml/2006/main">
              <a:ext uri="{FF2B5EF4-FFF2-40B4-BE49-F238E27FC236}">
                <a16:creationId xmlns:a16="http://schemas.microsoft.com/office/drawing/2014/main" id="{8CABA21E-95E6-46C6-8124-804317B50985}"/>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Signal Quest Presents Research Design, Not Performance Evidence">
            <a:extLst xmlns:a="http://schemas.openxmlformats.org/drawingml/2006/main">
              <a:ext uri="{FF2B5EF4-FFF2-40B4-BE49-F238E27FC236}">
                <a16:creationId xmlns:a16="http://schemas.microsoft.com/office/drawing/2014/main" id="{976C72F4-150A-4550-BDDE-CFAD8A50E620}"/>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002 / 144</a:t>
            </a:r>
          </a:p>
        </p:txBody>
      </p:sp>
      <p:sp>
        <p:nvSpPr>
          <p:cNvPr id="8" name="" descr="Instructional visual for Signal Quest Presents Research Design, Not Performance Evidence">
            <a:extLst xmlns:a="http://schemas.openxmlformats.org/drawingml/2006/main">
              <a:ext uri="{FF2B5EF4-FFF2-40B4-BE49-F238E27FC236}">
                <a16:creationId xmlns:a16="http://schemas.microsoft.com/office/drawing/2014/main" id="{2B23ACD3-EDDB-4742-B25C-06121B7C604D}"/>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Signal Quest Presents Research Design, Not Performance Evidence">
            <a:extLst xmlns:a="http://schemas.openxmlformats.org/drawingml/2006/main">
              <a:ext uri="{FF2B5EF4-FFF2-40B4-BE49-F238E27FC236}">
                <a16:creationId xmlns:a16="http://schemas.microsoft.com/office/drawing/2014/main" id="{5026A589-F820-497E-BFCC-4AB06D6FCDC1}"/>
              </a:ext>
            </a:extLst>
          </p:cNvPr>
          <p:cNvSpPr>
            <a:spLocks xmlns:a="http://schemas.openxmlformats.org/drawingml/2006/main" noGrp="1"/>
          </p:cNvSpPr>
          <p:nvPr/>
        </p:nvSpPr>
        <p:spPr>
          <a:xfrm xmlns:a="http://schemas.openxmlformats.org/drawingml/2006/main">
            <a:off x="610553" y="2152650"/>
            <a:ext cx="59055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C"/>
                </a:solidFill>
              </a:defRPr>
            </a:pPr>
            <a:r>
              <a:rPr sz="1875" b="0">
                <a:solidFill>
                  <a:srgbClr val="FFF8EC"/>
                </a:solidFill>
              </a:rPr>
              <a:t>Architecture is a design target; mechanisms are literature-derived; all numerical traces are illustrative.</a:t>
            </a:r>
          </a:p>
        </p:txBody>
      </p:sp>
      <p:sp>
        <p:nvSpPr>
          <p:cNvPr id="10" name="" descr="Instructional visual for Signal Quest Presents Research Design, Not Performance Evidence">
            <a:extLst xmlns:a="http://schemas.openxmlformats.org/drawingml/2006/main">
              <a:ext uri="{FF2B5EF4-FFF2-40B4-BE49-F238E27FC236}">
                <a16:creationId xmlns:a16="http://schemas.microsoft.com/office/drawing/2014/main" id="{48F3F4AA-4662-47CA-B068-E37A7AC1D26C}"/>
              </a:ext>
            </a:extLst>
          </p:cNvPr>
          <p:cNvSpPr>
            <a:spLocks xmlns:a="http://schemas.openxmlformats.org/drawingml/2006/main" noGrp="1"/>
          </p:cNvSpPr>
          <p:nvPr/>
        </p:nvSpPr>
        <p:spPr>
          <a:xfrm xmlns:a="http://schemas.openxmlformats.org/drawingml/2006/main">
            <a:off x="7239953" y="2095500"/>
            <a:ext cx="3524250" cy="2571750"/>
          </a:xfrm>
          <a:prstGeom xmlns:a="http://schemas.openxmlformats.org/drawingml/2006/main" prst="rect">
            <a:avLst/>
          </a:prstGeom>
          <a:solidFill xmlns:a="http://schemas.openxmlformats.org/drawingml/2006/main">
            <a:srgbClr val="0B0B0D"/>
          </a:solidFill>
          <a:ln xmlns:a="http://schemas.openxmlformats.org/drawingml/2006/main" w="28575">
            <a:solidFill>
              <a:srgbClr val="FF6B61"/>
            </a:solidFill>
            <a:prstDash val="solid"/>
          </a:ln>
        </p:spPr>
      </p:sp>
      <p:sp>
        <p:nvSpPr>
          <p:cNvPr id="11" name="" descr="Instructional visual for Signal Quest Presents Research Design, Not Performance Evidence">
            <a:extLst xmlns:a="http://schemas.openxmlformats.org/drawingml/2006/main">
              <a:ext uri="{FF2B5EF4-FFF2-40B4-BE49-F238E27FC236}">
                <a16:creationId xmlns:a16="http://schemas.microsoft.com/office/drawing/2014/main" id="{28076A61-960F-494D-A1B4-B55859CF704F}"/>
              </a:ext>
            </a:extLst>
          </p:cNvPr>
          <p:cNvSpPr>
            <a:spLocks xmlns:a="http://schemas.openxmlformats.org/drawingml/2006/main" noGrp="1"/>
          </p:cNvSpPr>
          <p:nvPr/>
        </p:nvSpPr>
        <p:spPr>
          <a:xfrm xmlns:a="http://schemas.openxmlformats.org/drawingml/2006/main">
            <a:off x="7525703" y="2362200"/>
            <a:ext cx="2952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4050" b="1">
                <a:solidFill>
                  <a:srgbClr val="FF6B61"/>
                </a:solidFill>
              </a:defRPr>
            </a:pPr>
            <a:r>
              <a:rPr sz="4050" b="1">
                <a:solidFill>
                  <a:srgbClr val="FF6B61"/>
                </a:solidFill>
              </a:rPr>
              <a:t>STOP</a:t>
            </a:r>
          </a:p>
        </p:txBody>
      </p:sp>
      <p:sp>
        <p:nvSpPr>
          <p:cNvPr id="12" name="" descr="Instructional visual for Signal Quest Presents Research Design, Not Performance Evidence">
            <a:extLst xmlns:a="http://schemas.openxmlformats.org/drawingml/2006/main">
              <a:ext uri="{FF2B5EF4-FFF2-40B4-BE49-F238E27FC236}">
                <a16:creationId xmlns:a16="http://schemas.microsoft.com/office/drawing/2014/main" id="{28CB61F0-CB0E-476D-8086-F2EB0C7755AA}"/>
              </a:ext>
            </a:extLst>
          </p:cNvPr>
          <p:cNvSpPr>
            <a:spLocks xmlns:a="http://schemas.openxmlformats.org/drawingml/2006/main" noGrp="1"/>
          </p:cNvSpPr>
          <p:nvPr/>
        </p:nvSpPr>
        <p:spPr>
          <a:xfrm xmlns:a="http://schemas.openxmlformats.org/drawingml/2006/main">
            <a:off x="7620953" y="3219450"/>
            <a:ext cx="2762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F4EBDF"/>
                </a:solidFill>
              </a:defRPr>
            </a:pPr>
            <a:r>
              <a:rPr sz="1800" b="1">
                <a:solidFill>
                  <a:srgbClr val="F4EBDF"/>
                </a:solidFill>
              </a:rPr>
              <a:t>A larger claim cannot pass through a smaller evidence boundary.</a:t>
            </a:r>
          </a:p>
        </p:txBody>
      </p:sp>
    </p:spTree>
    <p:extLst>
      <p:ext uri="{BB962C8B-B14F-4D97-AF65-F5344CB8AC3E}">
        <p14:creationId xmlns:p14="http://schemas.microsoft.com/office/powerpoint/2010/main" val="666968307"/>
      </p:ext>
    </p:extLst>
  </p:cSld>
</p:sld>
</file>

<file path=ppt/slides/slide20.xml><?xml version="1.0" encoding="utf-8"?>
<p:sld xmlns:p="http://schemas.openxmlformats.org/presentationml/2006/main">
  <p:cSld>
    <p:bg>
      <p:bgPr>
        <a:solidFill xmlns:a="http://schemas.openxmlformats.org/drawingml/2006/main">
          <a:srgbClr val="050505"/>
        </a:solidFill>
      </p:bgPr>
    </p:bg>
    <p:spTree>
      <p:nvGrpSpPr>
        <p:cNvPr id="1" name="" descr="Instructional visual for Loss and Regularization Define What Training Prefers"/>
        <p:cNvGrpSpPr/>
        <p:nvPr/>
      </p:nvGrpSpPr>
      <p:grpSpPr>
        <a:xfrm xmlns:a="http://schemas.openxmlformats.org/drawingml/2006/main"/>
      </p:grpSpPr>
      <p:sp>
        <p:nvSpPr>
          <p:cNvPr id="1" name="" descr="Instructional visual for Loss and Regularization Define What Training Prefers">
            <a:extLst xmlns:a="http://schemas.openxmlformats.org/drawingml/2006/main">
              <a:ext uri="{FF2B5EF4-FFF2-40B4-BE49-F238E27FC236}">
                <a16:creationId xmlns:a16="http://schemas.microsoft.com/office/drawing/2014/main" id="{D8DD53B7-A362-4C31-B81B-965DACF23625}"/>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2" name="" descr="Instructional visual for Loss and Regularization Define What Training Prefers">
            <a:extLst xmlns:a="http://schemas.openxmlformats.org/drawingml/2006/main">
              <a:ext uri="{FF2B5EF4-FFF2-40B4-BE49-F238E27FC236}">
                <a16:creationId xmlns:a16="http://schemas.microsoft.com/office/drawing/2014/main" id="{E7A1A8EA-EEB7-4ED9-ABE5-898E095D2EDA}"/>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MEASUREMENT</a:t>
            </a:r>
          </a:p>
        </p:txBody>
      </p:sp>
      <p:sp>
        <p:nvSpPr>
          <p:cNvPr id="3" name="" descr="Instructional visual for Loss and Regularization Define What Training Prefers">
            <a:extLst xmlns:a="http://schemas.openxmlformats.org/drawingml/2006/main">
              <a:ext uri="{FF2B5EF4-FFF2-40B4-BE49-F238E27FC236}">
                <a16:creationId xmlns:a16="http://schemas.microsoft.com/office/drawing/2014/main" id="{2365C019-431E-4C3A-9498-31447A19F996}"/>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Loss and Regularization Define What Training Prefers">
            <a:extLst xmlns:a="http://schemas.openxmlformats.org/drawingml/2006/main">
              <a:ext uri="{FF2B5EF4-FFF2-40B4-BE49-F238E27FC236}">
                <a16:creationId xmlns:a16="http://schemas.microsoft.com/office/drawing/2014/main" id="{BF766531-3305-49F8-8468-1B529061AEF2}"/>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Loss and Regularization Define What Training Prefers</a:t>
            </a:r>
          </a:p>
        </p:txBody>
      </p:sp>
      <p:sp>
        <p:nvSpPr>
          <p:cNvPr id="5" name="" descr="Instructional visual for Loss and Regularization Define What Training Prefers">
            <a:extLst xmlns:a="http://schemas.openxmlformats.org/drawingml/2006/main">
              <a:ext uri="{FF2B5EF4-FFF2-40B4-BE49-F238E27FC236}">
                <a16:creationId xmlns:a16="http://schemas.microsoft.com/office/drawing/2014/main" id="{D3BD3F4F-CEE4-4544-8871-95ECCC1E6A42}"/>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6" name="" descr="Instructional visual for Loss and Regularization Define What Training Prefers">
            <a:extLst xmlns:a="http://schemas.openxmlformats.org/drawingml/2006/main">
              <a:ext uri="{FF2B5EF4-FFF2-40B4-BE49-F238E27FC236}">
                <a16:creationId xmlns:a16="http://schemas.microsoft.com/office/drawing/2014/main" id="{EA86933E-2E6F-483A-BD64-E60C9ABA6823}"/>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Loss and Regularization Define What Training Prefers">
            <a:extLst xmlns:a="http://schemas.openxmlformats.org/drawingml/2006/main">
              <a:ext uri="{FF2B5EF4-FFF2-40B4-BE49-F238E27FC236}">
                <a16:creationId xmlns:a16="http://schemas.microsoft.com/office/drawing/2014/main" id="{A9EF497D-5465-4171-9A20-E277250AECFB}"/>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020 / 144  •  BUILD 1/2</a:t>
            </a:r>
          </a:p>
        </p:txBody>
      </p:sp>
      <p:sp>
        <p:nvSpPr>
          <p:cNvPr id="8" name="" descr="Instructional visual for Loss and Regularization Define What Training Prefers">
            <a:extLst xmlns:a="http://schemas.openxmlformats.org/drawingml/2006/main">
              <a:ext uri="{FF2B5EF4-FFF2-40B4-BE49-F238E27FC236}">
                <a16:creationId xmlns:a16="http://schemas.microsoft.com/office/drawing/2014/main" id="{78B8F390-2FDD-4B46-AD88-0C1B2A1A3238}"/>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Loss and Regularization Define What Training Prefers">
            <a:extLst xmlns:a="http://schemas.openxmlformats.org/drawingml/2006/main">
              <a:ext uri="{FF2B5EF4-FFF2-40B4-BE49-F238E27FC236}">
                <a16:creationId xmlns:a16="http://schemas.microsoft.com/office/drawing/2014/main" id="{B1A0910E-2BEA-45C0-A6E4-933B7F643A0C}"/>
              </a:ext>
            </a:extLst>
          </p:cNvPr>
          <p:cNvSpPr>
            <a:spLocks xmlns:a="http://schemas.openxmlformats.org/drawingml/2006/main" noGrp="1"/>
          </p:cNvSpPr>
          <p:nvPr/>
        </p:nvSpPr>
        <p:spPr>
          <a:xfrm xmlns:a="http://schemas.openxmlformats.org/drawingml/2006/main">
            <a:off x="1052036" y="2286000"/>
            <a:ext cx="10096500" cy="1809750"/>
          </a:xfrm>
          <a:prstGeom xmlns:a="http://schemas.openxmlformats.org/drawingml/2006/main" prst="roundRect">
            <a:avLst>
              <a:gd name="adj" fmla="val 4211"/>
            </a:avLst>
          </a:prstGeom>
          <a:solidFill xmlns:a="http://schemas.openxmlformats.org/drawingml/2006/main">
            <a:srgbClr val="0B0B14"/>
          </a:solidFill>
          <a:ln xmlns:a="http://schemas.openxmlformats.org/drawingml/2006/main" w="19050">
            <a:solidFill>
              <a:srgbClr val="27D3CB"/>
            </a:solidFill>
            <a:prstDash val="solid"/>
          </a:ln>
        </p:spPr>
      </p:sp>
      <p:sp>
        <p:nvSpPr>
          <p:cNvPr id="10" name="" descr="Instructional visual for Loss and Regularization Define What Training Prefers">
            <a:extLst xmlns:a="http://schemas.openxmlformats.org/drawingml/2006/main">
              <a:ext uri="{FF2B5EF4-FFF2-40B4-BE49-F238E27FC236}">
                <a16:creationId xmlns:a16="http://schemas.microsoft.com/office/drawing/2014/main" id="{C631F253-DA11-40C2-9C58-4A0805316ED5}"/>
              </a:ext>
            </a:extLst>
          </p:cNvPr>
          <p:cNvSpPr>
            <a:spLocks xmlns:a="http://schemas.openxmlformats.org/drawingml/2006/main" noGrp="1"/>
          </p:cNvSpPr>
          <p:nvPr/>
        </p:nvSpPr>
        <p:spPr>
          <a:xfrm xmlns:a="http://schemas.openxmlformats.org/drawingml/2006/main">
            <a:off x="1337786" y="2514600"/>
            <a:ext cx="9525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550" b="1">
                <a:solidFill>
                  <a:srgbClr val="FFF8F3"/>
                </a:solidFill>
              </a:defRPr>
            </a:pPr>
            <a:r>
              <a:rPr sz="2550" b="1">
                <a:solidFill>
                  <a:srgbClr val="FFF8F3"/>
                </a:solidFill>
              </a:rPr>
              <a:t>ERM minimizes declared error; regularization selects among fitted solutions.</a:t>
            </a:r>
          </a:p>
        </p:txBody>
      </p:sp>
    </p:spTree>
    <p:extLst>
      <p:ext uri="{BB962C8B-B14F-4D97-AF65-F5344CB8AC3E}">
        <p14:creationId xmlns:p14="http://schemas.microsoft.com/office/powerpoint/2010/main" val="656735434"/>
      </p:ext>
    </p:extLst>
  </p:cSld>
</p:sld>
</file>

<file path=ppt/slides/slide21.xml><?xml version="1.0" encoding="utf-8"?>
<p:sld xmlns:p="http://schemas.openxmlformats.org/presentationml/2006/main">
  <p:cSld>
    <p:bg>
      <p:bgPr>
        <a:solidFill xmlns:a="http://schemas.openxmlformats.org/drawingml/2006/main">
          <a:srgbClr val="050505"/>
        </a:solidFill>
      </p:bgPr>
    </p:bg>
    <p:spTree>
      <p:nvGrpSpPr>
        <p:cNvPr id="1" name="" descr="Instructional visual for Loss and Regularization Define What Training Prefers"/>
        <p:cNvGrpSpPr/>
        <p:nvPr/>
      </p:nvGrpSpPr>
      <p:grpSpPr>
        <a:xfrm xmlns:a="http://schemas.openxmlformats.org/drawingml/2006/main"/>
      </p:grpSpPr>
      <p:sp>
        <p:nvSpPr>
          <p:cNvPr id="1" name="" descr="Instructional visual for Loss and Regularization Define What Training Prefers">
            <a:extLst xmlns:a="http://schemas.openxmlformats.org/drawingml/2006/main">
              <a:ext uri="{FF2B5EF4-FFF2-40B4-BE49-F238E27FC236}">
                <a16:creationId xmlns:a16="http://schemas.microsoft.com/office/drawing/2014/main" id="{21C4D92A-506B-4DEA-9F2B-BF1A2D5C5C53}"/>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2" name="" descr="Instructional visual for Loss and Regularization Define What Training Prefers">
            <a:extLst xmlns:a="http://schemas.openxmlformats.org/drawingml/2006/main">
              <a:ext uri="{FF2B5EF4-FFF2-40B4-BE49-F238E27FC236}">
                <a16:creationId xmlns:a16="http://schemas.microsoft.com/office/drawing/2014/main" id="{884AFE83-2C24-44E7-B39F-4D122C94CC3E}"/>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MEASUREMENT</a:t>
            </a:r>
          </a:p>
        </p:txBody>
      </p:sp>
      <p:sp>
        <p:nvSpPr>
          <p:cNvPr id="3" name="" descr="Instructional visual for Loss and Regularization Define What Training Prefers">
            <a:extLst xmlns:a="http://schemas.openxmlformats.org/drawingml/2006/main">
              <a:ext uri="{FF2B5EF4-FFF2-40B4-BE49-F238E27FC236}">
                <a16:creationId xmlns:a16="http://schemas.microsoft.com/office/drawing/2014/main" id="{27C8661E-7CE7-4B9E-AAC6-FFBC51957760}"/>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4" name="slide-title" descr="Instructional visual for Loss and Regularization Define What Training Prefers">
            <a:extLst xmlns:a="http://schemas.openxmlformats.org/drawingml/2006/main">
              <a:ext uri="{FF2B5EF4-FFF2-40B4-BE49-F238E27FC236}">
                <a16:creationId xmlns:a16="http://schemas.microsoft.com/office/drawing/2014/main" id="{F354BEFE-2AE1-4515-8E1D-9E6DEC9C78AF}"/>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Loss and Regularization Define What Training Prefers</a:t>
            </a:r>
          </a:p>
        </p:txBody>
      </p:sp>
      <p:sp>
        <p:nvSpPr>
          <p:cNvPr id="5" name="" descr="Instructional visual for Loss and Regularization Define What Training Prefers">
            <a:extLst xmlns:a="http://schemas.openxmlformats.org/drawingml/2006/main">
              <a:ext uri="{FF2B5EF4-FFF2-40B4-BE49-F238E27FC236}">
                <a16:creationId xmlns:a16="http://schemas.microsoft.com/office/drawing/2014/main" id="{10658614-E4E3-4CA6-8F05-298B67D69E4B}"/>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6" name="" descr="Instructional visual for Loss and Regularization Define What Training Prefers">
            <a:extLst xmlns:a="http://schemas.openxmlformats.org/drawingml/2006/main">
              <a:ext uri="{FF2B5EF4-FFF2-40B4-BE49-F238E27FC236}">
                <a16:creationId xmlns:a16="http://schemas.microsoft.com/office/drawing/2014/main" id="{4FE1F459-442E-42A2-AB68-4885F3F5A72B}"/>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Loss and Regularization Define What Training Prefers">
            <a:extLst xmlns:a="http://schemas.openxmlformats.org/drawingml/2006/main">
              <a:ext uri="{FF2B5EF4-FFF2-40B4-BE49-F238E27FC236}">
                <a16:creationId xmlns:a16="http://schemas.microsoft.com/office/drawing/2014/main" id="{060180D4-FD78-49EF-8CF4-7F77B345CFC7}"/>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021 / 144  •  BUILD 2/2</a:t>
            </a:r>
          </a:p>
        </p:txBody>
      </p:sp>
      <p:sp>
        <p:nvSpPr>
          <p:cNvPr id="8" name="" descr="Instructional visual for Loss and Regularization Define What Training Prefers">
            <a:extLst xmlns:a="http://schemas.openxmlformats.org/drawingml/2006/main">
              <a:ext uri="{FF2B5EF4-FFF2-40B4-BE49-F238E27FC236}">
                <a16:creationId xmlns:a16="http://schemas.microsoft.com/office/drawing/2014/main" id="{4F2526AA-7A77-4EC0-A96A-03FD614CF348}"/>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Loss and Regularization Define What Training Prefers">
            <a:extLst xmlns:a="http://schemas.openxmlformats.org/drawingml/2006/main">
              <a:ext uri="{FF2B5EF4-FFF2-40B4-BE49-F238E27FC236}">
                <a16:creationId xmlns:a16="http://schemas.microsoft.com/office/drawing/2014/main" id="{696D6B61-B863-48E0-9D16-AA76A71825F6}"/>
              </a:ext>
            </a:extLst>
          </p:cNvPr>
          <p:cNvSpPr>
            <a:spLocks xmlns:a="http://schemas.openxmlformats.org/drawingml/2006/main" noGrp="1"/>
          </p:cNvSpPr>
          <p:nvPr/>
        </p:nvSpPr>
        <p:spPr>
          <a:xfrm xmlns:a="http://schemas.openxmlformats.org/drawingml/2006/main">
            <a:off x="1052513" y="2286000"/>
            <a:ext cx="10096500" cy="1809750"/>
          </a:xfrm>
          <a:prstGeom xmlns:a="http://schemas.openxmlformats.org/drawingml/2006/main" prst="roundRect">
            <a:avLst>
              <a:gd name="adj" fmla="val 4211"/>
            </a:avLst>
          </a:prstGeom>
          <a:solidFill xmlns:a="http://schemas.openxmlformats.org/drawingml/2006/main">
            <a:srgbClr val="0B0B15"/>
          </a:solidFill>
          <a:ln xmlns:a="http://schemas.openxmlformats.org/drawingml/2006/main" w="19050">
            <a:solidFill>
              <a:srgbClr val="27D3CC"/>
            </a:solidFill>
            <a:prstDash val="solid"/>
          </a:ln>
        </p:spPr>
      </p:sp>
      <p:sp>
        <p:nvSpPr>
          <p:cNvPr id="10" name="" descr="Instructional visual for Loss and Regularization Define What Training Prefers">
            <a:extLst xmlns:a="http://schemas.openxmlformats.org/drawingml/2006/main">
              <a:ext uri="{FF2B5EF4-FFF2-40B4-BE49-F238E27FC236}">
                <a16:creationId xmlns:a16="http://schemas.microsoft.com/office/drawing/2014/main" id="{17F69FBF-1670-4C6C-AA37-401B6ED773C9}"/>
              </a:ext>
            </a:extLst>
          </p:cNvPr>
          <p:cNvSpPr>
            <a:spLocks xmlns:a="http://schemas.openxmlformats.org/drawingml/2006/main" noGrp="1"/>
          </p:cNvSpPr>
          <p:nvPr/>
        </p:nvSpPr>
        <p:spPr>
          <a:xfrm xmlns:a="http://schemas.openxmlformats.org/drawingml/2006/main">
            <a:off x="1338263" y="2514600"/>
            <a:ext cx="9525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550" b="1">
                <a:solidFill>
                  <a:srgbClr val="FFF8F4"/>
                </a:solidFill>
              </a:defRPr>
            </a:pPr>
            <a:r>
              <a:rPr sz="2550" b="1">
                <a:solidFill>
                  <a:srgbClr val="FFF8F4"/>
                </a:solidFill>
              </a:rPr>
              <a:t>ERM minimizes declared error; regularization selects among fitted solutions.</a:t>
            </a:r>
          </a:p>
        </p:txBody>
      </p:sp>
      <p:sp>
        <p:nvSpPr>
          <p:cNvPr id="11" name="" descr="Instructional visual for Loss and Regularization Define What Training Prefers">
            <a:extLst xmlns:a="http://schemas.openxmlformats.org/drawingml/2006/main">
              <a:ext uri="{FF2B5EF4-FFF2-40B4-BE49-F238E27FC236}">
                <a16:creationId xmlns:a16="http://schemas.microsoft.com/office/drawing/2014/main" id="{4FE1F4E8-1188-4266-B3F9-9D33CADA8374}"/>
              </a:ext>
            </a:extLst>
          </p:cNvPr>
          <p:cNvSpPr>
            <a:spLocks xmlns:a="http://schemas.openxmlformats.org/drawingml/2006/main" noGrp="1"/>
          </p:cNvSpPr>
          <p:nvPr/>
        </p:nvSpPr>
        <p:spPr>
          <a:xfrm xmlns:a="http://schemas.openxmlformats.org/drawingml/2006/main">
            <a:off x="1719263" y="4591050"/>
            <a:ext cx="8763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8"/>
                </a:solidFill>
              </a:defRPr>
            </a:pPr>
            <a:r>
              <a:rPr sz="1650" b="0">
                <a:solidFill>
                  <a:srgbClr val="BDB8B8"/>
                </a:solidFill>
              </a:rPr>
              <a:t>Define every symbol. Then ask what failure invalidates the claim.</a:t>
            </a:r>
          </a:p>
        </p:txBody>
      </p:sp>
    </p:spTree>
    <p:extLst>
      <p:ext uri="{BB962C8B-B14F-4D97-AF65-F5344CB8AC3E}">
        <p14:creationId xmlns:p14="http://schemas.microsoft.com/office/powerpoint/2010/main" val="644395930"/>
      </p:ext>
    </p:extLst>
  </p:cSld>
</p:sld>
</file>

<file path=ppt/slides/slide22.xml><?xml version="1.0" encoding="utf-8"?>
<p:sld xmlns:p="http://schemas.openxmlformats.org/presentationml/2006/main">
  <p:cSld>
    <p:bg>
      <p:bgPr>
        <a:solidFill xmlns:a="http://schemas.openxmlformats.org/drawingml/2006/main">
          <a:srgbClr val="050505"/>
        </a:solidFill>
      </p:bgPr>
    </p:bg>
    <p:spTree>
      <p:nvGrpSpPr>
        <p:cNvPr id="1" name="" descr="Instructional visual for Regularization Adds 0.02 to the Illustrative Objective"/>
        <p:cNvGrpSpPr/>
        <p:nvPr/>
      </p:nvGrpSpPr>
      <p:grpSpPr>
        <a:xfrm xmlns:a="http://schemas.openxmlformats.org/drawingml/2006/main"/>
      </p:grpSpPr>
      <p:sp>
        <p:nvSpPr>
          <p:cNvPr id="1" name="" descr="Instructional visual for Regularization Adds 0.02 to the Illustrative Objective">
            <a:extLst xmlns:a="http://schemas.openxmlformats.org/drawingml/2006/main">
              <a:ext uri="{FF2B5EF4-FFF2-40B4-BE49-F238E27FC236}">
                <a16:creationId xmlns:a16="http://schemas.microsoft.com/office/drawing/2014/main" id="{34859F0F-3477-47ED-A096-098ECD11D18A}"/>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2" name="" descr="Instructional visual for Regularization Adds 0.02 to the Illustrative Objective">
            <a:extLst xmlns:a="http://schemas.openxmlformats.org/drawingml/2006/main">
              <a:ext uri="{FF2B5EF4-FFF2-40B4-BE49-F238E27FC236}">
                <a16:creationId xmlns:a16="http://schemas.microsoft.com/office/drawing/2014/main" id="{53AA3C8A-2A74-473C-B29F-38EAC5B2D69B}"/>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MEASUREMENT</a:t>
            </a:r>
          </a:p>
        </p:txBody>
      </p:sp>
      <p:sp>
        <p:nvSpPr>
          <p:cNvPr id="3" name="" descr="Instructional visual for Regularization Adds 0.02 to the Illustrative Objective">
            <a:extLst xmlns:a="http://schemas.openxmlformats.org/drawingml/2006/main">
              <a:ext uri="{FF2B5EF4-FFF2-40B4-BE49-F238E27FC236}">
                <a16:creationId xmlns:a16="http://schemas.microsoft.com/office/drawing/2014/main" id="{A8777EE2-997D-416F-8C3D-B0FDEF9742DD}"/>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7"/>
                </a:solidFill>
              </a:defRPr>
            </a:pPr>
            <a:r>
              <a:rPr sz="900" b="1">
                <a:solidFill>
                  <a:srgbClr val="E8B467"/>
                </a:solidFill>
              </a:rPr>
              <a:t>ILLUSTRATIVE • NOT OBSERVED</a:t>
            </a:r>
          </a:p>
        </p:txBody>
      </p:sp>
      <p:sp>
        <p:nvSpPr>
          <p:cNvPr id="4" name="slide-title" descr="Instructional visual for Regularization Adds 0.02 to the Illustrative Objective">
            <a:extLst xmlns:a="http://schemas.openxmlformats.org/drawingml/2006/main">
              <a:ext uri="{FF2B5EF4-FFF2-40B4-BE49-F238E27FC236}">
                <a16:creationId xmlns:a16="http://schemas.microsoft.com/office/drawing/2014/main" id="{C2A42196-0D6B-4EFF-8436-253092F8020A}"/>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Regularization Adds 0.02 to the Illustrative Objective</a:t>
            </a:r>
          </a:p>
        </p:txBody>
      </p:sp>
      <p:sp>
        <p:nvSpPr>
          <p:cNvPr id="5" name="" descr="Instructional visual for Regularization Adds 0.02 to the Illustrative Objective">
            <a:extLst xmlns:a="http://schemas.openxmlformats.org/drawingml/2006/main">
              <a:ext uri="{FF2B5EF4-FFF2-40B4-BE49-F238E27FC236}">
                <a16:creationId xmlns:a16="http://schemas.microsoft.com/office/drawing/2014/main" id="{75135DF8-2AE3-492E-980F-86488ABE2827}"/>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6" name="" descr="Instructional visual for Regularization Adds 0.02 to the Illustrative Objective">
            <a:extLst xmlns:a="http://schemas.openxmlformats.org/drawingml/2006/main">
              <a:ext uri="{FF2B5EF4-FFF2-40B4-BE49-F238E27FC236}">
                <a16:creationId xmlns:a16="http://schemas.microsoft.com/office/drawing/2014/main" id="{E2FF6F9B-EB42-4184-9A03-E90372F0F9FB}"/>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Regularization Adds 0.02 to the Illustrative Objective">
            <a:extLst xmlns:a="http://schemas.openxmlformats.org/drawingml/2006/main">
              <a:ext uri="{FF2B5EF4-FFF2-40B4-BE49-F238E27FC236}">
                <a16:creationId xmlns:a16="http://schemas.microsoft.com/office/drawing/2014/main" id="{785FA712-A1D9-40D6-8830-DB16F50EC494}"/>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022 / 144</a:t>
            </a:r>
          </a:p>
        </p:txBody>
      </p:sp>
      <p:sp>
        <p:nvSpPr>
          <p:cNvPr id="8" name="" descr="Instructional visual for Regularization Adds 0.02 to the Illustrative Objective">
            <a:extLst xmlns:a="http://schemas.openxmlformats.org/drawingml/2006/main">
              <a:ext uri="{FF2B5EF4-FFF2-40B4-BE49-F238E27FC236}">
                <a16:creationId xmlns:a16="http://schemas.microsoft.com/office/drawing/2014/main" id="{409C07BF-9B7F-4BF3-879A-27754EB90D1A}"/>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Regularization Adds 0.02 to the Illustrative Objective">
            <a:extLst xmlns:a="http://schemas.openxmlformats.org/drawingml/2006/main">
              <a:ext uri="{FF2B5EF4-FFF2-40B4-BE49-F238E27FC236}">
                <a16:creationId xmlns:a16="http://schemas.microsoft.com/office/drawing/2014/main" id="{DF5CD3BC-2571-4A93-AD00-FB29CBC495C7}"/>
              </a:ext>
            </a:extLst>
          </p:cNvPr>
          <p:cNvSpPr>
            <a:spLocks xmlns:a="http://schemas.openxmlformats.org/drawingml/2006/main" noGrp="1"/>
          </p:cNvSpPr>
          <p:nvPr/>
        </p:nvSpPr>
        <p:spPr>
          <a:xfrm xmlns:a="http://schemas.openxmlformats.org/drawingml/2006/main">
            <a:off x="691039" y="1962150"/>
            <a:ext cx="4095750" cy="381000"/>
          </a:xfrm>
          <a:prstGeom xmlns:a="http://schemas.openxmlformats.org/drawingml/2006/main" prst="roundRect">
            <a:avLst>
              <a:gd name="adj" fmla="val 20000"/>
            </a:avLst>
          </a:prstGeom>
          <a:solidFill xmlns:a="http://schemas.openxmlformats.org/drawingml/2006/main">
            <a:srgbClr val="0B0B16"/>
          </a:solidFill>
          <a:ln xmlns:a="http://schemas.openxmlformats.org/drawingml/2006/main" w="14288">
            <a:solidFill>
              <a:srgbClr val="E8B467"/>
            </a:solidFill>
            <a:prstDash val="solid"/>
          </a:ln>
        </p:spPr>
      </p:sp>
      <p:sp>
        <p:nvSpPr>
          <p:cNvPr id="10" name="" descr="Instructional visual for Regularization Adds 0.02 to the Illustrative Objective">
            <a:extLst xmlns:a="http://schemas.openxmlformats.org/drawingml/2006/main">
              <a:ext uri="{FF2B5EF4-FFF2-40B4-BE49-F238E27FC236}">
                <a16:creationId xmlns:a16="http://schemas.microsoft.com/office/drawing/2014/main" id="{D523D7DD-5EAE-4D1B-851B-31A082495241}"/>
              </a:ext>
            </a:extLst>
          </p:cNvPr>
          <p:cNvSpPr>
            <a:spLocks xmlns:a="http://schemas.openxmlformats.org/drawingml/2006/main" noGrp="1"/>
          </p:cNvSpPr>
          <p:nvPr/>
        </p:nvSpPr>
        <p:spPr>
          <a:xfrm xmlns:a="http://schemas.openxmlformats.org/drawingml/2006/main">
            <a:off x="786289"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7"/>
                </a:solidFill>
              </a:defRPr>
            </a:pPr>
            <a:r>
              <a:rPr sz="1650" b="1">
                <a:solidFill>
                  <a:srgbClr val="E8B467"/>
                </a:solidFill>
              </a:rPr>
              <a:t>ILLUSTRATIVE • LEDGER LOCKED</a:t>
            </a:r>
          </a:p>
        </p:txBody>
      </p:sp>
      <p:sp>
        <p:nvSpPr>
          <p:cNvPr id="11" name="" descr="Instructional visual for Regularization Adds 0.02 to the Illustrative Objective">
            <a:extLst xmlns:a="http://schemas.openxmlformats.org/drawingml/2006/main">
              <a:ext uri="{FF2B5EF4-FFF2-40B4-BE49-F238E27FC236}">
                <a16:creationId xmlns:a16="http://schemas.microsoft.com/office/drawing/2014/main" id="{B860083A-21EF-43CD-8B03-2EE029D06E22}"/>
              </a:ext>
            </a:extLst>
          </p:cNvPr>
          <p:cNvSpPr>
            <a:spLocks xmlns:a="http://schemas.openxmlformats.org/drawingml/2006/main" noGrp="1"/>
          </p:cNvSpPr>
          <p:nvPr/>
        </p:nvSpPr>
        <p:spPr>
          <a:xfrm xmlns:a="http://schemas.openxmlformats.org/drawingml/2006/main">
            <a:off x="691039"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8"/>
                </a:solidFill>
              </a:defRPr>
            </a:pPr>
            <a:r>
              <a:rPr sz="1800" b="1">
                <a:solidFill>
                  <a:srgbClr val="F4EBE8"/>
                </a:solidFill>
              </a:rPr>
              <a:t>Bernoulli log loss with L2 regularization</a:t>
            </a:r>
          </a:p>
        </p:txBody>
      </p:sp>
      <p:sp>
        <p:nvSpPr>
          <p:cNvPr id="12" name="" descr="Instructional visual for Regularization Adds 0.02 to the Illustrative Objective">
            <a:extLst xmlns:a="http://schemas.openxmlformats.org/drawingml/2006/main">
              <a:ext uri="{FF2B5EF4-FFF2-40B4-BE49-F238E27FC236}">
                <a16:creationId xmlns:a16="http://schemas.microsoft.com/office/drawing/2014/main" id="{B2F95F3F-57EA-4927-B065-538B90273088}"/>
              </a:ext>
            </a:extLst>
          </p:cNvPr>
          <p:cNvSpPr>
            <a:spLocks xmlns:a="http://schemas.openxmlformats.org/drawingml/2006/main" noGrp="1"/>
          </p:cNvSpPr>
          <p:nvPr/>
        </p:nvSpPr>
        <p:spPr>
          <a:xfrm xmlns:a="http://schemas.openxmlformats.org/drawingml/2006/main">
            <a:off x="691039"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SQ-EX-002 separates fit from complexity before testing generalization.</a:t>
            </a:r>
          </a:p>
        </p:txBody>
      </p:sp>
      <p:sp>
        <p:nvSpPr>
          <p:cNvPr id="13" name="" descr="Instructional visual for Regularization Adds 0.02 to the Illustrative Objective">
            <a:extLst xmlns:a="http://schemas.openxmlformats.org/drawingml/2006/main">
              <a:ext uri="{FF2B5EF4-FFF2-40B4-BE49-F238E27FC236}">
                <a16:creationId xmlns:a16="http://schemas.microsoft.com/office/drawing/2014/main" id="{A4BC418B-CDC1-49C4-8DFC-66489A223EEF}"/>
              </a:ext>
            </a:extLst>
          </p:cNvPr>
          <p:cNvSpPr>
            <a:spLocks xmlns:a="http://schemas.openxmlformats.org/drawingml/2006/main" noGrp="1"/>
          </p:cNvSpPr>
          <p:nvPr/>
        </p:nvSpPr>
        <p:spPr>
          <a:xfrm xmlns:a="http://schemas.openxmlformats.org/drawingml/2006/main">
            <a:off x="6196489" y="2000250"/>
            <a:ext cx="4857750" cy="3333750"/>
          </a:xfrm>
          <a:prstGeom xmlns:a="http://schemas.openxmlformats.org/drawingml/2006/main" prst="roundRect">
            <a:avLst>
              <a:gd name="adj" fmla="val 2286"/>
            </a:avLst>
          </a:prstGeom>
          <a:solidFill xmlns:a="http://schemas.openxmlformats.org/drawingml/2006/main">
            <a:srgbClr val="0B0B16"/>
          </a:solidFill>
          <a:ln xmlns:a="http://schemas.openxmlformats.org/drawingml/2006/main" w="19050">
            <a:solidFill>
              <a:srgbClr val="E8B467"/>
            </a:solidFill>
            <a:prstDash val="solid"/>
          </a:ln>
        </p:spPr>
      </p:sp>
      <p:sp>
        <p:nvSpPr>
          <p:cNvPr id="14" name="" descr="Instructional visual for Regularization Adds 0.02 to the Illustrative Objective">
            <a:extLst xmlns:a="http://schemas.openxmlformats.org/drawingml/2006/main">
              <a:ext uri="{FF2B5EF4-FFF2-40B4-BE49-F238E27FC236}">
                <a16:creationId xmlns:a16="http://schemas.microsoft.com/office/drawing/2014/main" id="{3281CDD1-F4F3-4558-8235-9742C35ECBB6}"/>
              </a:ext>
            </a:extLst>
          </p:cNvPr>
          <p:cNvSpPr>
            <a:spLocks xmlns:a="http://schemas.openxmlformats.org/drawingml/2006/main" noGrp="1"/>
          </p:cNvSpPr>
          <p:nvPr/>
        </p:nvSpPr>
        <p:spPr>
          <a:xfrm xmlns:a="http://schemas.openxmlformats.org/drawingml/2006/main">
            <a:off x="6482239"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7"/>
                </a:solidFill>
              </a:defRPr>
            </a:pPr>
            <a:r>
              <a:rPr sz="1650" b="1">
                <a:solidFill>
                  <a:srgbClr val="E8B467"/>
                </a:solidFill>
              </a:rPr>
              <a:t>Mean log loss = 0.3284</a:t>
            </a:r>
          </a:p>
          <a:p xmlns:a="http://schemas.openxmlformats.org/drawingml/2006/main">
            <a:r>
              <a:t/>
            </a:r>
          </a:p>
          <a:p xmlns:a="http://schemas.openxmlformats.org/drawingml/2006/main">
            <a:pPr algn="l">
              <a:defRPr sz="1650" b="1">
                <a:solidFill>
                  <a:srgbClr val="E8B467"/>
                </a:solidFill>
              </a:defRPr>
            </a:pPr>
            <a:r>
              <a:rPr sz="1650" b="1">
                <a:solidFill>
                  <a:srgbClr val="E8B467"/>
                </a:solidFill>
              </a:rPr>
              <a:t>L2 norm² = .2; λ = .1</a:t>
            </a:r>
          </a:p>
          <a:p xmlns:a="http://schemas.openxmlformats.org/drawingml/2006/main">
            <a:r>
              <a:t/>
            </a:r>
          </a:p>
          <a:p xmlns:a="http://schemas.openxmlformats.org/drawingml/2006/main">
            <a:pPr algn="l">
              <a:defRPr sz="1650" b="1">
                <a:solidFill>
                  <a:srgbClr val="E8B467"/>
                </a:solidFill>
              </a:defRPr>
            </a:pPr>
            <a:r>
              <a:rPr sz="1650" b="1">
                <a:solidFill>
                  <a:srgbClr val="E8B467"/>
                </a:solidFill>
              </a:rPr>
              <a:t>Regularization penalty = .02</a:t>
            </a:r>
          </a:p>
          <a:p xmlns:a="http://schemas.openxmlformats.org/drawingml/2006/main">
            <a:r>
              <a:t/>
            </a:r>
          </a:p>
          <a:p xmlns:a="http://schemas.openxmlformats.org/drawingml/2006/main">
            <a:pPr algn="l">
              <a:defRPr sz="1650" b="1">
                <a:solidFill>
                  <a:srgbClr val="E8B467"/>
                </a:solidFill>
              </a:defRPr>
            </a:pPr>
            <a:r>
              <a:rPr sz="1650" b="1">
                <a:solidFill>
                  <a:srgbClr val="E8B467"/>
                </a:solidFill>
              </a:rPr>
              <a:t>Regularized objective = .3484</a:t>
            </a:r>
          </a:p>
        </p:txBody>
      </p:sp>
      <p:sp>
        <p:nvSpPr>
          <p:cNvPr id="15" name="" descr="Instructional visual for Regularization Adds 0.02 to the Illustrative Objective">
            <a:extLst xmlns:a="http://schemas.openxmlformats.org/drawingml/2006/main">
              <a:ext uri="{FF2B5EF4-FFF2-40B4-BE49-F238E27FC236}">
                <a16:creationId xmlns:a16="http://schemas.microsoft.com/office/drawing/2014/main" id="{155CDC78-460A-4B35-BB03-E9917796748D}"/>
              </a:ext>
            </a:extLst>
          </p:cNvPr>
          <p:cNvSpPr>
            <a:spLocks xmlns:a="http://schemas.openxmlformats.org/drawingml/2006/main" noGrp="1"/>
          </p:cNvSpPr>
          <p:nvPr/>
        </p:nvSpPr>
        <p:spPr>
          <a:xfrm xmlns:a="http://schemas.openxmlformats.org/drawingml/2006/main">
            <a:off x="6482239"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9"/>
                </a:solidFill>
              </a:defRPr>
            </a:pPr>
            <a:r>
              <a:rPr sz="1125" b="0">
                <a:solidFill>
                  <a:srgbClr val="BDB8B9"/>
                </a:solidFill>
              </a:rPr>
              <a:t>Rounded for lecture • exact values remain in the ledger</a:t>
            </a:r>
          </a:p>
        </p:txBody>
      </p:sp>
    </p:spTree>
    <p:extLst>
      <p:ext uri="{BB962C8B-B14F-4D97-AF65-F5344CB8AC3E}">
        <p14:creationId xmlns:p14="http://schemas.microsoft.com/office/powerpoint/2010/main" val="1352881252"/>
      </p:ext>
    </p:extLst>
  </p:cSld>
</p:sld>
</file>

<file path=ppt/slides/slide23.xml><?xml version="1.0" encoding="utf-8"?>
<p:sld xmlns:p="http://schemas.openxmlformats.org/presentationml/2006/main">
  <p:cSld>
    <p:bg>
      <p:bgPr>
        <a:solidFill xmlns:a="http://schemas.openxmlformats.org/drawingml/2006/main">
          <a:srgbClr val="050505"/>
        </a:solidFill>
      </p:bgPr>
    </p:bg>
    <p:spTree>
      <p:nvGrpSpPr>
        <p:cNvPr id="1" name="" descr="Instructional visual for Unseen Data Can Still Share Evidence With Training"/>
        <p:cNvGrpSpPr/>
        <p:nvPr/>
      </p:nvGrpSpPr>
      <p:grpSpPr>
        <a:xfrm xmlns:a="http://schemas.openxmlformats.org/drawingml/2006/main"/>
      </p:grpSpPr>
      <p:sp>
        <p:nvSpPr>
          <p:cNvPr id="1" name="" descr="Instructional visual for Unseen Data Can Still Share Evidence With Training">
            <a:extLst xmlns:a="http://schemas.openxmlformats.org/drawingml/2006/main">
              <a:ext uri="{FF2B5EF4-FFF2-40B4-BE49-F238E27FC236}">
                <a16:creationId xmlns:a16="http://schemas.microsoft.com/office/drawing/2014/main" id="{399534C8-CD5D-4164-AABD-1F91D8E74031}"/>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2" name="" descr="Instructional visual for Unseen Data Can Still Share Evidence With Training">
            <a:extLst xmlns:a="http://schemas.openxmlformats.org/drawingml/2006/main">
              <a:ext uri="{FF2B5EF4-FFF2-40B4-BE49-F238E27FC236}">
                <a16:creationId xmlns:a16="http://schemas.microsoft.com/office/drawing/2014/main" id="{7F2D7164-1ADD-4037-8800-DD40679A3F46}"/>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MEASUREMENT</a:t>
            </a:r>
          </a:p>
        </p:txBody>
      </p:sp>
      <p:sp>
        <p:nvSpPr>
          <p:cNvPr id="3" name="" descr="Instructional visual for Unseen Data Can Still Share Evidence With Training">
            <a:extLst xmlns:a="http://schemas.openxmlformats.org/drawingml/2006/main">
              <a:ext uri="{FF2B5EF4-FFF2-40B4-BE49-F238E27FC236}">
                <a16:creationId xmlns:a16="http://schemas.microsoft.com/office/drawing/2014/main" id="{58D9177F-8ABF-4C50-B84E-AD097CCE00A2}"/>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slide-title" descr="Instructional visual for Unseen Data Can Still Share Evidence With Training">
            <a:extLst xmlns:a="http://schemas.openxmlformats.org/drawingml/2006/main">
              <a:ext uri="{FF2B5EF4-FFF2-40B4-BE49-F238E27FC236}">
                <a16:creationId xmlns:a16="http://schemas.microsoft.com/office/drawing/2014/main" id="{01D8E48F-94C0-4938-A37A-4FF2C632453D}"/>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Unseen Data Can Still Share Evidence With Training</a:t>
            </a:r>
          </a:p>
        </p:txBody>
      </p:sp>
      <p:sp>
        <p:nvSpPr>
          <p:cNvPr id="5" name="" descr="Instructional visual for Unseen Data Can Still Share Evidence With Training">
            <a:extLst xmlns:a="http://schemas.openxmlformats.org/drawingml/2006/main">
              <a:ext uri="{FF2B5EF4-FFF2-40B4-BE49-F238E27FC236}">
                <a16:creationId xmlns:a16="http://schemas.microsoft.com/office/drawing/2014/main" id="{B2F97987-19A6-4522-B2EF-1119717C43A3}"/>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6" name="" descr="Instructional visual for Unseen Data Can Still Share Evidence With Training">
            <a:extLst xmlns:a="http://schemas.openxmlformats.org/drawingml/2006/main">
              <a:ext uri="{FF2B5EF4-FFF2-40B4-BE49-F238E27FC236}">
                <a16:creationId xmlns:a16="http://schemas.microsoft.com/office/drawing/2014/main" id="{36B0C05A-CC1D-4391-B55E-2B3AA350AD1C}"/>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Unseen Data Can Still Share Evidence With Training">
            <a:extLst xmlns:a="http://schemas.openxmlformats.org/drawingml/2006/main">
              <a:ext uri="{FF2B5EF4-FFF2-40B4-BE49-F238E27FC236}">
                <a16:creationId xmlns:a16="http://schemas.microsoft.com/office/drawing/2014/main" id="{94C0D2C9-54BD-4DA1-81B9-46BD8373E19E}"/>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023 / 144</a:t>
            </a:r>
          </a:p>
        </p:txBody>
      </p:sp>
      <p:sp>
        <p:nvSpPr>
          <p:cNvPr id="8" name="" descr="Instructional visual for Unseen Data Can Still Share Evidence With Training">
            <a:extLst xmlns:a="http://schemas.openxmlformats.org/drawingml/2006/main">
              <a:ext uri="{FF2B5EF4-FFF2-40B4-BE49-F238E27FC236}">
                <a16:creationId xmlns:a16="http://schemas.microsoft.com/office/drawing/2014/main" id="{A8C9DCA5-BD7F-4810-B25C-305254D97C9F}"/>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Unseen Data Can Still Share Evidence With Training">
            <a:extLst xmlns:a="http://schemas.openxmlformats.org/drawingml/2006/main">
              <a:ext uri="{FF2B5EF4-FFF2-40B4-BE49-F238E27FC236}">
                <a16:creationId xmlns:a16="http://schemas.microsoft.com/office/drawing/2014/main" id="{B94E24DE-80B7-40F2-9290-E90B19C0F62F}"/>
              </a:ext>
            </a:extLst>
          </p:cNvPr>
          <p:cNvSpPr>
            <a:spLocks xmlns:a="http://schemas.openxmlformats.org/drawingml/2006/main" noGrp="1"/>
          </p:cNvSpPr>
          <p:nvPr/>
        </p:nvSpPr>
        <p:spPr>
          <a:xfrm xmlns:a="http://schemas.openxmlformats.org/drawingml/2006/main">
            <a:off x="1048226" y="3276600"/>
            <a:ext cx="9906000" cy="66675"/>
          </a:xfrm>
          <a:prstGeom xmlns:a="http://schemas.openxmlformats.org/drawingml/2006/main" prst="rect">
            <a:avLst/>
          </a:prstGeom>
          <a:solidFill xmlns:a="http://schemas.openxmlformats.org/drawingml/2006/main">
            <a:srgbClr val="2B2A29"/>
          </a:solidFill>
          <a:ln xmlns:a="http://schemas.openxmlformats.org/drawingml/2006/main" w="0">
            <a:noFill/>
            <a:prstDash val="solid"/>
          </a:ln>
        </p:spPr>
      </p:sp>
      <p:sp>
        <p:nvSpPr>
          <p:cNvPr id="10" name="" descr="Instructional visual for Unseen Data Can Still Share Evidence With Training">
            <a:extLst xmlns:a="http://schemas.openxmlformats.org/drawingml/2006/main">
              <a:ext uri="{FF2B5EF4-FFF2-40B4-BE49-F238E27FC236}">
                <a16:creationId xmlns:a16="http://schemas.microsoft.com/office/drawing/2014/main" id="{F9401CFF-6706-4D9D-86AA-3B38DC2C8943}"/>
              </a:ext>
            </a:extLst>
          </p:cNvPr>
          <p:cNvSpPr>
            <a:spLocks xmlns:a="http://schemas.openxmlformats.org/drawingml/2006/main" noGrp="1"/>
          </p:cNvSpPr>
          <p:nvPr/>
        </p:nvSpPr>
        <p:spPr>
          <a:xfrm xmlns:a="http://schemas.openxmlformats.org/drawingml/2006/main">
            <a:off x="1029176" y="3181350"/>
            <a:ext cx="228600" cy="228600"/>
          </a:xfrm>
          <a:prstGeom xmlns:a="http://schemas.openxmlformats.org/drawingml/2006/main" prst="ellipse">
            <a:avLst/>
          </a:prstGeom>
          <a:solidFill xmlns:a="http://schemas.openxmlformats.org/drawingml/2006/main">
            <a:srgbClr val="27D3C3"/>
          </a:solidFill>
          <a:ln xmlns:a="http://schemas.openxmlformats.org/drawingml/2006/main" w="0">
            <a:noFill/>
            <a:prstDash val="solid"/>
          </a:ln>
        </p:spPr>
      </p:sp>
      <p:sp>
        <p:nvSpPr>
          <p:cNvPr id="11" name="" descr="Instructional visual for Unseen Data Can Still Share Evidence With Training">
            <a:extLst xmlns:a="http://schemas.openxmlformats.org/drawingml/2006/main">
              <a:ext uri="{FF2B5EF4-FFF2-40B4-BE49-F238E27FC236}">
                <a16:creationId xmlns:a16="http://schemas.microsoft.com/office/drawing/2014/main" id="{22CA30C9-CE1C-4A15-8965-4F6BA4DF3F74}"/>
              </a:ext>
            </a:extLst>
          </p:cNvPr>
          <p:cNvSpPr>
            <a:spLocks xmlns:a="http://schemas.openxmlformats.org/drawingml/2006/main" noGrp="1"/>
          </p:cNvSpPr>
          <p:nvPr/>
        </p:nvSpPr>
        <p:spPr>
          <a:xfrm xmlns:a="http://schemas.openxmlformats.org/drawingml/2006/main">
            <a:off x="190976"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TRAIN FIT</a:t>
            </a:r>
          </a:p>
        </p:txBody>
      </p:sp>
      <p:sp>
        <p:nvSpPr>
          <p:cNvPr id="12" name="" descr="Instructional visual for Unseen Data Can Still Share Evidence With Training">
            <a:extLst xmlns:a="http://schemas.openxmlformats.org/drawingml/2006/main">
              <a:ext uri="{FF2B5EF4-FFF2-40B4-BE49-F238E27FC236}">
                <a16:creationId xmlns:a16="http://schemas.microsoft.com/office/drawing/2014/main" id="{78A31275-0315-419B-8A95-D0EFE17CEA12}"/>
              </a:ext>
            </a:extLst>
          </p:cNvPr>
          <p:cNvSpPr>
            <a:spLocks xmlns:a="http://schemas.openxmlformats.org/drawingml/2006/main" noGrp="1"/>
          </p:cNvSpPr>
          <p:nvPr/>
        </p:nvSpPr>
        <p:spPr>
          <a:xfrm xmlns:a="http://schemas.openxmlformats.org/drawingml/2006/main">
            <a:off x="5791676" y="3181350"/>
            <a:ext cx="228600" cy="228600"/>
          </a:xfrm>
          <a:prstGeom xmlns:a="http://schemas.openxmlformats.org/drawingml/2006/main" prst="ellipse">
            <a:avLst/>
          </a:prstGeom>
          <a:solidFill xmlns:a="http://schemas.openxmlformats.org/drawingml/2006/main">
            <a:srgbClr val="27D3C3"/>
          </a:solidFill>
          <a:ln xmlns:a="http://schemas.openxmlformats.org/drawingml/2006/main" w="0">
            <a:noFill/>
            <a:prstDash val="solid"/>
          </a:ln>
        </p:spPr>
      </p:sp>
      <p:sp>
        <p:nvSpPr>
          <p:cNvPr id="13" name="" descr="Instructional visual for Unseen Data Can Still Share Evidence With Training">
            <a:extLst xmlns:a="http://schemas.openxmlformats.org/drawingml/2006/main">
              <a:ext uri="{FF2B5EF4-FFF2-40B4-BE49-F238E27FC236}">
                <a16:creationId xmlns:a16="http://schemas.microsoft.com/office/drawing/2014/main" id="{66AEEC7C-C76C-434B-AA36-AA8D29EED900}"/>
              </a:ext>
            </a:extLst>
          </p:cNvPr>
          <p:cNvSpPr>
            <a:spLocks xmlns:a="http://schemas.openxmlformats.org/drawingml/2006/main" noGrp="1"/>
          </p:cNvSpPr>
          <p:nvPr/>
        </p:nvSpPr>
        <p:spPr>
          <a:xfrm xmlns:a="http://schemas.openxmlformats.org/drawingml/2006/main">
            <a:off x="4953476"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UNSEEN</a:t>
            </a:r>
          </a:p>
        </p:txBody>
      </p:sp>
      <p:sp>
        <p:nvSpPr>
          <p:cNvPr id="14" name="" descr="Instructional visual for Unseen Data Can Still Share Evidence With Training">
            <a:extLst xmlns:a="http://schemas.openxmlformats.org/drawingml/2006/main">
              <a:ext uri="{FF2B5EF4-FFF2-40B4-BE49-F238E27FC236}">
                <a16:creationId xmlns:a16="http://schemas.microsoft.com/office/drawing/2014/main" id="{BDE38DC9-02E1-4CEE-8C82-65A8385FE630}"/>
              </a:ext>
            </a:extLst>
          </p:cNvPr>
          <p:cNvSpPr>
            <a:spLocks xmlns:a="http://schemas.openxmlformats.org/drawingml/2006/main" noGrp="1"/>
          </p:cNvSpPr>
          <p:nvPr/>
        </p:nvSpPr>
        <p:spPr>
          <a:xfrm xmlns:a="http://schemas.openxmlformats.org/drawingml/2006/main">
            <a:off x="10554176" y="3181350"/>
            <a:ext cx="228600" cy="228600"/>
          </a:xfrm>
          <a:prstGeom xmlns:a="http://schemas.openxmlformats.org/drawingml/2006/main" prst="ellipse">
            <a:avLst/>
          </a:prstGeom>
          <a:solidFill xmlns:a="http://schemas.openxmlformats.org/drawingml/2006/main">
            <a:srgbClr val="E8B45D"/>
          </a:solidFill>
          <a:ln xmlns:a="http://schemas.openxmlformats.org/drawingml/2006/main" w="0">
            <a:noFill/>
            <a:prstDash val="solid"/>
          </a:ln>
        </p:spPr>
      </p:sp>
      <p:sp>
        <p:nvSpPr>
          <p:cNvPr id="15" name="" descr="Instructional visual for Unseen Data Can Still Share Evidence With Training">
            <a:extLst xmlns:a="http://schemas.openxmlformats.org/drawingml/2006/main">
              <a:ext uri="{FF2B5EF4-FFF2-40B4-BE49-F238E27FC236}">
                <a16:creationId xmlns:a16="http://schemas.microsoft.com/office/drawing/2014/main" id="{09F4F3FE-9514-42E9-996B-2E61E4CE15E2}"/>
              </a:ext>
            </a:extLst>
          </p:cNvPr>
          <p:cNvSpPr>
            <a:spLocks xmlns:a="http://schemas.openxmlformats.org/drawingml/2006/main" noGrp="1"/>
          </p:cNvSpPr>
          <p:nvPr/>
        </p:nvSpPr>
        <p:spPr>
          <a:xfrm xmlns:a="http://schemas.openxmlformats.org/drawingml/2006/main">
            <a:off x="9715976"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TARGET RISK</a:t>
            </a:r>
          </a:p>
        </p:txBody>
      </p:sp>
      <p:sp>
        <p:nvSpPr>
          <p:cNvPr id="16" name="" descr="Instructional visual for Unseen Data Can Still Share Evidence With Training">
            <a:extLst xmlns:a="http://schemas.openxmlformats.org/drawingml/2006/main">
              <a:ext uri="{FF2B5EF4-FFF2-40B4-BE49-F238E27FC236}">
                <a16:creationId xmlns:a16="http://schemas.microsoft.com/office/drawing/2014/main" id="{84079032-7350-4B78-B763-0C4BC54E4719}"/>
              </a:ext>
            </a:extLst>
          </p:cNvPr>
          <p:cNvSpPr>
            <a:spLocks xmlns:a="http://schemas.openxmlformats.org/drawingml/2006/main" noGrp="1"/>
          </p:cNvSpPr>
          <p:nvPr/>
        </p:nvSpPr>
        <p:spPr>
          <a:xfrm xmlns:a="http://schemas.openxmlformats.org/drawingml/2006/main">
            <a:off x="1619726" y="2114550"/>
            <a:ext cx="8953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B"/>
                </a:solidFill>
              </a:defRPr>
            </a:pPr>
            <a:r>
              <a:rPr sz="1875" b="0">
                <a:solidFill>
                  <a:srgbClr val="FFF8EB"/>
                </a:solidFill>
              </a:rPr>
              <a:t>Generalization depends on capacity, dependence, selection, drift, and measurement stability.</a:t>
            </a:r>
          </a:p>
        </p:txBody>
      </p:sp>
    </p:spTree>
    <p:extLst>
      <p:ext uri="{BB962C8B-B14F-4D97-AF65-F5344CB8AC3E}">
        <p14:creationId xmlns:p14="http://schemas.microsoft.com/office/powerpoint/2010/main" val="717127168"/>
      </p:ext>
    </p:extLst>
  </p:cSld>
</p:sld>
</file>

<file path=ppt/slides/slide24.xml><?xml version="1.0" encoding="utf-8"?>
<p:sld xmlns:p="http://schemas.openxmlformats.org/presentationml/2006/main">
  <p:cSld>
    <p:bg>
      <p:bgPr>
        <a:solidFill xmlns:a="http://schemas.openxmlformats.org/drawingml/2006/main">
          <a:srgbClr val="050505"/>
        </a:solidFill>
      </p:bgPr>
    </p:bg>
    <p:spTree>
      <p:nvGrpSpPr>
        <p:cNvPr id="1" name="" descr="Instructional visual for Chronology Assigns Distinct Roles to Train, Validation, and Test"/>
        <p:cNvGrpSpPr/>
        <p:nvPr/>
      </p:nvGrpSpPr>
      <p:grpSpPr>
        <a:xfrm xmlns:a="http://schemas.openxmlformats.org/drawingml/2006/main"/>
      </p:grpSpPr>
      <p:sp>
        <p:nvSpPr>
          <p:cNvPr id="1" name="" descr="Instructional visual for Chronology Assigns Distinct Roles to Train, Validation, and Test">
            <a:extLst xmlns:a="http://schemas.openxmlformats.org/drawingml/2006/main">
              <a:ext uri="{FF2B5EF4-FFF2-40B4-BE49-F238E27FC236}">
                <a16:creationId xmlns:a16="http://schemas.microsoft.com/office/drawing/2014/main" id="{239B9DAF-B4ED-40D5-96D7-4206E921A1E3}"/>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2" name="" descr="Instructional visual for Chronology Assigns Distinct Roles to Train, Validation, and Test">
            <a:extLst xmlns:a="http://schemas.openxmlformats.org/drawingml/2006/main">
              <a:ext uri="{FF2B5EF4-FFF2-40B4-BE49-F238E27FC236}">
                <a16:creationId xmlns:a16="http://schemas.microsoft.com/office/drawing/2014/main" id="{508FDF80-C1E3-46E2-A00E-7CF825B44F28}"/>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MEASUREMENT</a:t>
            </a:r>
          </a:p>
        </p:txBody>
      </p:sp>
      <p:sp>
        <p:nvSpPr>
          <p:cNvPr id="3" name="" descr="Instructional visual for Chronology Assigns Distinct Roles to Train, Validation, and Test">
            <a:extLst xmlns:a="http://schemas.openxmlformats.org/drawingml/2006/main">
              <a:ext uri="{FF2B5EF4-FFF2-40B4-BE49-F238E27FC236}">
                <a16:creationId xmlns:a16="http://schemas.microsoft.com/office/drawing/2014/main" id="{014194F8-660E-492E-8FAC-1CF75D25B560}"/>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Chronology Assigns Distinct Roles to Train, Validation, and Test">
            <a:extLst xmlns:a="http://schemas.openxmlformats.org/drawingml/2006/main">
              <a:ext uri="{FF2B5EF4-FFF2-40B4-BE49-F238E27FC236}">
                <a16:creationId xmlns:a16="http://schemas.microsoft.com/office/drawing/2014/main" id="{531EAEF1-BC27-492A-A5BB-CC0261DFBE06}"/>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Chronology Assigns Distinct Roles to Train, Validation, and Test</a:t>
            </a:r>
          </a:p>
        </p:txBody>
      </p:sp>
      <p:sp>
        <p:nvSpPr>
          <p:cNvPr id="5" name="" descr="Instructional visual for Chronology Assigns Distinct Roles to Train, Validation, and Test">
            <a:extLst xmlns:a="http://schemas.openxmlformats.org/drawingml/2006/main">
              <a:ext uri="{FF2B5EF4-FFF2-40B4-BE49-F238E27FC236}">
                <a16:creationId xmlns:a16="http://schemas.microsoft.com/office/drawing/2014/main" id="{C4DFBA81-C046-4BC7-A896-0A2068183104}"/>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6" name="" descr="Instructional visual for Chronology Assigns Distinct Roles to Train, Validation, and Test">
            <a:extLst xmlns:a="http://schemas.openxmlformats.org/drawingml/2006/main">
              <a:ext uri="{FF2B5EF4-FFF2-40B4-BE49-F238E27FC236}">
                <a16:creationId xmlns:a16="http://schemas.microsoft.com/office/drawing/2014/main" id="{2A950C22-7723-48E4-9DF4-DC8F90A954F2}"/>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Chronology Assigns Distinct Roles to Train, Validation, and Test">
            <a:extLst xmlns:a="http://schemas.openxmlformats.org/drawingml/2006/main">
              <a:ext uri="{FF2B5EF4-FFF2-40B4-BE49-F238E27FC236}">
                <a16:creationId xmlns:a16="http://schemas.microsoft.com/office/drawing/2014/main" id="{E01586B0-BE55-4E7C-97F2-C0340C0F733A}"/>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024 / 144</a:t>
            </a:r>
          </a:p>
        </p:txBody>
      </p:sp>
      <p:sp>
        <p:nvSpPr>
          <p:cNvPr id="8" name="" descr="Instructional visual for Chronology Assigns Distinct Roles to Train, Validation, and Test">
            <a:extLst xmlns:a="http://schemas.openxmlformats.org/drawingml/2006/main">
              <a:ext uri="{FF2B5EF4-FFF2-40B4-BE49-F238E27FC236}">
                <a16:creationId xmlns:a16="http://schemas.microsoft.com/office/drawing/2014/main" id="{61699C32-3515-4E6D-9A6F-DDB4343259F7}"/>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Chronology Assigns Distinct Roles to Train, Validation, and Test">
            <a:extLst xmlns:a="http://schemas.openxmlformats.org/drawingml/2006/main">
              <a:ext uri="{FF2B5EF4-FFF2-40B4-BE49-F238E27FC236}">
                <a16:creationId xmlns:a16="http://schemas.microsoft.com/office/drawing/2014/main" id="{F75E9C33-53DD-414B-94BA-88F88E65B7D9}"/>
              </a:ext>
            </a:extLst>
          </p:cNvPr>
          <p:cNvSpPr>
            <a:spLocks xmlns:a="http://schemas.openxmlformats.org/drawingml/2006/main" noGrp="1"/>
          </p:cNvSpPr>
          <p:nvPr/>
        </p:nvSpPr>
        <p:spPr>
          <a:xfrm xmlns:a="http://schemas.openxmlformats.org/drawingml/2006/main">
            <a:off x="1048703" y="3276600"/>
            <a:ext cx="9906000" cy="66675"/>
          </a:xfrm>
          <a:prstGeom xmlns:a="http://schemas.openxmlformats.org/drawingml/2006/main" prst="rect">
            <a:avLst/>
          </a:prstGeom>
          <a:solidFill xmlns:a="http://schemas.openxmlformats.org/drawingml/2006/main">
            <a:srgbClr val="2B2A2A"/>
          </a:solidFill>
          <a:ln xmlns:a="http://schemas.openxmlformats.org/drawingml/2006/main" w="0">
            <a:noFill/>
            <a:prstDash val="solid"/>
          </a:ln>
        </p:spPr>
      </p:sp>
      <p:sp>
        <p:nvSpPr>
          <p:cNvPr id="10" name="" descr="Instructional visual for Chronology Assigns Distinct Roles to Train, Validation, and Test">
            <a:extLst xmlns:a="http://schemas.openxmlformats.org/drawingml/2006/main">
              <a:ext uri="{FF2B5EF4-FFF2-40B4-BE49-F238E27FC236}">
                <a16:creationId xmlns:a16="http://schemas.microsoft.com/office/drawing/2014/main" id="{A6C38751-CAB3-4D83-94C5-474BCEB24420}"/>
              </a:ext>
            </a:extLst>
          </p:cNvPr>
          <p:cNvSpPr>
            <a:spLocks xmlns:a="http://schemas.openxmlformats.org/drawingml/2006/main" noGrp="1"/>
          </p:cNvSpPr>
          <p:nvPr/>
        </p:nvSpPr>
        <p:spPr>
          <a:xfrm xmlns:a="http://schemas.openxmlformats.org/drawingml/2006/main">
            <a:off x="1029653" y="3181350"/>
            <a:ext cx="228600" cy="228600"/>
          </a:xfrm>
          <a:prstGeom xmlns:a="http://schemas.openxmlformats.org/drawingml/2006/main" prst="ellipse">
            <a:avLst/>
          </a:prstGeom>
          <a:solidFill xmlns:a="http://schemas.openxmlformats.org/drawingml/2006/main">
            <a:srgbClr val="27D3C4"/>
          </a:solidFill>
          <a:ln xmlns:a="http://schemas.openxmlformats.org/drawingml/2006/main" w="0">
            <a:noFill/>
            <a:prstDash val="solid"/>
          </a:ln>
        </p:spPr>
      </p:sp>
      <p:sp>
        <p:nvSpPr>
          <p:cNvPr id="11" name="" descr="Instructional visual for Chronology Assigns Distinct Roles to Train, Validation, and Test">
            <a:extLst xmlns:a="http://schemas.openxmlformats.org/drawingml/2006/main">
              <a:ext uri="{FF2B5EF4-FFF2-40B4-BE49-F238E27FC236}">
                <a16:creationId xmlns:a16="http://schemas.microsoft.com/office/drawing/2014/main" id="{97440F0F-4B3E-43EB-9D4E-CB46C62334BB}"/>
              </a:ext>
            </a:extLst>
          </p:cNvPr>
          <p:cNvSpPr>
            <a:spLocks xmlns:a="http://schemas.openxmlformats.org/drawingml/2006/main" noGrp="1"/>
          </p:cNvSpPr>
          <p:nvPr/>
        </p:nvSpPr>
        <p:spPr>
          <a:xfrm xmlns:a="http://schemas.openxmlformats.org/drawingml/2006/main">
            <a:off x="191453"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TRAIN • FIT</a:t>
            </a:r>
          </a:p>
        </p:txBody>
      </p:sp>
      <p:sp>
        <p:nvSpPr>
          <p:cNvPr id="12" name="" descr="Instructional visual for Chronology Assigns Distinct Roles to Train, Validation, and Test">
            <a:extLst xmlns:a="http://schemas.openxmlformats.org/drawingml/2006/main">
              <a:ext uri="{FF2B5EF4-FFF2-40B4-BE49-F238E27FC236}">
                <a16:creationId xmlns:a16="http://schemas.microsoft.com/office/drawing/2014/main" id="{1D0995A9-33AF-4F96-A2FE-1190457E1B57}"/>
              </a:ext>
            </a:extLst>
          </p:cNvPr>
          <p:cNvSpPr>
            <a:spLocks xmlns:a="http://schemas.openxmlformats.org/drawingml/2006/main" noGrp="1"/>
          </p:cNvSpPr>
          <p:nvPr/>
        </p:nvSpPr>
        <p:spPr>
          <a:xfrm xmlns:a="http://schemas.openxmlformats.org/drawingml/2006/main">
            <a:off x="5792153" y="3181350"/>
            <a:ext cx="228600" cy="228600"/>
          </a:xfrm>
          <a:prstGeom xmlns:a="http://schemas.openxmlformats.org/drawingml/2006/main" prst="ellipse">
            <a:avLst/>
          </a:prstGeom>
          <a:solidFill xmlns:a="http://schemas.openxmlformats.org/drawingml/2006/main">
            <a:srgbClr val="27D3C4"/>
          </a:solidFill>
          <a:ln xmlns:a="http://schemas.openxmlformats.org/drawingml/2006/main" w="0">
            <a:noFill/>
            <a:prstDash val="solid"/>
          </a:ln>
        </p:spPr>
      </p:sp>
      <p:sp>
        <p:nvSpPr>
          <p:cNvPr id="13" name="" descr="Instructional visual for Chronology Assigns Distinct Roles to Train, Validation, and Test">
            <a:extLst xmlns:a="http://schemas.openxmlformats.org/drawingml/2006/main">
              <a:ext uri="{FF2B5EF4-FFF2-40B4-BE49-F238E27FC236}">
                <a16:creationId xmlns:a16="http://schemas.microsoft.com/office/drawing/2014/main" id="{0F1C1A5C-6923-4744-954F-82F678B2404F}"/>
              </a:ext>
            </a:extLst>
          </p:cNvPr>
          <p:cNvSpPr>
            <a:spLocks xmlns:a="http://schemas.openxmlformats.org/drawingml/2006/main" noGrp="1"/>
          </p:cNvSpPr>
          <p:nvPr/>
        </p:nvSpPr>
        <p:spPr>
          <a:xfrm xmlns:a="http://schemas.openxmlformats.org/drawingml/2006/main">
            <a:off x="4953953"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VALIDATION • SELECT</a:t>
            </a:r>
          </a:p>
        </p:txBody>
      </p:sp>
      <p:sp>
        <p:nvSpPr>
          <p:cNvPr id="14" name="" descr="Instructional visual for Chronology Assigns Distinct Roles to Train, Validation, and Test">
            <a:extLst xmlns:a="http://schemas.openxmlformats.org/drawingml/2006/main">
              <a:ext uri="{FF2B5EF4-FFF2-40B4-BE49-F238E27FC236}">
                <a16:creationId xmlns:a16="http://schemas.microsoft.com/office/drawing/2014/main" id="{73412E8C-E150-4E7A-86AD-4DB7B4318657}"/>
              </a:ext>
            </a:extLst>
          </p:cNvPr>
          <p:cNvSpPr>
            <a:spLocks xmlns:a="http://schemas.openxmlformats.org/drawingml/2006/main" noGrp="1"/>
          </p:cNvSpPr>
          <p:nvPr/>
        </p:nvSpPr>
        <p:spPr>
          <a:xfrm xmlns:a="http://schemas.openxmlformats.org/drawingml/2006/main">
            <a:off x="10554653" y="3181350"/>
            <a:ext cx="228600" cy="228600"/>
          </a:xfrm>
          <a:prstGeom xmlns:a="http://schemas.openxmlformats.org/drawingml/2006/main" prst="ellipse">
            <a:avLst/>
          </a:prstGeom>
          <a:solidFill xmlns:a="http://schemas.openxmlformats.org/drawingml/2006/main">
            <a:srgbClr val="E8B45E"/>
          </a:solidFill>
          <a:ln xmlns:a="http://schemas.openxmlformats.org/drawingml/2006/main" w="0">
            <a:noFill/>
            <a:prstDash val="solid"/>
          </a:ln>
        </p:spPr>
      </p:sp>
      <p:sp>
        <p:nvSpPr>
          <p:cNvPr id="15" name="" descr="Instructional visual for Chronology Assigns Distinct Roles to Train, Validation, and Test">
            <a:extLst xmlns:a="http://schemas.openxmlformats.org/drawingml/2006/main">
              <a:ext uri="{FF2B5EF4-FFF2-40B4-BE49-F238E27FC236}">
                <a16:creationId xmlns:a16="http://schemas.microsoft.com/office/drawing/2014/main" id="{A6231955-FE7D-4D3C-B336-EC379CAF8FC1}"/>
              </a:ext>
            </a:extLst>
          </p:cNvPr>
          <p:cNvSpPr>
            <a:spLocks xmlns:a="http://schemas.openxmlformats.org/drawingml/2006/main" noGrp="1"/>
          </p:cNvSpPr>
          <p:nvPr/>
        </p:nvSpPr>
        <p:spPr>
          <a:xfrm xmlns:a="http://schemas.openxmlformats.org/drawingml/2006/main">
            <a:off x="9716453"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FROZEN TEST • CONFIRM</a:t>
            </a:r>
          </a:p>
        </p:txBody>
      </p:sp>
      <p:sp>
        <p:nvSpPr>
          <p:cNvPr id="16" name="" descr="Instructional visual for Chronology Assigns Distinct Roles to Train, Validation, and Test">
            <a:extLst xmlns:a="http://schemas.openxmlformats.org/drawingml/2006/main">
              <a:ext uri="{FF2B5EF4-FFF2-40B4-BE49-F238E27FC236}">
                <a16:creationId xmlns:a16="http://schemas.microsoft.com/office/drawing/2014/main" id="{B5C831FB-0BE3-4757-9696-43162C1D449E}"/>
              </a:ext>
            </a:extLst>
          </p:cNvPr>
          <p:cNvSpPr>
            <a:spLocks xmlns:a="http://schemas.openxmlformats.org/drawingml/2006/main" noGrp="1"/>
          </p:cNvSpPr>
          <p:nvPr/>
        </p:nvSpPr>
        <p:spPr>
          <a:xfrm xmlns:a="http://schemas.openxmlformats.org/drawingml/2006/main">
            <a:off x="1620203" y="2114550"/>
            <a:ext cx="8953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C"/>
                </a:solidFill>
              </a:defRPr>
            </a:pPr>
            <a:r>
              <a:rPr sz="1875" b="0">
                <a:solidFill>
                  <a:srgbClr val="FFF8EC"/>
                </a:solidFill>
              </a:rPr>
              <a:t>Freeze selection before opening the final interval; purge overlap and embargo dependencies.</a:t>
            </a:r>
          </a:p>
        </p:txBody>
      </p:sp>
    </p:spTree>
    <p:extLst>
      <p:ext uri="{BB962C8B-B14F-4D97-AF65-F5344CB8AC3E}">
        <p14:creationId xmlns:p14="http://schemas.microsoft.com/office/powerpoint/2010/main" val="2028334654"/>
      </p:ext>
    </p:extLst>
  </p:cSld>
</p:sld>
</file>

<file path=ppt/slides/slide25.xml><?xml version="1.0" encoding="utf-8"?>
<p:sld xmlns:p="http://schemas.openxmlformats.org/presentationml/2006/main">
  <p:cSld>
    <p:bg>
      <p:bgPr>
        <a:solidFill xmlns:a="http://schemas.openxmlformats.org/drawingml/2006/main">
          <a:srgbClr val="050505"/>
        </a:solidFill>
      </p:bgPr>
    </p:bg>
    <p:spTree>
      <p:nvGrpSpPr>
        <p:cNvPr id="1" name="" descr="Instructional visual for Purge Overlapping Labels and Embargo Dependent Lookbacks"/>
        <p:cNvGrpSpPr/>
        <p:nvPr/>
      </p:nvGrpSpPr>
      <p:grpSpPr>
        <a:xfrm xmlns:a="http://schemas.openxmlformats.org/drawingml/2006/main"/>
      </p:grpSpPr>
      <p:sp>
        <p:nvSpPr>
          <p:cNvPr id="1" name="" descr="Instructional visual for Purge Overlapping Labels and Embargo Dependent Lookbacks">
            <a:extLst xmlns:a="http://schemas.openxmlformats.org/drawingml/2006/main">
              <a:ext uri="{FF2B5EF4-FFF2-40B4-BE49-F238E27FC236}">
                <a16:creationId xmlns:a16="http://schemas.microsoft.com/office/drawing/2014/main" id="{7D064989-43CD-4E81-92E5-337DBB4A695D}"/>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2" name="" descr="Instructional visual for Purge Overlapping Labels and Embargo Dependent Lookbacks">
            <a:extLst xmlns:a="http://schemas.openxmlformats.org/drawingml/2006/main">
              <a:ext uri="{FF2B5EF4-FFF2-40B4-BE49-F238E27FC236}">
                <a16:creationId xmlns:a16="http://schemas.microsoft.com/office/drawing/2014/main" id="{92F86193-BEA2-4D90-881D-81C4012068AB}"/>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MEASUREMENT</a:t>
            </a:r>
          </a:p>
        </p:txBody>
      </p:sp>
      <p:sp>
        <p:nvSpPr>
          <p:cNvPr id="3" name="" descr="Instructional visual for Purge Overlapping Labels and Embargo Dependent Lookbacks">
            <a:extLst xmlns:a="http://schemas.openxmlformats.org/drawingml/2006/main">
              <a:ext uri="{FF2B5EF4-FFF2-40B4-BE49-F238E27FC236}">
                <a16:creationId xmlns:a16="http://schemas.microsoft.com/office/drawing/2014/main" id="{18EB0A29-B75B-4EF8-BAFC-9FB65DF68A34}"/>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5F"/>
                </a:solidFill>
              </a:defRPr>
            </a:pPr>
            <a:r>
              <a:rPr sz="900" b="1">
                <a:solidFill>
                  <a:srgbClr val="E8B45F"/>
                </a:solidFill>
              </a:rPr>
              <a:t>ILLUSTRATIVE • NOT OBSERVED</a:t>
            </a:r>
          </a:p>
        </p:txBody>
      </p:sp>
      <p:sp>
        <p:nvSpPr>
          <p:cNvPr id="4" name="slide-title" descr="Instructional visual for Purge Overlapping Labels and Embargo Dependent Lookbacks">
            <a:extLst xmlns:a="http://schemas.openxmlformats.org/drawingml/2006/main">
              <a:ext uri="{FF2B5EF4-FFF2-40B4-BE49-F238E27FC236}">
                <a16:creationId xmlns:a16="http://schemas.microsoft.com/office/drawing/2014/main" id="{F948FEDD-3F31-4A56-ADA2-2EC4906CD723}"/>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Purge Overlapping Labels and Embargo Dependent Lookbacks</a:t>
            </a:r>
          </a:p>
        </p:txBody>
      </p:sp>
      <p:sp>
        <p:nvSpPr>
          <p:cNvPr id="5" name="" descr="Instructional visual for Purge Overlapping Labels and Embargo Dependent Lookbacks">
            <a:extLst xmlns:a="http://schemas.openxmlformats.org/drawingml/2006/main">
              <a:ext uri="{FF2B5EF4-FFF2-40B4-BE49-F238E27FC236}">
                <a16:creationId xmlns:a16="http://schemas.microsoft.com/office/drawing/2014/main" id="{46F34E68-79E3-47BD-A336-D8C49EED10CE}"/>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6" name="" descr="Instructional visual for Purge Overlapping Labels and Embargo Dependent Lookbacks">
            <a:extLst xmlns:a="http://schemas.openxmlformats.org/drawingml/2006/main">
              <a:ext uri="{FF2B5EF4-FFF2-40B4-BE49-F238E27FC236}">
                <a16:creationId xmlns:a16="http://schemas.microsoft.com/office/drawing/2014/main" id="{166DAE2A-EDB4-484F-AFDB-0AC46E5FFAAD}"/>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Purge Overlapping Labels and Embargo Dependent Lookbacks">
            <a:extLst xmlns:a="http://schemas.openxmlformats.org/drawingml/2006/main">
              <a:ext uri="{FF2B5EF4-FFF2-40B4-BE49-F238E27FC236}">
                <a16:creationId xmlns:a16="http://schemas.microsoft.com/office/drawing/2014/main" id="{79F939BB-5859-4130-AD1A-7F5773F44D12}"/>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025 / 144</a:t>
            </a:r>
          </a:p>
        </p:txBody>
      </p:sp>
      <p:sp>
        <p:nvSpPr>
          <p:cNvPr id="8" name="" descr="Instructional visual for Purge Overlapping Labels and Embargo Dependent Lookbacks">
            <a:extLst xmlns:a="http://schemas.openxmlformats.org/drawingml/2006/main">
              <a:ext uri="{FF2B5EF4-FFF2-40B4-BE49-F238E27FC236}">
                <a16:creationId xmlns:a16="http://schemas.microsoft.com/office/drawing/2014/main" id="{AAF91521-58C7-4DA4-8644-E31D8500E559}"/>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Purge Overlapping Labels and Embargo Dependent Lookbacks">
            <a:extLst xmlns:a="http://schemas.openxmlformats.org/drawingml/2006/main">
              <a:ext uri="{FF2B5EF4-FFF2-40B4-BE49-F238E27FC236}">
                <a16:creationId xmlns:a16="http://schemas.microsoft.com/office/drawing/2014/main" id="{842A1476-DA5B-416A-97BC-690167B2925F}"/>
              </a:ext>
            </a:extLst>
          </p:cNvPr>
          <p:cNvSpPr>
            <a:spLocks xmlns:a="http://schemas.openxmlformats.org/drawingml/2006/main" noGrp="1"/>
          </p:cNvSpPr>
          <p:nvPr/>
        </p:nvSpPr>
        <p:spPr>
          <a:xfrm xmlns:a="http://schemas.openxmlformats.org/drawingml/2006/main">
            <a:off x="687229" y="1962150"/>
            <a:ext cx="4095750" cy="381000"/>
          </a:xfrm>
          <a:prstGeom xmlns:a="http://schemas.openxmlformats.org/drawingml/2006/main" prst="roundRect">
            <a:avLst>
              <a:gd name="adj" fmla="val 20000"/>
            </a:avLst>
          </a:prstGeom>
          <a:solidFill xmlns:a="http://schemas.openxmlformats.org/drawingml/2006/main">
            <a:srgbClr val="0B0B0E"/>
          </a:solidFill>
          <a:ln xmlns:a="http://schemas.openxmlformats.org/drawingml/2006/main" w="14288">
            <a:solidFill>
              <a:srgbClr val="E8B45F"/>
            </a:solidFill>
            <a:prstDash val="solid"/>
          </a:ln>
        </p:spPr>
      </p:sp>
      <p:sp>
        <p:nvSpPr>
          <p:cNvPr id="10" name="" descr="Instructional visual for Purge Overlapping Labels and Embargo Dependent Lookbacks">
            <a:extLst xmlns:a="http://schemas.openxmlformats.org/drawingml/2006/main">
              <a:ext uri="{FF2B5EF4-FFF2-40B4-BE49-F238E27FC236}">
                <a16:creationId xmlns:a16="http://schemas.microsoft.com/office/drawing/2014/main" id="{B4B03E06-769E-4C36-9241-91A2EF5B985D}"/>
              </a:ext>
            </a:extLst>
          </p:cNvPr>
          <p:cNvSpPr>
            <a:spLocks xmlns:a="http://schemas.openxmlformats.org/drawingml/2006/main" noGrp="1"/>
          </p:cNvSpPr>
          <p:nvPr/>
        </p:nvSpPr>
        <p:spPr>
          <a:xfrm xmlns:a="http://schemas.openxmlformats.org/drawingml/2006/main">
            <a:off x="782479"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F"/>
                </a:solidFill>
              </a:defRPr>
            </a:pPr>
            <a:r>
              <a:rPr sz="1650" b="1">
                <a:solidFill>
                  <a:srgbClr val="E8B45F"/>
                </a:solidFill>
              </a:rPr>
              <a:t>ILLUSTRATIVE • LEDGER LOCKED</a:t>
            </a:r>
          </a:p>
        </p:txBody>
      </p:sp>
      <p:sp>
        <p:nvSpPr>
          <p:cNvPr id="11" name="" descr="Instructional visual for Purge Overlapping Labels and Embargo Dependent Lookbacks">
            <a:extLst xmlns:a="http://schemas.openxmlformats.org/drawingml/2006/main">
              <a:ext uri="{FF2B5EF4-FFF2-40B4-BE49-F238E27FC236}">
                <a16:creationId xmlns:a16="http://schemas.microsoft.com/office/drawing/2014/main" id="{CA6A0903-1486-480E-95A5-F835C0F2A8A3}"/>
              </a:ext>
            </a:extLst>
          </p:cNvPr>
          <p:cNvSpPr>
            <a:spLocks xmlns:a="http://schemas.openxmlformats.org/drawingml/2006/main" noGrp="1"/>
          </p:cNvSpPr>
          <p:nvPr/>
        </p:nvSpPr>
        <p:spPr>
          <a:xfrm xmlns:a="http://schemas.openxmlformats.org/drawingml/2006/main">
            <a:off x="687229"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0"/>
                </a:solidFill>
              </a:defRPr>
            </a:pPr>
            <a:r>
              <a:rPr sz="1800" b="1">
                <a:solidFill>
                  <a:srgbClr val="F4EBE0"/>
                </a:solidFill>
              </a:rPr>
              <a:t>Temporal purge and embargo derived from support windows</a:t>
            </a:r>
          </a:p>
        </p:txBody>
      </p:sp>
      <p:sp>
        <p:nvSpPr>
          <p:cNvPr id="12" name="" descr="Instructional visual for Purge Overlapping Labels and Embargo Dependent Lookbacks">
            <a:extLst xmlns:a="http://schemas.openxmlformats.org/drawingml/2006/main">
              <a:ext uri="{FF2B5EF4-FFF2-40B4-BE49-F238E27FC236}">
                <a16:creationId xmlns:a16="http://schemas.microsoft.com/office/drawing/2014/main" id="{A88313B8-B3D6-4CCA-AB27-D722FF6AAAEB}"/>
              </a:ext>
            </a:extLst>
          </p:cNvPr>
          <p:cNvSpPr>
            <a:spLocks xmlns:a="http://schemas.openxmlformats.org/drawingml/2006/main" noGrp="1"/>
          </p:cNvSpPr>
          <p:nvPr/>
        </p:nvSpPr>
        <p:spPr>
          <a:xfrm xmlns:a="http://schemas.openxmlformats.org/drawingml/2006/main">
            <a:off x="687229"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D"/>
                </a:solidFill>
              </a:defRPr>
            </a:pPr>
            <a:r>
              <a:rPr sz="1875" b="0">
                <a:solidFill>
                  <a:srgbClr val="FFF8ED"/>
                </a:solidFill>
              </a:rPr>
              <a:t>SQ-EX-003 leaves training minutes 5–7 and begins evaluation at minute 13.</a:t>
            </a:r>
          </a:p>
        </p:txBody>
      </p:sp>
      <p:sp>
        <p:nvSpPr>
          <p:cNvPr id="13" name="" descr="Instructional visual for Purge Overlapping Labels and Embargo Dependent Lookbacks">
            <a:extLst xmlns:a="http://schemas.openxmlformats.org/drawingml/2006/main">
              <a:ext uri="{FF2B5EF4-FFF2-40B4-BE49-F238E27FC236}">
                <a16:creationId xmlns:a16="http://schemas.microsoft.com/office/drawing/2014/main" id="{B7F9B2DC-0220-4EFB-AE57-9BDB15B2EBB9}"/>
              </a:ext>
            </a:extLst>
          </p:cNvPr>
          <p:cNvSpPr>
            <a:spLocks xmlns:a="http://schemas.openxmlformats.org/drawingml/2006/main" noGrp="1"/>
          </p:cNvSpPr>
          <p:nvPr/>
        </p:nvSpPr>
        <p:spPr>
          <a:xfrm xmlns:a="http://schemas.openxmlformats.org/drawingml/2006/main">
            <a:off x="6192679" y="2000250"/>
            <a:ext cx="4857750" cy="3333750"/>
          </a:xfrm>
          <a:prstGeom xmlns:a="http://schemas.openxmlformats.org/drawingml/2006/main" prst="roundRect">
            <a:avLst>
              <a:gd name="adj" fmla="val 2286"/>
            </a:avLst>
          </a:prstGeom>
          <a:solidFill xmlns:a="http://schemas.openxmlformats.org/drawingml/2006/main">
            <a:srgbClr val="0B0B0E"/>
          </a:solidFill>
          <a:ln xmlns:a="http://schemas.openxmlformats.org/drawingml/2006/main" w="19050">
            <a:solidFill>
              <a:srgbClr val="E8B45F"/>
            </a:solidFill>
            <a:prstDash val="solid"/>
          </a:ln>
        </p:spPr>
      </p:sp>
      <p:sp>
        <p:nvSpPr>
          <p:cNvPr id="14" name="" descr="Instructional visual for Purge Overlapping Labels and Embargo Dependent Lookbacks">
            <a:extLst xmlns:a="http://schemas.openxmlformats.org/drawingml/2006/main">
              <a:ext uri="{FF2B5EF4-FFF2-40B4-BE49-F238E27FC236}">
                <a16:creationId xmlns:a16="http://schemas.microsoft.com/office/drawing/2014/main" id="{E6DAEF69-0B5E-4CF5-BA91-5120C88F1DED}"/>
              </a:ext>
            </a:extLst>
          </p:cNvPr>
          <p:cNvSpPr>
            <a:spLocks xmlns:a="http://schemas.openxmlformats.org/drawingml/2006/main" noGrp="1"/>
          </p:cNvSpPr>
          <p:nvPr/>
        </p:nvSpPr>
        <p:spPr>
          <a:xfrm xmlns:a="http://schemas.openxmlformats.org/drawingml/2006/main">
            <a:off x="6478429"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5F"/>
                </a:solidFill>
              </a:defRPr>
            </a:pPr>
            <a:r>
              <a:rPr sz="1650" b="1">
                <a:solidFill>
                  <a:srgbClr val="E8B45F"/>
                </a:solidFill>
              </a:rPr>
              <a:t>Training candidates: [5, 6, 7, 8, 9]</a:t>
            </a:r>
          </a:p>
          <a:p xmlns:a="http://schemas.openxmlformats.org/drawingml/2006/main">
            <a:r>
              <a:t/>
            </a:r>
          </a:p>
          <a:p xmlns:a="http://schemas.openxmlformats.org/drawingml/2006/main">
            <a:pPr algn="l">
              <a:defRPr sz="1650" b="1">
                <a:solidFill>
                  <a:srgbClr val="E8B45F"/>
                </a:solidFill>
              </a:defRPr>
            </a:pPr>
            <a:r>
              <a:rPr sz="1650" b="1">
                <a:solidFill>
                  <a:srgbClr val="E8B45F"/>
                </a:solidFill>
              </a:rPr>
              <a:t>Purge overlap: remove [8, 9]</a:t>
            </a:r>
          </a:p>
          <a:p xmlns:a="http://schemas.openxmlformats.org/drawingml/2006/main">
            <a:r>
              <a:t/>
            </a:r>
          </a:p>
          <a:p xmlns:a="http://schemas.openxmlformats.org/drawingml/2006/main">
            <a:pPr algn="l">
              <a:defRPr sz="1650" b="1">
                <a:solidFill>
                  <a:srgbClr val="E8B45F"/>
                </a:solidFill>
              </a:defRPr>
            </a:pPr>
            <a:r>
              <a:rPr sz="1650" b="1">
                <a:solidFill>
                  <a:srgbClr val="E8B45F"/>
                </a:solidFill>
              </a:rPr>
              <a:t>Embargo: first evaluation minute = 13</a:t>
            </a:r>
          </a:p>
        </p:txBody>
      </p:sp>
      <p:sp>
        <p:nvSpPr>
          <p:cNvPr id="15" name="" descr="Instructional visual for Purge Overlapping Labels and Embargo Dependent Lookbacks">
            <a:extLst xmlns:a="http://schemas.openxmlformats.org/drawingml/2006/main">
              <a:ext uri="{FF2B5EF4-FFF2-40B4-BE49-F238E27FC236}">
                <a16:creationId xmlns:a16="http://schemas.microsoft.com/office/drawing/2014/main" id="{25F1F88F-0F86-4506-B6F6-F6AB047E4B7F}"/>
              </a:ext>
            </a:extLst>
          </p:cNvPr>
          <p:cNvSpPr>
            <a:spLocks xmlns:a="http://schemas.openxmlformats.org/drawingml/2006/main" noGrp="1"/>
          </p:cNvSpPr>
          <p:nvPr/>
        </p:nvSpPr>
        <p:spPr>
          <a:xfrm xmlns:a="http://schemas.openxmlformats.org/drawingml/2006/main">
            <a:off x="6478429"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1"/>
                </a:solidFill>
              </a:defRPr>
            </a:pPr>
            <a:r>
              <a:rPr sz="1125" b="0">
                <a:solidFill>
                  <a:srgbClr val="BDB8B1"/>
                </a:solidFill>
              </a:rPr>
              <a:t>Rounded for lecture • exact values remain in the ledger</a:t>
            </a:r>
          </a:p>
        </p:txBody>
      </p:sp>
    </p:spTree>
    <p:extLst>
      <p:ext uri="{BB962C8B-B14F-4D97-AF65-F5344CB8AC3E}">
        <p14:creationId xmlns:p14="http://schemas.microsoft.com/office/powerpoint/2010/main" val="864939597"/>
      </p:ext>
    </p:extLst>
  </p:cSld>
</p:sld>
</file>

<file path=ppt/slides/slide26.xml><?xml version="1.0" encoding="utf-8"?>
<p:sld xmlns:p="http://schemas.openxmlformats.org/presentationml/2006/main">
  <p:cSld>
    <p:bg>
      <p:bgPr>
        <a:solidFill xmlns:a="http://schemas.openxmlformats.org/drawingml/2006/main">
          <a:srgbClr val="050505"/>
        </a:solidFill>
      </p:bgPr>
    </p:bg>
    <p:spTree>
      <p:nvGrpSpPr>
        <p:cNvPr id="1" name="" descr="Instructional visual for Baselines Test Simpler Explanations Before Complexity Earns Credit"/>
        <p:cNvGrpSpPr/>
        <p:nvPr/>
      </p:nvGrpSpPr>
      <p:grpSpPr>
        <a:xfrm xmlns:a="http://schemas.openxmlformats.org/drawingml/2006/main"/>
      </p:grpSpPr>
      <p:sp>
        <p:nvSpPr>
          <p:cNvPr id="1" name="" descr="Instructional visual for Baselines Test Simpler Explanations Before Complexity Earns Credit">
            <a:extLst xmlns:a="http://schemas.openxmlformats.org/drawingml/2006/main">
              <a:ext uri="{FF2B5EF4-FFF2-40B4-BE49-F238E27FC236}">
                <a16:creationId xmlns:a16="http://schemas.microsoft.com/office/drawing/2014/main" id="{9AD080F4-C3C6-4030-AF6A-52A94766C987}"/>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2" name="" descr="Instructional visual for Baselines Test Simpler Explanations Before Complexity Earns Credit">
            <a:extLst xmlns:a="http://schemas.openxmlformats.org/drawingml/2006/main">
              <a:ext uri="{FF2B5EF4-FFF2-40B4-BE49-F238E27FC236}">
                <a16:creationId xmlns:a16="http://schemas.microsoft.com/office/drawing/2014/main" id="{954F149B-BCD1-4FE9-8E5E-20933C3C26DD}"/>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MEASUREMENT</a:t>
            </a:r>
          </a:p>
        </p:txBody>
      </p:sp>
      <p:sp>
        <p:nvSpPr>
          <p:cNvPr id="3" name="" descr="Instructional visual for Baselines Test Simpler Explanations Before Complexity Earns Credit">
            <a:extLst xmlns:a="http://schemas.openxmlformats.org/drawingml/2006/main">
              <a:ext uri="{FF2B5EF4-FFF2-40B4-BE49-F238E27FC236}">
                <a16:creationId xmlns:a16="http://schemas.microsoft.com/office/drawing/2014/main" id="{5157A1D2-1B66-4D96-A561-DFE8F1EA0497}"/>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4" name="slide-title" descr="Instructional visual for Baselines Test Simpler Explanations Before Complexity Earns Credit">
            <a:extLst xmlns:a="http://schemas.openxmlformats.org/drawingml/2006/main">
              <a:ext uri="{FF2B5EF4-FFF2-40B4-BE49-F238E27FC236}">
                <a16:creationId xmlns:a16="http://schemas.microsoft.com/office/drawing/2014/main" id="{CD9672B7-5865-48D5-9BC3-CE04B762295D}"/>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Baselines Test Simpler Explanations Before Complexity Earns Credit</a:t>
            </a:r>
          </a:p>
        </p:txBody>
      </p:sp>
      <p:sp>
        <p:nvSpPr>
          <p:cNvPr id="5" name="" descr="Instructional visual for Baselines Test Simpler Explanations Before Complexity Earns Credit">
            <a:extLst xmlns:a="http://schemas.openxmlformats.org/drawingml/2006/main">
              <a:ext uri="{FF2B5EF4-FFF2-40B4-BE49-F238E27FC236}">
                <a16:creationId xmlns:a16="http://schemas.microsoft.com/office/drawing/2014/main" id="{41151B31-E749-46D9-847B-885C16BA7A00}"/>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6" name="" descr="Instructional visual for Baselines Test Simpler Explanations Before Complexity Earns Credit">
            <a:extLst xmlns:a="http://schemas.openxmlformats.org/drawingml/2006/main">
              <a:ext uri="{FF2B5EF4-FFF2-40B4-BE49-F238E27FC236}">
                <a16:creationId xmlns:a16="http://schemas.microsoft.com/office/drawing/2014/main" id="{E0ECB6B4-A91F-498A-BC8E-8CA6601A87FD}"/>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Baselines Test Simpler Explanations Before Complexity Earns Credit">
            <a:extLst xmlns:a="http://schemas.openxmlformats.org/drawingml/2006/main">
              <a:ext uri="{FF2B5EF4-FFF2-40B4-BE49-F238E27FC236}">
                <a16:creationId xmlns:a16="http://schemas.microsoft.com/office/drawing/2014/main" id="{A9C38C22-9190-4B6C-AB6D-0361752E0CD3}"/>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026 / 144</a:t>
            </a:r>
          </a:p>
        </p:txBody>
      </p:sp>
      <p:sp>
        <p:nvSpPr>
          <p:cNvPr id="8" name="" descr="Instructional visual for Baselines Test Simpler Explanations Before Complexity Earns Credit">
            <a:extLst xmlns:a="http://schemas.openxmlformats.org/drawingml/2006/main">
              <a:ext uri="{FF2B5EF4-FFF2-40B4-BE49-F238E27FC236}">
                <a16:creationId xmlns:a16="http://schemas.microsoft.com/office/drawing/2014/main" id="{4F4485E9-4E1A-4325-93C4-5C87BCDFF59C}"/>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Baselines Test Simpler Explanations Before Complexity Earns Credit">
            <a:extLst xmlns:a="http://schemas.openxmlformats.org/drawingml/2006/main">
              <a:ext uri="{FF2B5EF4-FFF2-40B4-BE49-F238E27FC236}">
                <a16:creationId xmlns:a16="http://schemas.microsoft.com/office/drawing/2014/main" id="{55528F30-7A61-42B4-BF90-7207AC4F1727}"/>
              </a:ext>
            </a:extLst>
          </p:cNvPr>
          <p:cNvSpPr>
            <a:spLocks xmlns:a="http://schemas.openxmlformats.org/drawingml/2006/main" noGrp="1"/>
          </p:cNvSpPr>
          <p:nvPr/>
        </p:nvSpPr>
        <p:spPr>
          <a:xfrm xmlns:a="http://schemas.openxmlformats.org/drawingml/2006/main">
            <a:off x="3107055" y="2952750"/>
            <a:ext cx="238125"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0" name="" descr="Instructional visual for Baselines Test Simpler Explanations Before Complexity Earns Credit">
            <a:extLst xmlns:a="http://schemas.openxmlformats.org/drawingml/2006/main">
              <a:ext uri="{FF2B5EF4-FFF2-40B4-BE49-F238E27FC236}">
                <a16:creationId xmlns:a16="http://schemas.microsoft.com/office/drawing/2014/main" id="{18892D7F-DE65-4D88-AD48-2019C4DEAB8D}"/>
              </a:ext>
            </a:extLst>
          </p:cNvPr>
          <p:cNvSpPr>
            <a:spLocks xmlns:a="http://schemas.openxmlformats.org/drawingml/2006/main" noGrp="1"/>
          </p:cNvSpPr>
          <p:nvPr/>
        </p:nvSpPr>
        <p:spPr>
          <a:xfrm xmlns:a="http://schemas.openxmlformats.org/drawingml/2006/main">
            <a:off x="554355" y="2667000"/>
            <a:ext cx="253365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27D3C6"/>
            </a:solidFill>
            <a:prstDash val="solid"/>
          </a:ln>
        </p:spPr>
      </p:sp>
      <p:sp>
        <p:nvSpPr>
          <p:cNvPr id="11" name="" descr="Instructional visual for Baselines Test Simpler Explanations Before Complexity Earns Credit">
            <a:extLst xmlns:a="http://schemas.openxmlformats.org/drawingml/2006/main">
              <a:ext uri="{FF2B5EF4-FFF2-40B4-BE49-F238E27FC236}">
                <a16:creationId xmlns:a16="http://schemas.microsoft.com/office/drawing/2014/main" id="{FFA3A4BB-0677-43D7-BC75-4E0A567F98A7}"/>
              </a:ext>
            </a:extLst>
          </p:cNvPr>
          <p:cNvSpPr>
            <a:spLocks xmlns:a="http://schemas.openxmlformats.org/drawingml/2006/main" noGrp="1"/>
          </p:cNvSpPr>
          <p:nvPr/>
        </p:nvSpPr>
        <p:spPr>
          <a:xfrm xmlns:a="http://schemas.openxmlformats.org/drawingml/2006/main">
            <a:off x="649605" y="2705100"/>
            <a:ext cx="23431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CONSTANT</a:t>
            </a:r>
          </a:p>
        </p:txBody>
      </p:sp>
      <p:sp>
        <p:nvSpPr>
          <p:cNvPr id="12" name="" descr="Instructional visual for Baselines Test Simpler Explanations Before Complexity Earns Credit">
            <a:extLst xmlns:a="http://schemas.openxmlformats.org/drawingml/2006/main">
              <a:ext uri="{FF2B5EF4-FFF2-40B4-BE49-F238E27FC236}">
                <a16:creationId xmlns:a16="http://schemas.microsoft.com/office/drawing/2014/main" id="{B31DC108-F19F-43A3-9CF4-93596A9C1155}"/>
              </a:ext>
            </a:extLst>
          </p:cNvPr>
          <p:cNvSpPr>
            <a:spLocks xmlns:a="http://schemas.openxmlformats.org/drawingml/2006/main" noGrp="1"/>
          </p:cNvSpPr>
          <p:nvPr/>
        </p:nvSpPr>
        <p:spPr>
          <a:xfrm xmlns:a="http://schemas.openxmlformats.org/drawingml/2006/main">
            <a:off x="5850255" y="2952750"/>
            <a:ext cx="238125"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3" name="" descr="Instructional visual for Baselines Test Simpler Explanations Before Complexity Earns Credit">
            <a:extLst xmlns:a="http://schemas.openxmlformats.org/drawingml/2006/main">
              <a:ext uri="{FF2B5EF4-FFF2-40B4-BE49-F238E27FC236}">
                <a16:creationId xmlns:a16="http://schemas.microsoft.com/office/drawing/2014/main" id="{C88BE468-FD79-42E4-B894-0774257A1575}"/>
              </a:ext>
            </a:extLst>
          </p:cNvPr>
          <p:cNvSpPr>
            <a:spLocks xmlns:a="http://schemas.openxmlformats.org/drawingml/2006/main" noGrp="1"/>
          </p:cNvSpPr>
          <p:nvPr/>
        </p:nvSpPr>
        <p:spPr>
          <a:xfrm xmlns:a="http://schemas.openxmlformats.org/drawingml/2006/main">
            <a:off x="3297555" y="2667000"/>
            <a:ext cx="253365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27D3C6"/>
            </a:solidFill>
            <a:prstDash val="solid"/>
          </a:ln>
        </p:spPr>
      </p:sp>
      <p:sp>
        <p:nvSpPr>
          <p:cNvPr id="14" name="" descr="Instructional visual for Baselines Test Simpler Explanations Before Complexity Earns Credit">
            <a:extLst xmlns:a="http://schemas.openxmlformats.org/drawingml/2006/main">
              <a:ext uri="{FF2B5EF4-FFF2-40B4-BE49-F238E27FC236}">
                <a16:creationId xmlns:a16="http://schemas.microsoft.com/office/drawing/2014/main" id="{7277BD26-28CC-42AF-B213-A5D6880C05F2}"/>
              </a:ext>
            </a:extLst>
          </p:cNvPr>
          <p:cNvSpPr>
            <a:spLocks xmlns:a="http://schemas.openxmlformats.org/drawingml/2006/main" noGrp="1"/>
          </p:cNvSpPr>
          <p:nvPr/>
        </p:nvSpPr>
        <p:spPr>
          <a:xfrm xmlns:a="http://schemas.openxmlformats.org/drawingml/2006/main">
            <a:off x="3392805" y="2705100"/>
            <a:ext cx="23431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TABULAR</a:t>
            </a:r>
          </a:p>
        </p:txBody>
      </p:sp>
      <p:sp>
        <p:nvSpPr>
          <p:cNvPr id="15" name="" descr="Instructional visual for Baselines Test Simpler Explanations Before Complexity Earns Credit">
            <a:extLst xmlns:a="http://schemas.openxmlformats.org/drawingml/2006/main">
              <a:ext uri="{FF2B5EF4-FFF2-40B4-BE49-F238E27FC236}">
                <a16:creationId xmlns:a16="http://schemas.microsoft.com/office/drawing/2014/main" id="{BAE22702-0A4E-4CF4-B48D-45009EC0C65B}"/>
              </a:ext>
            </a:extLst>
          </p:cNvPr>
          <p:cNvSpPr>
            <a:spLocks xmlns:a="http://schemas.openxmlformats.org/drawingml/2006/main" noGrp="1"/>
          </p:cNvSpPr>
          <p:nvPr/>
        </p:nvSpPr>
        <p:spPr>
          <a:xfrm xmlns:a="http://schemas.openxmlformats.org/drawingml/2006/main">
            <a:off x="8593455" y="2952750"/>
            <a:ext cx="238125" cy="209550"/>
          </a:xfrm>
          <a:prstGeom xmlns:a="http://schemas.openxmlformats.org/drawingml/2006/main" prst="rightArrow">
            <a:avLst/>
          </a:prstGeom>
          <a:solidFill xmlns:a="http://schemas.openxmlformats.org/drawingml/2006/main">
            <a:srgbClr val="27D3C6"/>
          </a:solidFill>
          <a:ln xmlns:a="http://schemas.openxmlformats.org/drawingml/2006/main" w="0">
            <a:noFill/>
            <a:prstDash val="solid"/>
          </a:ln>
        </p:spPr>
      </p:sp>
      <p:sp>
        <p:nvSpPr>
          <p:cNvPr id="16" name="" descr="Instructional visual for Baselines Test Simpler Explanations Before Complexity Earns Credit">
            <a:extLst xmlns:a="http://schemas.openxmlformats.org/drawingml/2006/main">
              <a:ext uri="{FF2B5EF4-FFF2-40B4-BE49-F238E27FC236}">
                <a16:creationId xmlns:a16="http://schemas.microsoft.com/office/drawing/2014/main" id="{7C77B1E7-9E88-4C70-B86D-261B259D9D87}"/>
              </a:ext>
            </a:extLst>
          </p:cNvPr>
          <p:cNvSpPr>
            <a:spLocks xmlns:a="http://schemas.openxmlformats.org/drawingml/2006/main" noGrp="1"/>
          </p:cNvSpPr>
          <p:nvPr/>
        </p:nvSpPr>
        <p:spPr>
          <a:xfrm xmlns:a="http://schemas.openxmlformats.org/drawingml/2006/main">
            <a:off x="6040755" y="2667000"/>
            <a:ext cx="253365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27D3C6"/>
            </a:solidFill>
            <a:prstDash val="solid"/>
          </a:ln>
        </p:spPr>
      </p:sp>
      <p:sp>
        <p:nvSpPr>
          <p:cNvPr id="17" name="" descr="Instructional visual for Baselines Test Simpler Explanations Before Complexity Earns Credit">
            <a:extLst xmlns:a="http://schemas.openxmlformats.org/drawingml/2006/main">
              <a:ext uri="{FF2B5EF4-FFF2-40B4-BE49-F238E27FC236}">
                <a16:creationId xmlns:a16="http://schemas.microsoft.com/office/drawing/2014/main" id="{50682E8C-4F41-4E13-8FF1-CA863F365E9E}"/>
              </a:ext>
            </a:extLst>
          </p:cNvPr>
          <p:cNvSpPr>
            <a:spLocks xmlns:a="http://schemas.openxmlformats.org/drawingml/2006/main" noGrp="1"/>
          </p:cNvSpPr>
          <p:nvPr/>
        </p:nvSpPr>
        <p:spPr>
          <a:xfrm xmlns:a="http://schemas.openxmlformats.org/drawingml/2006/main">
            <a:off x="6136005" y="2705100"/>
            <a:ext cx="23431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CATBOOST</a:t>
            </a:r>
          </a:p>
        </p:txBody>
      </p:sp>
      <p:sp>
        <p:nvSpPr>
          <p:cNvPr id="18" name="" descr="Instructional visual for Baselines Test Simpler Explanations Before Complexity Earns Credit">
            <a:extLst xmlns:a="http://schemas.openxmlformats.org/drawingml/2006/main">
              <a:ext uri="{FF2B5EF4-FFF2-40B4-BE49-F238E27FC236}">
                <a16:creationId xmlns:a16="http://schemas.microsoft.com/office/drawing/2014/main" id="{9001CE31-4402-43C3-AF92-1A9A7086DD2E}"/>
              </a:ext>
            </a:extLst>
          </p:cNvPr>
          <p:cNvSpPr>
            <a:spLocks xmlns:a="http://schemas.openxmlformats.org/drawingml/2006/main" noGrp="1"/>
          </p:cNvSpPr>
          <p:nvPr/>
        </p:nvSpPr>
        <p:spPr>
          <a:xfrm xmlns:a="http://schemas.openxmlformats.org/drawingml/2006/main">
            <a:off x="8783955" y="2667000"/>
            <a:ext cx="253365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E8B460"/>
            </a:solidFill>
            <a:prstDash val="solid"/>
          </a:ln>
        </p:spPr>
      </p:sp>
      <p:sp>
        <p:nvSpPr>
          <p:cNvPr id="19" name="" descr="Instructional visual for Baselines Test Simpler Explanations Before Complexity Earns Credit">
            <a:extLst xmlns:a="http://schemas.openxmlformats.org/drawingml/2006/main">
              <a:ext uri="{FF2B5EF4-FFF2-40B4-BE49-F238E27FC236}">
                <a16:creationId xmlns:a16="http://schemas.microsoft.com/office/drawing/2014/main" id="{DDCB0144-E636-477F-9467-B4CFAFCB5F76}"/>
              </a:ext>
            </a:extLst>
          </p:cNvPr>
          <p:cNvSpPr>
            <a:spLocks xmlns:a="http://schemas.openxmlformats.org/drawingml/2006/main" noGrp="1"/>
          </p:cNvSpPr>
          <p:nvPr/>
        </p:nvSpPr>
        <p:spPr>
          <a:xfrm xmlns:a="http://schemas.openxmlformats.org/drawingml/2006/main">
            <a:off x="8879205" y="2705100"/>
            <a:ext cx="23431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SEQUENCE</a:t>
            </a:r>
          </a:p>
        </p:txBody>
      </p:sp>
      <p:sp>
        <p:nvSpPr>
          <p:cNvPr id="20" name="" descr="Instructional visual for Baselines Test Simpler Explanations Before Complexity Earns Credit">
            <a:extLst xmlns:a="http://schemas.openxmlformats.org/drawingml/2006/main">
              <a:ext uri="{FF2B5EF4-FFF2-40B4-BE49-F238E27FC236}">
                <a16:creationId xmlns:a16="http://schemas.microsoft.com/office/drawing/2014/main" id="{7AA563C2-57F0-40A3-8A6E-FBDA12FF14C9}"/>
              </a:ext>
            </a:extLst>
          </p:cNvPr>
          <p:cNvSpPr>
            <a:spLocks xmlns:a="http://schemas.openxmlformats.org/drawingml/2006/main" noGrp="1"/>
          </p:cNvSpPr>
          <p:nvPr/>
        </p:nvSpPr>
        <p:spPr>
          <a:xfrm xmlns:a="http://schemas.openxmlformats.org/drawingml/2006/main">
            <a:off x="954405"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2"/>
                </a:solidFill>
              </a:defRPr>
            </a:pPr>
            <a:r>
              <a:rPr sz="1800" b="0">
                <a:solidFill>
                  <a:srgbClr val="BDB8B2"/>
                </a:solidFill>
              </a:rPr>
              <a:t>Compare constant, linear, tabular, encoder, and Transformer procedures under one contract.</a:t>
            </a:r>
          </a:p>
        </p:txBody>
      </p:sp>
    </p:spTree>
    <p:extLst>
      <p:ext uri="{BB962C8B-B14F-4D97-AF65-F5344CB8AC3E}">
        <p14:creationId xmlns:p14="http://schemas.microsoft.com/office/powerpoint/2010/main" val="1030450185"/>
      </p:ext>
    </p:extLst>
  </p:cSld>
</p:sld>
</file>

<file path=ppt/slides/slide27.xml><?xml version="1.0" encoding="utf-8"?>
<p:sld xmlns:p="http://schemas.openxmlformats.org/presentationml/2006/main">
  <p:cSld>
    <p:bg>
      <p:bgPr>
        <a:solidFill xmlns:a="http://schemas.openxmlformats.org/drawingml/2006/main">
          <a:srgbClr val="050505"/>
        </a:solidFill>
      </p:bgPr>
    </p:bg>
    <p:spTree>
      <p:nvGrpSpPr>
        <p:cNvPr id="1" name="" descr="Instructional visual for Observable Evidence May Not Identify the Intended Estimand"/>
        <p:cNvGrpSpPr/>
        <p:nvPr/>
      </p:nvGrpSpPr>
      <p:grpSpPr>
        <a:xfrm xmlns:a="http://schemas.openxmlformats.org/drawingml/2006/main"/>
      </p:grpSpPr>
      <p:sp>
        <p:nvSpPr>
          <p:cNvPr id="1" name="" descr="Instructional visual for Observable Evidence May Not Identify the Intended Estimand">
            <a:extLst xmlns:a="http://schemas.openxmlformats.org/drawingml/2006/main">
              <a:ext uri="{FF2B5EF4-FFF2-40B4-BE49-F238E27FC236}">
                <a16:creationId xmlns:a16="http://schemas.microsoft.com/office/drawing/2014/main" id="{527BE1B5-5F8C-4028-B0B9-95CB5BC25B12}"/>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2" name="" descr="Instructional visual for Observable Evidence May Not Identify the Intended Estimand">
            <a:extLst xmlns:a="http://schemas.openxmlformats.org/drawingml/2006/main">
              <a:ext uri="{FF2B5EF4-FFF2-40B4-BE49-F238E27FC236}">
                <a16:creationId xmlns:a16="http://schemas.microsoft.com/office/drawing/2014/main" id="{06B697F5-E04F-4F57-95E6-DFD9E1CD725C}"/>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MEASUREMENT</a:t>
            </a:r>
          </a:p>
        </p:txBody>
      </p:sp>
      <p:sp>
        <p:nvSpPr>
          <p:cNvPr id="3" name="" descr="Instructional visual for Observable Evidence May Not Identify the Intended Estimand">
            <a:extLst xmlns:a="http://schemas.openxmlformats.org/drawingml/2006/main">
              <a:ext uri="{FF2B5EF4-FFF2-40B4-BE49-F238E27FC236}">
                <a16:creationId xmlns:a16="http://schemas.microsoft.com/office/drawing/2014/main" id="{05F2381F-83F4-4BAB-89D8-3BAFA95BB9AB}"/>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Observable Evidence May Not Identify the Intended Estimand">
            <a:extLst xmlns:a="http://schemas.openxmlformats.org/drawingml/2006/main">
              <a:ext uri="{FF2B5EF4-FFF2-40B4-BE49-F238E27FC236}">
                <a16:creationId xmlns:a16="http://schemas.microsoft.com/office/drawing/2014/main" id="{0C8F95B1-B1F1-4EF3-8422-C7C4223D7996}"/>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Observable Evidence May Not Identify the Intended Estimand</a:t>
            </a:r>
          </a:p>
        </p:txBody>
      </p:sp>
      <p:sp>
        <p:nvSpPr>
          <p:cNvPr id="5" name="" descr="Instructional visual for Observable Evidence May Not Identify the Intended Estimand">
            <a:extLst xmlns:a="http://schemas.openxmlformats.org/drawingml/2006/main">
              <a:ext uri="{FF2B5EF4-FFF2-40B4-BE49-F238E27FC236}">
                <a16:creationId xmlns:a16="http://schemas.microsoft.com/office/drawing/2014/main" id="{5BECE88A-C380-4484-A671-3D9AD3737CCA}"/>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6" name="" descr="Instructional visual for Observable Evidence May Not Identify the Intended Estimand">
            <a:extLst xmlns:a="http://schemas.openxmlformats.org/drawingml/2006/main">
              <a:ext uri="{FF2B5EF4-FFF2-40B4-BE49-F238E27FC236}">
                <a16:creationId xmlns:a16="http://schemas.microsoft.com/office/drawing/2014/main" id="{12D02A7F-9B0B-492D-87F8-C20566CABDAC}"/>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Observable Evidence May Not Identify the Intended Estimand">
            <a:extLst xmlns:a="http://schemas.openxmlformats.org/drawingml/2006/main">
              <a:ext uri="{FF2B5EF4-FFF2-40B4-BE49-F238E27FC236}">
                <a16:creationId xmlns:a16="http://schemas.microsoft.com/office/drawing/2014/main" id="{03AB98DF-15BF-417F-A249-067990EEF29C}"/>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027 / 144  •  BUILD 1/3</a:t>
            </a:r>
          </a:p>
        </p:txBody>
      </p:sp>
      <p:sp>
        <p:nvSpPr>
          <p:cNvPr id="8" name="" descr="Instructional visual for Observable Evidence May Not Identify the Intended Estimand">
            <a:extLst xmlns:a="http://schemas.openxmlformats.org/drawingml/2006/main">
              <a:ext uri="{FF2B5EF4-FFF2-40B4-BE49-F238E27FC236}">
                <a16:creationId xmlns:a16="http://schemas.microsoft.com/office/drawing/2014/main" id="{FA20DC00-17FD-4AD7-B89F-D7A7C8E36066}"/>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Observable Evidence May Not Identify the Intended Estimand">
            <a:extLst xmlns:a="http://schemas.openxmlformats.org/drawingml/2006/main">
              <a:ext uri="{FF2B5EF4-FFF2-40B4-BE49-F238E27FC236}">
                <a16:creationId xmlns:a16="http://schemas.microsoft.com/office/drawing/2014/main" id="{AE34DA1F-F2F6-4107-BDCF-F58C89E292F9}"/>
              </a:ext>
            </a:extLst>
          </p:cNvPr>
          <p:cNvSpPr>
            <a:spLocks xmlns:a="http://schemas.openxmlformats.org/drawingml/2006/main" noGrp="1"/>
          </p:cNvSpPr>
          <p:nvPr/>
        </p:nvSpPr>
        <p:spPr>
          <a:xfrm xmlns:a="http://schemas.openxmlformats.org/drawingml/2006/main">
            <a:off x="745331" y="2571750"/>
            <a:ext cx="2857500" cy="1238250"/>
          </a:xfrm>
          <a:prstGeom xmlns:a="http://schemas.openxmlformats.org/drawingml/2006/main" prst="roundRect">
            <a:avLst>
              <a:gd name="adj" fmla="val 9231"/>
            </a:avLst>
          </a:prstGeom>
          <a:solidFill xmlns:a="http://schemas.openxmlformats.org/drawingml/2006/main">
            <a:srgbClr val="0B0B10"/>
          </a:solidFill>
          <a:ln xmlns:a="http://schemas.openxmlformats.org/drawingml/2006/main" w="19050">
            <a:solidFill>
              <a:srgbClr val="27D3C7"/>
            </a:solidFill>
            <a:prstDash val="solid"/>
          </a:ln>
        </p:spPr>
      </p:sp>
      <p:sp>
        <p:nvSpPr>
          <p:cNvPr id="10" name="" descr="Instructional visual for Observable Evidence May Not Identify the Intended Estimand">
            <a:extLst xmlns:a="http://schemas.openxmlformats.org/drawingml/2006/main">
              <a:ext uri="{FF2B5EF4-FFF2-40B4-BE49-F238E27FC236}">
                <a16:creationId xmlns:a16="http://schemas.microsoft.com/office/drawing/2014/main" id="{7B408539-B650-4EE6-B939-16F3E5F96EA7}"/>
              </a:ext>
            </a:extLst>
          </p:cNvPr>
          <p:cNvSpPr>
            <a:spLocks xmlns:a="http://schemas.openxmlformats.org/drawingml/2006/main" noGrp="1"/>
          </p:cNvSpPr>
          <p:nvPr/>
        </p:nvSpPr>
        <p:spPr>
          <a:xfrm xmlns:a="http://schemas.openxmlformats.org/drawingml/2006/main">
            <a:off x="840581" y="2609850"/>
            <a:ext cx="266700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F4EBE2"/>
                </a:solidFill>
              </a:defRPr>
            </a:pPr>
            <a:r>
              <a:rPr sz="1800" b="1">
                <a:solidFill>
                  <a:srgbClr val="F4EBE2"/>
                </a:solidFill>
              </a:rPr>
              <a:t>OBSERVED EVIDENCE</a:t>
            </a:r>
          </a:p>
          <a:p xmlns:a="http://schemas.openxmlformats.org/drawingml/2006/main">
            <a:pPr algn="ctr">
              <a:defRPr sz="1800" b="1">
                <a:solidFill>
                  <a:srgbClr val="F4EBE2"/>
                </a:solidFill>
              </a:defRPr>
            </a:pPr>
            <a:r>
              <a:rPr sz="1800" b="1">
                <a:solidFill>
                  <a:srgbClr val="F4EBE2"/>
                </a:solidFill>
              </a:rPr>
              <a:t>Eₜ</a:t>
            </a:r>
          </a:p>
        </p:txBody>
      </p:sp>
    </p:spTree>
    <p:extLst>
      <p:ext uri="{BB962C8B-B14F-4D97-AF65-F5344CB8AC3E}">
        <p14:creationId xmlns:p14="http://schemas.microsoft.com/office/powerpoint/2010/main" val="1090230385"/>
      </p:ext>
    </p:extLst>
  </p:cSld>
</p:sld>
</file>

<file path=ppt/slides/slide28.xml><?xml version="1.0" encoding="utf-8"?>
<p:sld xmlns:p="http://schemas.openxmlformats.org/presentationml/2006/main">
  <p:cSld>
    <p:bg>
      <p:bgPr>
        <a:solidFill xmlns:a="http://schemas.openxmlformats.org/drawingml/2006/main">
          <a:srgbClr val="050505"/>
        </a:solidFill>
      </p:bgPr>
    </p:bg>
    <p:spTree>
      <p:nvGrpSpPr>
        <p:cNvPr id="1" name="" descr="Instructional visual for Observable Evidence May Not Identify the Intended Estimand"/>
        <p:cNvGrpSpPr/>
        <p:nvPr/>
      </p:nvGrpSpPr>
      <p:grpSpPr>
        <a:xfrm xmlns:a="http://schemas.openxmlformats.org/drawingml/2006/main"/>
      </p:grpSpPr>
      <p:sp>
        <p:nvSpPr>
          <p:cNvPr id="1" name="" descr="Instructional visual for Observable Evidence May Not Identify the Intended Estimand">
            <a:extLst xmlns:a="http://schemas.openxmlformats.org/drawingml/2006/main">
              <a:ext uri="{FF2B5EF4-FFF2-40B4-BE49-F238E27FC236}">
                <a16:creationId xmlns:a16="http://schemas.microsoft.com/office/drawing/2014/main" id="{7263C0F1-25E0-47CA-8AB9-3C35FF8F7898}"/>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2" name="" descr="Instructional visual for Observable Evidence May Not Identify the Intended Estimand">
            <a:extLst xmlns:a="http://schemas.openxmlformats.org/drawingml/2006/main">
              <a:ext uri="{FF2B5EF4-FFF2-40B4-BE49-F238E27FC236}">
                <a16:creationId xmlns:a16="http://schemas.microsoft.com/office/drawing/2014/main" id="{90BD8A3B-FF08-41A0-8652-975BF9B8B6EF}"/>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MEASUREMENT</a:t>
            </a:r>
          </a:p>
        </p:txBody>
      </p:sp>
      <p:sp>
        <p:nvSpPr>
          <p:cNvPr id="3" name="" descr="Instructional visual for Observable Evidence May Not Identify the Intended Estimand">
            <a:extLst xmlns:a="http://schemas.openxmlformats.org/drawingml/2006/main">
              <a:ext uri="{FF2B5EF4-FFF2-40B4-BE49-F238E27FC236}">
                <a16:creationId xmlns:a16="http://schemas.microsoft.com/office/drawing/2014/main" id="{0534E22A-9AF2-458F-AEC9-FC0425FEB239}"/>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Observable Evidence May Not Identify the Intended Estimand">
            <a:extLst xmlns:a="http://schemas.openxmlformats.org/drawingml/2006/main">
              <a:ext uri="{FF2B5EF4-FFF2-40B4-BE49-F238E27FC236}">
                <a16:creationId xmlns:a16="http://schemas.microsoft.com/office/drawing/2014/main" id="{8DAFDE1A-B4DA-4299-8A4D-A8FD6D79C671}"/>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Observable Evidence May Not Identify the Intended Estimand</a:t>
            </a:r>
          </a:p>
        </p:txBody>
      </p:sp>
      <p:sp>
        <p:nvSpPr>
          <p:cNvPr id="5" name="" descr="Instructional visual for Observable Evidence May Not Identify the Intended Estimand">
            <a:extLst xmlns:a="http://schemas.openxmlformats.org/drawingml/2006/main">
              <a:ext uri="{FF2B5EF4-FFF2-40B4-BE49-F238E27FC236}">
                <a16:creationId xmlns:a16="http://schemas.microsoft.com/office/drawing/2014/main" id="{2B2C5684-C17B-44B2-A350-9A4902C63E46}"/>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6" name="" descr="Instructional visual for Observable Evidence May Not Identify the Intended Estimand">
            <a:extLst xmlns:a="http://schemas.openxmlformats.org/drawingml/2006/main">
              <a:ext uri="{FF2B5EF4-FFF2-40B4-BE49-F238E27FC236}">
                <a16:creationId xmlns:a16="http://schemas.microsoft.com/office/drawing/2014/main" id="{31EA8A87-642A-4F77-91AE-F6D3E0E9536F}"/>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Observable Evidence May Not Identify the Intended Estimand">
            <a:extLst xmlns:a="http://schemas.openxmlformats.org/drawingml/2006/main">
              <a:ext uri="{FF2B5EF4-FFF2-40B4-BE49-F238E27FC236}">
                <a16:creationId xmlns:a16="http://schemas.microsoft.com/office/drawing/2014/main" id="{EF729FCD-CC6D-4F6C-A743-0615DB2C230B}"/>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028 / 144  •  BUILD 2/3</a:t>
            </a:r>
          </a:p>
        </p:txBody>
      </p:sp>
      <p:sp>
        <p:nvSpPr>
          <p:cNvPr id="8" name="" descr="Instructional visual for Observable Evidence May Not Identify the Intended Estimand">
            <a:extLst xmlns:a="http://schemas.openxmlformats.org/drawingml/2006/main">
              <a:ext uri="{FF2B5EF4-FFF2-40B4-BE49-F238E27FC236}">
                <a16:creationId xmlns:a16="http://schemas.microsoft.com/office/drawing/2014/main" id="{D90174DD-1E40-41D4-97CA-8444B07843E5}"/>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Observable Evidence May Not Identify the Intended Estimand">
            <a:extLst xmlns:a="http://schemas.openxmlformats.org/drawingml/2006/main">
              <a:ext uri="{FF2B5EF4-FFF2-40B4-BE49-F238E27FC236}">
                <a16:creationId xmlns:a16="http://schemas.microsoft.com/office/drawing/2014/main" id="{19E15004-E090-464A-94AF-7CAD0D200143}"/>
              </a:ext>
            </a:extLst>
          </p:cNvPr>
          <p:cNvSpPr>
            <a:spLocks xmlns:a="http://schemas.openxmlformats.org/drawingml/2006/main" noGrp="1"/>
          </p:cNvSpPr>
          <p:nvPr/>
        </p:nvSpPr>
        <p:spPr>
          <a:xfrm xmlns:a="http://schemas.openxmlformats.org/drawingml/2006/main">
            <a:off x="745808" y="2571750"/>
            <a:ext cx="2857500" cy="1238250"/>
          </a:xfrm>
          <a:prstGeom xmlns:a="http://schemas.openxmlformats.org/drawingml/2006/main" prst="roundRect">
            <a:avLst>
              <a:gd name="adj" fmla="val 9231"/>
            </a:avLst>
          </a:prstGeom>
          <a:solidFill xmlns:a="http://schemas.openxmlformats.org/drawingml/2006/main">
            <a:srgbClr val="0B0B11"/>
          </a:solidFill>
          <a:ln xmlns:a="http://schemas.openxmlformats.org/drawingml/2006/main" w="19050">
            <a:solidFill>
              <a:srgbClr val="27D3C8"/>
            </a:solidFill>
            <a:prstDash val="solid"/>
          </a:ln>
        </p:spPr>
      </p:sp>
      <p:sp>
        <p:nvSpPr>
          <p:cNvPr id="10" name="" descr="Instructional visual for Observable Evidence May Not Identify the Intended Estimand">
            <a:extLst xmlns:a="http://schemas.openxmlformats.org/drawingml/2006/main">
              <a:ext uri="{FF2B5EF4-FFF2-40B4-BE49-F238E27FC236}">
                <a16:creationId xmlns:a16="http://schemas.microsoft.com/office/drawing/2014/main" id="{740A1CE6-74D9-4986-8A71-FD764856BCEF}"/>
              </a:ext>
            </a:extLst>
          </p:cNvPr>
          <p:cNvSpPr>
            <a:spLocks xmlns:a="http://schemas.openxmlformats.org/drawingml/2006/main" noGrp="1"/>
          </p:cNvSpPr>
          <p:nvPr/>
        </p:nvSpPr>
        <p:spPr>
          <a:xfrm xmlns:a="http://schemas.openxmlformats.org/drawingml/2006/main">
            <a:off x="841058" y="2609850"/>
            <a:ext cx="266700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F4EBE3"/>
                </a:solidFill>
              </a:defRPr>
            </a:pPr>
            <a:r>
              <a:rPr sz="1800" b="1">
                <a:solidFill>
                  <a:srgbClr val="F4EBE3"/>
                </a:solidFill>
              </a:rPr>
              <a:t>OBSERVED EVIDENCE</a:t>
            </a:r>
          </a:p>
          <a:p xmlns:a="http://schemas.openxmlformats.org/drawingml/2006/main">
            <a:pPr algn="ctr">
              <a:defRPr sz="1800" b="1">
                <a:solidFill>
                  <a:srgbClr val="F4EBE3"/>
                </a:solidFill>
              </a:defRPr>
            </a:pPr>
            <a:r>
              <a:rPr sz="1800" b="1">
                <a:solidFill>
                  <a:srgbClr val="F4EBE3"/>
                </a:solidFill>
              </a:rPr>
              <a:t>Eₜ</a:t>
            </a:r>
          </a:p>
        </p:txBody>
      </p:sp>
      <p:sp>
        <p:nvSpPr>
          <p:cNvPr id="11" name="" descr="Instructional visual for Observable Evidence May Not Identify the Intended Estimand">
            <a:extLst xmlns:a="http://schemas.openxmlformats.org/drawingml/2006/main">
              <a:ext uri="{FF2B5EF4-FFF2-40B4-BE49-F238E27FC236}">
                <a16:creationId xmlns:a16="http://schemas.microsoft.com/office/drawing/2014/main" id="{01CC4C64-5A4C-40C4-A60F-8D1C990501F6}"/>
              </a:ext>
            </a:extLst>
          </p:cNvPr>
          <p:cNvSpPr>
            <a:spLocks xmlns:a="http://schemas.openxmlformats.org/drawingml/2006/main" noGrp="1"/>
          </p:cNvSpPr>
          <p:nvPr/>
        </p:nvSpPr>
        <p:spPr>
          <a:xfrm xmlns:a="http://schemas.openxmlformats.org/drawingml/2006/main">
            <a:off x="3860483" y="3067050"/>
            <a:ext cx="666750" cy="209550"/>
          </a:xfrm>
          <a:prstGeom xmlns:a="http://schemas.openxmlformats.org/drawingml/2006/main" prst="rightArrow">
            <a:avLst/>
          </a:prstGeom>
          <a:solidFill xmlns:a="http://schemas.openxmlformats.org/drawingml/2006/main">
            <a:srgbClr val="E8B462"/>
          </a:solidFill>
          <a:ln xmlns:a="http://schemas.openxmlformats.org/drawingml/2006/main" w="0">
            <a:noFill/>
            <a:prstDash val="solid"/>
          </a:ln>
        </p:spPr>
      </p:sp>
      <p:sp>
        <p:nvSpPr>
          <p:cNvPr id="12" name="" descr="Instructional visual for Observable Evidence May Not Identify the Intended Estimand">
            <a:extLst xmlns:a="http://schemas.openxmlformats.org/drawingml/2006/main">
              <a:ext uri="{FF2B5EF4-FFF2-40B4-BE49-F238E27FC236}">
                <a16:creationId xmlns:a16="http://schemas.microsoft.com/office/drawing/2014/main" id="{E73C2FBD-6EFB-4ED7-9F13-9C174D971512}"/>
              </a:ext>
            </a:extLst>
          </p:cNvPr>
          <p:cNvSpPr>
            <a:spLocks xmlns:a="http://schemas.openxmlformats.org/drawingml/2006/main" noGrp="1"/>
          </p:cNvSpPr>
          <p:nvPr/>
        </p:nvSpPr>
        <p:spPr>
          <a:xfrm xmlns:a="http://schemas.openxmlformats.org/drawingml/2006/main">
            <a:off x="4765358" y="2571750"/>
            <a:ext cx="2857500" cy="1238250"/>
          </a:xfrm>
          <a:prstGeom xmlns:a="http://schemas.openxmlformats.org/drawingml/2006/main" prst="roundRect">
            <a:avLst>
              <a:gd name="adj" fmla="val 9231"/>
            </a:avLst>
          </a:prstGeom>
          <a:solidFill xmlns:a="http://schemas.openxmlformats.org/drawingml/2006/main">
            <a:srgbClr val="0B0B11"/>
          </a:solidFill>
          <a:ln xmlns:a="http://schemas.openxmlformats.org/drawingml/2006/main" w="19050">
            <a:solidFill>
              <a:srgbClr val="E8B462"/>
            </a:solidFill>
            <a:prstDash val="solid"/>
          </a:ln>
        </p:spPr>
      </p:sp>
      <p:sp>
        <p:nvSpPr>
          <p:cNvPr id="13" name="" descr="Instructional visual for Observable Evidence May Not Identify the Intended Estimand">
            <a:extLst xmlns:a="http://schemas.openxmlformats.org/drawingml/2006/main">
              <a:ext uri="{FF2B5EF4-FFF2-40B4-BE49-F238E27FC236}">
                <a16:creationId xmlns:a16="http://schemas.microsoft.com/office/drawing/2014/main" id="{E31688DE-D9DC-4685-8ABC-73FE12F4264A}"/>
              </a:ext>
            </a:extLst>
          </p:cNvPr>
          <p:cNvSpPr>
            <a:spLocks xmlns:a="http://schemas.openxmlformats.org/drawingml/2006/main" noGrp="1"/>
          </p:cNvSpPr>
          <p:nvPr/>
        </p:nvSpPr>
        <p:spPr>
          <a:xfrm xmlns:a="http://schemas.openxmlformats.org/drawingml/2006/main">
            <a:off x="4860608" y="2609850"/>
            <a:ext cx="266700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INTENDED STATE</a:t>
            </a:r>
          </a:p>
          <a:p xmlns:a="http://schemas.openxmlformats.org/drawingml/2006/main">
            <a:pPr algn="ctr">
              <a:defRPr sz="1650" b="1">
                <a:solidFill>
                  <a:srgbClr val="F4EBE3"/>
                </a:solidFill>
              </a:defRPr>
            </a:pPr>
            <a:r>
              <a:rPr sz="1650" b="1">
                <a:solidFill>
                  <a:srgbClr val="F4EBE3"/>
                </a:solidFill>
              </a:rPr>
              <a:t>not fully observed</a:t>
            </a:r>
          </a:p>
        </p:txBody>
      </p:sp>
    </p:spTree>
    <p:extLst>
      <p:ext uri="{BB962C8B-B14F-4D97-AF65-F5344CB8AC3E}">
        <p14:creationId xmlns:p14="http://schemas.microsoft.com/office/powerpoint/2010/main" val="882827681"/>
      </p:ext>
    </p:extLst>
  </p:cSld>
</p:sld>
</file>

<file path=ppt/slides/slide29.xml><?xml version="1.0" encoding="utf-8"?>
<p:sld xmlns:p="http://schemas.openxmlformats.org/presentationml/2006/main">
  <p:cSld>
    <p:bg>
      <p:bgPr>
        <a:solidFill xmlns:a="http://schemas.openxmlformats.org/drawingml/2006/main">
          <a:srgbClr val="050505"/>
        </a:solidFill>
      </p:bgPr>
    </p:bg>
    <p:spTree>
      <p:nvGrpSpPr>
        <p:cNvPr id="1" name="" descr="Instructional visual for Observable Evidence May Not Identify the Intended Estimand"/>
        <p:cNvGrpSpPr/>
        <p:nvPr/>
      </p:nvGrpSpPr>
      <p:grpSpPr>
        <a:xfrm xmlns:a="http://schemas.openxmlformats.org/drawingml/2006/main"/>
      </p:grpSpPr>
      <p:sp>
        <p:nvSpPr>
          <p:cNvPr id="1" name="" descr="Instructional visual for Observable Evidence May Not Identify the Intended Estimand">
            <a:extLst xmlns:a="http://schemas.openxmlformats.org/drawingml/2006/main">
              <a:ext uri="{FF2B5EF4-FFF2-40B4-BE49-F238E27FC236}">
                <a16:creationId xmlns:a16="http://schemas.microsoft.com/office/drawing/2014/main" id="{61571812-3251-4B64-8601-AA77B464A8A2}"/>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2" name="" descr="Instructional visual for Observable Evidence May Not Identify the Intended Estimand">
            <a:extLst xmlns:a="http://schemas.openxmlformats.org/drawingml/2006/main">
              <a:ext uri="{FF2B5EF4-FFF2-40B4-BE49-F238E27FC236}">
                <a16:creationId xmlns:a16="http://schemas.microsoft.com/office/drawing/2014/main" id="{066068BA-5D79-48D2-B1F4-22926AF349F6}"/>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MEASUREMENT</a:t>
            </a:r>
          </a:p>
        </p:txBody>
      </p:sp>
      <p:sp>
        <p:nvSpPr>
          <p:cNvPr id="3" name="" descr="Instructional visual for Observable Evidence May Not Identify the Intended Estimand">
            <a:extLst xmlns:a="http://schemas.openxmlformats.org/drawingml/2006/main">
              <a:ext uri="{FF2B5EF4-FFF2-40B4-BE49-F238E27FC236}">
                <a16:creationId xmlns:a16="http://schemas.microsoft.com/office/drawing/2014/main" id="{6D2C5E46-9DCA-4166-B72D-3F363C5A8556}"/>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Observable Evidence May Not Identify the Intended Estimand">
            <a:extLst xmlns:a="http://schemas.openxmlformats.org/drawingml/2006/main">
              <a:ext uri="{FF2B5EF4-FFF2-40B4-BE49-F238E27FC236}">
                <a16:creationId xmlns:a16="http://schemas.microsoft.com/office/drawing/2014/main" id="{551F7E14-8147-4722-8965-CB72756B66FE}"/>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Observable Evidence May Not Identify the Intended Estimand</a:t>
            </a:r>
          </a:p>
        </p:txBody>
      </p:sp>
      <p:sp>
        <p:nvSpPr>
          <p:cNvPr id="5" name="" descr="Instructional visual for Observable Evidence May Not Identify the Intended Estimand">
            <a:extLst xmlns:a="http://schemas.openxmlformats.org/drawingml/2006/main">
              <a:ext uri="{FF2B5EF4-FFF2-40B4-BE49-F238E27FC236}">
                <a16:creationId xmlns:a16="http://schemas.microsoft.com/office/drawing/2014/main" id="{E06D2F71-1C2F-43AB-8DD0-1ACD13FD0A9A}"/>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6" name="" descr="Instructional visual for Observable Evidence May Not Identify the Intended Estimand">
            <a:extLst xmlns:a="http://schemas.openxmlformats.org/drawingml/2006/main">
              <a:ext uri="{FF2B5EF4-FFF2-40B4-BE49-F238E27FC236}">
                <a16:creationId xmlns:a16="http://schemas.microsoft.com/office/drawing/2014/main" id="{B1AAB563-201C-473B-9A1F-70A2F9105C7B}"/>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Observable Evidence May Not Identify the Intended Estimand">
            <a:extLst xmlns:a="http://schemas.openxmlformats.org/drawingml/2006/main">
              <a:ext uri="{FF2B5EF4-FFF2-40B4-BE49-F238E27FC236}">
                <a16:creationId xmlns:a16="http://schemas.microsoft.com/office/drawing/2014/main" id="{F7F1EDFC-0C94-4257-9515-8D13F0993C6D}"/>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029 / 144  •  BUILD 3/3</a:t>
            </a:r>
          </a:p>
        </p:txBody>
      </p:sp>
      <p:sp>
        <p:nvSpPr>
          <p:cNvPr id="8" name="" descr="Instructional visual for Observable Evidence May Not Identify the Intended Estimand">
            <a:extLst xmlns:a="http://schemas.openxmlformats.org/drawingml/2006/main">
              <a:ext uri="{FF2B5EF4-FFF2-40B4-BE49-F238E27FC236}">
                <a16:creationId xmlns:a16="http://schemas.microsoft.com/office/drawing/2014/main" id="{B616E961-7E8A-479E-812D-C858E65D264F}"/>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Observable Evidence May Not Identify the Intended Estimand">
            <a:extLst xmlns:a="http://schemas.openxmlformats.org/drawingml/2006/main">
              <a:ext uri="{FF2B5EF4-FFF2-40B4-BE49-F238E27FC236}">
                <a16:creationId xmlns:a16="http://schemas.microsoft.com/office/drawing/2014/main" id="{2F87C26D-C7C8-49DC-BA46-039B2DDD2F9C}"/>
              </a:ext>
            </a:extLst>
          </p:cNvPr>
          <p:cNvSpPr>
            <a:spLocks xmlns:a="http://schemas.openxmlformats.org/drawingml/2006/main" noGrp="1"/>
          </p:cNvSpPr>
          <p:nvPr/>
        </p:nvSpPr>
        <p:spPr>
          <a:xfrm xmlns:a="http://schemas.openxmlformats.org/drawingml/2006/main">
            <a:off x="746284" y="2571750"/>
            <a:ext cx="2857500" cy="1238250"/>
          </a:xfrm>
          <a:prstGeom xmlns:a="http://schemas.openxmlformats.org/drawingml/2006/main" prst="roundRect">
            <a:avLst>
              <a:gd name="adj" fmla="val 9231"/>
            </a:avLst>
          </a:prstGeom>
          <a:solidFill xmlns:a="http://schemas.openxmlformats.org/drawingml/2006/main">
            <a:srgbClr val="0B0B12"/>
          </a:solidFill>
          <a:ln xmlns:a="http://schemas.openxmlformats.org/drawingml/2006/main" w="19050">
            <a:solidFill>
              <a:srgbClr val="27D3C9"/>
            </a:solidFill>
            <a:prstDash val="solid"/>
          </a:ln>
        </p:spPr>
      </p:sp>
      <p:sp>
        <p:nvSpPr>
          <p:cNvPr id="10" name="" descr="Instructional visual for Observable Evidence May Not Identify the Intended Estimand">
            <a:extLst xmlns:a="http://schemas.openxmlformats.org/drawingml/2006/main">
              <a:ext uri="{FF2B5EF4-FFF2-40B4-BE49-F238E27FC236}">
                <a16:creationId xmlns:a16="http://schemas.microsoft.com/office/drawing/2014/main" id="{F8B26840-A71E-4AB1-ACE7-90DBEDB281F5}"/>
              </a:ext>
            </a:extLst>
          </p:cNvPr>
          <p:cNvSpPr>
            <a:spLocks xmlns:a="http://schemas.openxmlformats.org/drawingml/2006/main" noGrp="1"/>
          </p:cNvSpPr>
          <p:nvPr/>
        </p:nvSpPr>
        <p:spPr>
          <a:xfrm xmlns:a="http://schemas.openxmlformats.org/drawingml/2006/main">
            <a:off x="841534" y="2609850"/>
            <a:ext cx="266700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F4EBE4"/>
                </a:solidFill>
              </a:defRPr>
            </a:pPr>
            <a:r>
              <a:rPr sz="1800" b="1">
                <a:solidFill>
                  <a:srgbClr val="F4EBE4"/>
                </a:solidFill>
              </a:rPr>
              <a:t>OBSERVED EVIDENCE</a:t>
            </a:r>
          </a:p>
          <a:p xmlns:a="http://schemas.openxmlformats.org/drawingml/2006/main">
            <a:pPr algn="ctr">
              <a:defRPr sz="1800" b="1">
                <a:solidFill>
                  <a:srgbClr val="F4EBE4"/>
                </a:solidFill>
              </a:defRPr>
            </a:pPr>
            <a:r>
              <a:rPr sz="1800" b="1">
                <a:solidFill>
                  <a:srgbClr val="F4EBE4"/>
                </a:solidFill>
              </a:rPr>
              <a:t>Eₜ</a:t>
            </a:r>
          </a:p>
        </p:txBody>
      </p:sp>
      <p:sp>
        <p:nvSpPr>
          <p:cNvPr id="11" name="" descr="Instructional visual for Observable Evidence May Not Identify the Intended Estimand">
            <a:extLst xmlns:a="http://schemas.openxmlformats.org/drawingml/2006/main">
              <a:ext uri="{FF2B5EF4-FFF2-40B4-BE49-F238E27FC236}">
                <a16:creationId xmlns:a16="http://schemas.microsoft.com/office/drawing/2014/main" id="{7A8BB708-470B-40E0-8F81-04964B65AECA}"/>
              </a:ext>
            </a:extLst>
          </p:cNvPr>
          <p:cNvSpPr>
            <a:spLocks xmlns:a="http://schemas.openxmlformats.org/drawingml/2006/main" noGrp="1"/>
          </p:cNvSpPr>
          <p:nvPr/>
        </p:nvSpPr>
        <p:spPr>
          <a:xfrm xmlns:a="http://schemas.openxmlformats.org/drawingml/2006/main">
            <a:off x="3860959" y="3067050"/>
            <a:ext cx="666750" cy="209550"/>
          </a:xfrm>
          <a:prstGeom xmlns:a="http://schemas.openxmlformats.org/drawingml/2006/main" prst="rightArrow">
            <a:avLst/>
          </a:prstGeom>
          <a:solidFill xmlns:a="http://schemas.openxmlformats.org/drawingml/2006/main">
            <a:srgbClr val="E8B463"/>
          </a:solidFill>
          <a:ln xmlns:a="http://schemas.openxmlformats.org/drawingml/2006/main" w="0">
            <a:noFill/>
            <a:prstDash val="solid"/>
          </a:ln>
        </p:spPr>
      </p:sp>
      <p:sp>
        <p:nvSpPr>
          <p:cNvPr id="12" name="" descr="Instructional visual for Observable Evidence May Not Identify the Intended Estimand">
            <a:extLst xmlns:a="http://schemas.openxmlformats.org/drawingml/2006/main">
              <a:ext uri="{FF2B5EF4-FFF2-40B4-BE49-F238E27FC236}">
                <a16:creationId xmlns:a16="http://schemas.microsoft.com/office/drawing/2014/main" id="{45589B5D-54F9-443A-9403-4DFD143CBAF3}"/>
              </a:ext>
            </a:extLst>
          </p:cNvPr>
          <p:cNvSpPr>
            <a:spLocks xmlns:a="http://schemas.openxmlformats.org/drawingml/2006/main" noGrp="1"/>
          </p:cNvSpPr>
          <p:nvPr/>
        </p:nvSpPr>
        <p:spPr>
          <a:xfrm xmlns:a="http://schemas.openxmlformats.org/drawingml/2006/main">
            <a:off x="4765834" y="2571750"/>
            <a:ext cx="2857500" cy="1238250"/>
          </a:xfrm>
          <a:prstGeom xmlns:a="http://schemas.openxmlformats.org/drawingml/2006/main" prst="roundRect">
            <a:avLst>
              <a:gd name="adj" fmla="val 9231"/>
            </a:avLst>
          </a:prstGeom>
          <a:solidFill xmlns:a="http://schemas.openxmlformats.org/drawingml/2006/main">
            <a:srgbClr val="0B0B12"/>
          </a:solidFill>
          <a:ln xmlns:a="http://schemas.openxmlformats.org/drawingml/2006/main" w="19050">
            <a:solidFill>
              <a:srgbClr val="E8B463"/>
            </a:solidFill>
            <a:prstDash val="solid"/>
          </a:ln>
        </p:spPr>
      </p:sp>
      <p:sp>
        <p:nvSpPr>
          <p:cNvPr id="13" name="" descr="Instructional visual for Observable Evidence May Not Identify the Intended Estimand">
            <a:extLst xmlns:a="http://schemas.openxmlformats.org/drawingml/2006/main">
              <a:ext uri="{FF2B5EF4-FFF2-40B4-BE49-F238E27FC236}">
                <a16:creationId xmlns:a16="http://schemas.microsoft.com/office/drawing/2014/main" id="{B820FC53-98F7-4509-8F91-E1DC2005D15F}"/>
              </a:ext>
            </a:extLst>
          </p:cNvPr>
          <p:cNvSpPr>
            <a:spLocks xmlns:a="http://schemas.openxmlformats.org/drawingml/2006/main" noGrp="1"/>
          </p:cNvSpPr>
          <p:nvPr/>
        </p:nvSpPr>
        <p:spPr>
          <a:xfrm xmlns:a="http://schemas.openxmlformats.org/drawingml/2006/main">
            <a:off x="4861084" y="2609850"/>
            <a:ext cx="266700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INTENDED STATE</a:t>
            </a:r>
          </a:p>
          <a:p xmlns:a="http://schemas.openxmlformats.org/drawingml/2006/main">
            <a:pPr algn="ctr">
              <a:defRPr sz="1650" b="1">
                <a:solidFill>
                  <a:srgbClr val="F4EBE4"/>
                </a:solidFill>
              </a:defRPr>
            </a:pPr>
            <a:r>
              <a:rPr sz="1650" b="1">
                <a:solidFill>
                  <a:srgbClr val="F4EBE4"/>
                </a:solidFill>
              </a:rPr>
              <a:t>not fully observed</a:t>
            </a:r>
          </a:p>
        </p:txBody>
      </p:sp>
      <p:sp>
        <p:nvSpPr>
          <p:cNvPr id="14" name="" descr="Instructional visual for Observable Evidence May Not Identify the Intended Estimand">
            <a:extLst xmlns:a="http://schemas.openxmlformats.org/drawingml/2006/main">
              <a:ext uri="{FF2B5EF4-FFF2-40B4-BE49-F238E27FC236}">
                <a16:creationId xmlns:a16="http://schemas.microsoft.com/office/drawing/2014/main" id="{DB80A48D-771D-4CF7-800F-8D5EC3B3E044}"/>
              </a:ext>
            </a:extLst>
          </p:cNvPr>
          <p:cNvSpPr>
            <a:spLocks xmlns:a="http://schemas.openxmlformats.org/drawingml/2006/main" noGrp="1"/>
          </p:cNvSpPr>
          <p:nvPr/>
        </p:nvSpPr>
        <p:spPr>
          <a:xfrm xmlns:a="http://schemas.openxmlformats.org/drawingml/2006/main">
            <a:off x="7861459" y="3067050"/>
            <a:ext cx="666750" cy="209550"/>
          </a:xfrm>
          <a:prstGeom xmlns:a="http://schemas.openxmlformats.org/drawingml/2006/main" prst="rightArrow">
            <a:avLst/>
          </a:prstGeom>
          <a:solidFill xmlns:a="http://schemas.openxmlformats.org/drawingml/2006/main">
            <a:srgbClr val="FF6B66"/>
          </a:solidFill>
          <a:ln xmlns:a="http://schemas.openxmlformats.org/drawingml/2006/main" w="0">
            <a:noFill/>
            <a:prstDash val="solid"/>
          </a:ln>
        </p:spPr>
      </p:sp>
      <p:sp>
        <p:nvSpPr>
          <p:cNvPr id="15" name="" descr="Instructional visual for Observable Evidence May Not Identify the Intended Estimand">
            <a:extLst xmlns:a="http://schemas.openxmlformats.org/drawingml/2006/main">
              <a:ext uri="{FF2B5EF4-FFF2-40B4-BE49-F238E27FC236}">
                <a16:creationId xmlns:a16="http://schemas.microsoft.com/office/drawing/2014/main" id="{3C321BEE-EA79-42C0-9EE3-869DD61BA30A}"/>
              </a:ext>
            </a:extLst>
          </p:cNvPr>
          <p:cNvSpPr>
            <a:spLocks xmlns:a="http://schemas.openxmlformats.org/drawingml/2006/main" noGrp="1"/>
          </p:cNvSpPr>
          <p:nvPr/>
        </p:nvSpPr>
        <p:spPr>
          <a:xfrm xmlns:a="http://schemas.openxmlformats.org/drawingml/2006/main">
            <a:off x="8766334" y="2571750"/>
            <a:ext cx="2667000" cy="1238250"/>
          </a:xfrm>
          <a:prstGeom xmlns:a="http://schemas.openxmlformats.org/drawingml/2006/main" prst="roundRect">
            <a:avLst>
              <a:gd name="adj" fmla="val 9231"/>
            </a:avLst>
          </a:prstGeom>
          <a:solidFill xmlns:a="http://schemas.openxmlformats.org/drawingml/2006/main">
            <a:srgbClr val="0B0B12"/>
          </a:solidFill>
          <a:ln xmlns:a="http://schemas.openxmlformats.org/drawingml/2006/main" w="19050">
            <a:solidFill>
              <a:srgbClr val="FF6B66"/>
            </a:solidFill>
            <a:prstDash val="solid"/>
          </a:ln>
        </p:spPr>
      </p:sp>
      <p:sp>
        <p:nvSpPr>
          <p:cNvPr id="16" name="" descr="Instructional visual for Observable Evidence May Not Identify the Intended Estimand">
            <a:extLst xmlns:a="http://schemas.openxmlformats.org/drawingml/2006/main">
              <a:ext uri="{FF2B5EF4-FFF2-40B4-BE49-F238E27FC236}">
                <a16:creationId xmlns:a16="http://schemas.microsoft.com/office/drawing/2014/main" id="{6B47E1BD-920C-45E4-9815-F03D85B12589}"/>
              </a:ext>
            </a:extLst>
          </p:cNvPr>
          <p:cNvSpPr>
            <a:spLocks xmlns:a="http://schemas.openxmlformats.org/drawingml/2006/main" noGrp="1"/>
          </p:cNvSpPr>
          <p:nvPr/>
        </p:nvSpPr>
        <p:spPr>
          <a:xfrm xmlns:a="http://schemas.openxmlformats.org/drawingml/2006/main">
            <a:off x="8861584" y="2609850"/>
            <a:ext cx="247650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F4EBE4"/>
                </a:solidFill>
              </a:defRPr>
            </a:pPr>
            <a:r>
              <a:rPr sz="1800" b="1">
                <a:solidFill>
                  <a:srgbClr val="F4EBE4"/>
                </a:solidFill>
              </a:rPr>
              <a:t>IDENTIFICATION</a:t>
            </a:r>
          </a:p>
          <a:p xmlns:a="http://schemas.openxmlformats.org/drawingml/2006/main">
            <a:pPr algn="ctr">
              <a:defRPr sz="1800" b="1">
                <a:solidFill>
                  <a:srgbClr val="F4EBE4"/>
                </a:solidFill>
              </a:defRPr>
            </a:pPr>
            <a:r>
              <a:rPr sz="1800" b="1">
                <a:solidFill>
                  <a:srgbClr val="F4EBE4"/>
                </a:solidFill>
              </a:rPr>
              <a:t>LIMIT</a:t>
            </a:r>
          </a:p>
        </p:txBody>
      </p:sp>
      <p:sp>
        <p:nvSpPr>
          <p:cNvPr id="17" name="" descr="Instructional visual for Observable Evidence May Not Identify the Intended Estimand">
            <a:extLst xmlns:a="http://schemas.openxmlformats.org/drawingml/2006/main">
              <a:ext uri="{FF2B5EF4-FFF2-40B4-BE49-F238E27FC236}">
                <a16:creationId xmlns:a16="http://schemas.microsoft.com/office/drawing/2014/main" id="{C57D9C29-8FB4-4889-9118-09CEA88290B6}"/>
              </a:ext>
            </a:extLst>
          </p:cNvPr>
          <p:cNvSpPr>
            <a:spLocks xmlns:a="http://schemas.openxmlformats.org/drawingml/2006/main" noGrp="1"/>
          </p:cNvSpPr>
          <p:nvPr/>
        </p:nvSpPr>
        <p:spPr>
          <a:xfrm xmlns:a="http://schemas.openxmlformats.org/drawingml/2006/main">
            <a:off x="1717834" y="4476750"/>
            <a:ext cx="876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F4EBE4"/>
                </a:solidFill>
              </a:defRPr>
            </a:pPr>
            <a:r>
              <a:rPr sz="1875" b="1">
                <a:solidFill>
                  <a:srgbClr val="F4EBE4"/>
                </a:solidFill>
              </a:rPr>
              <a:t>A written estimand is not automatically identified by the archive.</a:t>
            </a:r>
          </a:p>
        </p:txBody>
      </p:sp>
    </p:spTree>
    <p:extLst>
      <p:ext uri="{BB962C8B-B14F-4D97-AF65-F5344CB8AC3E}">
        <p14:creationId xmlns:p14="http://schemas.microsoft.com/office/powerpoint/2010/main" val="1077459092"/>
      </p:ext>
    </p:extLst>
  </p:cSld>
</p:sld>
</file>

<file path=ppt/slides/slide3.xml><?xml version="1.0" encoding="utf-8"?>
<p:sld xmlns:p="http://schemas.openxmlformats.org/presentationml/2006/main">
  <p:cSld>
    <p:bg>
      <p:bgPr>
        <a:solidFill xmlns:a="http://schemas.openxmlformats.org/drawingml/2006/main">
          <a:srgbClr val="050505"/>
        </a:solidFill>
      </p:bgPr>
    </p:bg>
    <p:spTree>
      <p:nvGrpSpPr>
        <p:cNvPr id="1" name="" descr="Instructional visual for Accountability Requires More Than a Confident Probability"/>
        <p:cNvGrpSpPr/>
        <p:nvPr/>
      </p:nvGrpSpPr>
      <p:grpSpPr>
        <a:xfrm xmlns:a="http://schemas.openxmlformats.org/drawingml/2006/main"/>
      </p:grpSpPr>
      <p:sp>
        <p:nvSpPr>
          <p:cNvPr id="1" name="" descr="Instructional visual for Accountability Requires More Than a Confident Probability">
            <a:extLst xmlns:a="http://schemas.openxmlformats.org/drawingml/2006/main">
              <a:ext uri="{FF2B5EF4-FFF2-40B4-BE49-F238E27FC236}">
                <a16:creationId xmlns:a16="http://schemas.microsoft.com/office/drawing/2014/main" id="{BA5104F2-C48E-4300-9237-64E19C0177D4}"/>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2" name="" descr="Instructional visual for Accountability Requires More Than a Confident Probability">
            <a:extLst xmlns:a="http://schemas.openxmlformats.org/drawingml/2006/main">
              <a:ext uri="{FF2B5EF4-FFF2-40B4-BE49-F238E27FC236}">
                <a16:creationId xmlns:a16="http://schemas.microsoft.com/office/drawing/2014/main" id="{F58909D1-7FD1-4471-A574-E17EE9F54D2F}"/>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INTRO</a:t>
            </a:r>
          </a:p>
        </p:txBody>
      </p:sp>
      <p:sp>
        <p:nvSpPr>
          <p:cNvPr id="3" name="" descr="Instructional visual for Accountability Requires More Than a Confident Probability">
            <a:extLst xmlns:a="http://schemas.openxmlformats.org/drawingml/2006/main">
              <a:ext uri="{FF2B5EF4-FFF2-40B4-BE49-F238E27FC236}">
                <a16:creationId xmlns:a16="http://schemas.microsoft.com/office/drawing/2014/main" id="{D7CA1EE0-2277-4B2C-AB39-3AC455466BEF}"/>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Accountability Requires More Than a Confident Probability">
            <a:extLst xmlns:a="http://schemas.openxmlformats.org/drawingml/2006/main">
              <a:ext uri="{FF2B5EF4-FFF2-40B4-BE49-F238E27FC236}">
                <a16:creationId xmlns:a16="http://schemas.microsoft.com/office/drawing/2014/main" id="{43B48894-5D07-4E4D-8120-736C9F7DCBA6}"/>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Accountability Requires More Than a Confident Probability</a:t>
            </a:r>
          </a:p>
        </p:txBody>
      </p:sp>
      <p:sp>
        <p:nvSpPr>
          <p:cNvPr id="5" name="" descr="Instructional visual for Accountability Requires More Than a Confident Probability">
            <a:extLst xmlns:a="http://schemas.openxmlformats.org/drawingml/2006/main">
              <a:ext uri="{FF2B5EF4-FFF2-40B4-BE49-F238E27FC236}">
                <a16:creationId xmlns:a16="http://schemas.microsoft.com/office/drawing/2014/main" id="{1D8FA814-441F-43CC-A380-09BF9ABA3310}"/>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6" name="" descr="Instructional visual for Accountability Requires More Than a Confident Probability">
            <a:extLst xmlns:a="http://schemas.openxmlformats.org/drawingml/2006/main">
              <a:ext uri="{FF2B5EF4-FFF2-40B4-BE49-F238E27FC236}">
                <a16:creationId xmlns:a16="http://schemas.microsoft.com/office/drawing/2014/main" id="{9631B537-16AB-4214-95D1-8C592B77FE60}"/>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Accountability Requires More Than a Confident Probability">
            <a:extLst xmlns:a="http://schemas.openxmlformats.org/drawingml/2006/main">
              <a:ext uri="{FF2B5EF4-FFF2-40B4-BE49-F238E27FC236}">
                <a16:creationId xmlns:a16="http://schemas.microsoft.com/office/drawing/2014/main" id="{A7D75B2C-C590-4929-BECC-55365A346667}"/>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003 / 144</a:t>
            </a:r>
          </a:p>
        </p:txBody>
      </p:sp>
      <p:sp>
        <p:nvSpPr>
          <p:cNvPr id="8" name="" descr="Instructional visual for Accountability Requires More Than a Confident Probability">
            <a:extLst xmlns:a="http://schemas.openxmlformats.org/drawingml/2006/main">
              <a:ext uri="{FF2B5EF4-FFF2-40B4-BE49-F238E27FC236}">
                <a16:creationId xmlns:a16="http://schemas.microsoft.com/office/drawing/2014/main" id="{15743D23-1064-4BDE-B2B5-22092C8F20E6}"/>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Accountability Requires More Than a Confident Probability">
            <a:extLst xmlns:a="http://schemas.openxmlformats.org/drawingml/2006/main">
              <a:ext uri="{FF2B5EF4-FFF2-40B4-BE49-F238E27FC236}">
                <a16:creationId xmlns:a16="http://schemas.microsoft.com/office/drawing/2014/main" id="{588D38A0-8272-4AFD-89D7-4AC0882CB5E8}"/>
              </a:ext>
            </a:extLst>
          </p:cNvPr>
          <p:cNvSpPr>
            <a:spLocks xmlns:a="http://schemas.openxmlformats.org/drawingml/2006/main" noGrp="1"/>
          </p:cNvSpPr>
          <p:nvPr/>
        </p:nvSpPr>
        <p:spPr>
          <a:xfrm xmlns:a="http://schemas.openxmlformats.org/drawingml/2006/main">
            <a:off x="611029" y="2190750"/>
            <a:ext cx="6191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D"/>
                </a:solidFill>
              </a:defRPr>
            </a:pPr>
            <a:r>
              <a:rPr sz="1875" b="0">
                <a:solidFill>
                  <a:srgbClr val="FFF8ED"/>
                </a:solidFill>
              </a:rPr>
              <a:t>Orbit must expose evidence, implementation, policy, and every reason for abstention.</a:t>
            </a:r>
          </a:p>
        </p:txBody>
      </p:sp>
      <p:sp>
        <p:nvSpPr>
          <p:cNvPr id="10" name="" descr="Instructional visual for Accountability Requires More Than a Confident Probability">
            <a:extLst xmlns:a="http://schemas.openxmlformats.org/drawingml/2006/main">
              <a:ext uri="{FF2B5EF4-FFF2-40B4-BE49-F238E27FC236}">
                <a16:creationId xmlns:a16="http://schemas.microsoft.com/office/drawing/2014/main" id="{08260FA0-C215-4C90-BF56-A0EA40350155}"/>
              </a:ext>
            </a:extLst>
          </p:cNvPr>
          <p:cNvSpPr>
            <a:spLocks xmlns:a="http://schemas.openxmlformats.org/drawingml/2006/main" noGrp="1"/>
          </p:cNvSpPr>
          <p:nvPr/>
        </p:nvSpPr>
        <p:spPr>
          <a:xfrm xmlns:a="http://schemas.openxmlformats.org/drawingml/2006/main">
            <a:off x="6859429" y="2095500"/>
            <a:ext cx="4000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3450" b="1">
                <a:solidFill>
                  <a:srgbClr val="27D3C5"/>
                </a:solidFill>
              </a:defRPr>
            </a:pPr>
            <a:r>
              <a:rPr sz="3450" b="1">
                <a:solidFill>
                  <a:srgbClr val="27D3C5"/>
                </a:solidFill>
              </a:rPr>
              <a:t>EVIDENCE</a:t>
            </a:r>
          </a:p>
        </p:txBody>
      </p:sp>
      <p:sp>
        <p:nvSpPr>
          <p:cNvPr id="11" name="" descr="Instructional visual for Accountability Requires More Than a Confident Probability">
            <a:extLst xmlns:a="http://schemas.openxmlformats.org/drawingml/2006/main">
              <a:ext uri="{FF2B5EF4-FFF2-40B4-BE49-F238E27FC236}">
                <a16:creationId xmlns:a16="http://schemas.microsoft.com/office/drawing/2014/main" id="{85E9030D-F803-49B8-876E-DBEE8F6753F6}"/>
              </a:ext>
            </a:extLst>
          </p:cNvPr>
          <p:cNvSpPr>
            <a:spLocks xmlns:a="http://schemas.openxmlformats.org/drawingml/2006/main" noGrp="1"/>
          </p:cNvSpPr>
          <p:nvPr/>
        </p:nvSpPr>
        <p:spPr>
          <a:xfrm xmlns:a="http://schemas.openxmlformats.org/drawingml/2006/main">
            <a:off x="7526179" y="3095625"/>
            <a:ext cx="2667000" cy="76200"/>
          </a:xfrm>
          <a:prstGeom xmlns:a="http://schemas.openxmlformats.org/drawingml/2006/main" prst="rect">
            <a:avLst/>
          </a:prstGeom>
          <a:solidFill xmlns:a="http://schemas.openxmlformats.org/drawingml/2006/main">
            <a:srgbClr val="2B2A2B"/>
          </a:solidFill>
          <a:ln xmlns:a="http://schemas.openxmlformats.org/drawingml/2006/main" w="0">
            <a:noFill/>
            <a:prstDash val="solid"/>
          </a:ln>
        </p:spPr>
      </p:sp>
      <p:sp>
        <p:nvSpPr>
          <p:cNvPr id="12" name="" descr="Instructional visual for Accountability Requires More Than a Confident Probability">
            <a:extLst xmlns:a="http://schemas.openxmlformats.org/drawingml/2006/main">
              <a:ext uri="{FF2B5EF4-FFF2-40B4-BE49-F238E27FC236}">
                <a16:creationId xmlns:a16="http://schemas.microsoft.com/office/drawing/2014/main" id="{CC0B0DA8-50E3-44C9-9023-8EC6DD1B908C}"/>
              </a:ext>
            </a:extLst>
          </p:cNvPr>
          <p:cNvSpPr>
            <a:spLocks xmlns:a="http://schemas.openxmlformats.org/drawingml/2006/main" noGrp="1"/>
          </p:cNvSpPr>
          <p:nvPr/>
        </p:nvSpPr>
        <p:spPr>
          <a:xfrm xmlns:a="http://schemas.openxmlformats.org/drawingml/2006/main">
            <a:off x="6859429" y="3543300"/>
            <a:ext cx="4000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3450" b="1">
                <a:solidFill>
                  <a:srgbClr val="FF6B62"/>
                </a:solidFill>
              </a:defRPr>
            </a:pPr>
            <a:r>
              <a:rPr sz="3450" b="1">
                <a:solidFill>
                  <a:srgbClr val="FF6B62"/>
                </a:solidFill>
              </a:rPr>
              <a:t>PERMISSION</a:t>
            </a:r>
          </a:p>
        </p:txBody>
      </p:sp>
    </p:spTree>
    <p:extLst>
      <p:ext uri="{BB962C8B-B14F-4D97-AF65-F5344CB8AC3E}">
        <p14:creationId xmlns:p14="http://schemas.microsoft.com/office/powerpoint/2010/main" val="270724949"/>
      </p:ext>
    </p:extLst>
  </p:cSld>
</p:sld>
</file>

<file path=ppt/slides/slide30.xml><?xml version="1.0" encoding="utf-8"?>
<p:sld xmlns:p="http://schemas.openxmlformats.org/presentationml/2006/main">
  <p:cSld>
    <p:bg>
      <p:bgPr>
        <a:solidFill xmlns:a="http://schemas.openxmlformats.org/drawingml/2006/main">
          <a:srgbClr val="050505"/>
        </a:solidFill>
      </p:bgPr>
    </p:bg>
    <p:spTree>
      <p:nvGrpSpPr>
        <p:cNvPr id="1" name="" descr="Instructional visual for Eligibility Filters Define the Evaluated Population"/>
        <p:cNvGrpSpPr/>
        <p:nvPr/>
      </p:nvGrpSpPr>
      <p:grpSpPr>
        <a:xfrm xmlns:a="http://schemas.openxmlformats.org/drawingml/2006/main"/>
      </p:grpSpPr>
      <p:sp>
        <p:nvSpPr>
          <p:cNvPr id="1" name="" descr="Instructional visual for Eligibility Filters Define the Evaluated Population">
            <a:extLst xmlns:a="http://schemas.openxmlformats.org/drawingml/2006/main">
              <a:ext uri="{FF2B5EF4-FFF2-40B4-BE49-F238E27FC236}">
                <a16:creationId xmlns:a16="http://schemas.microsoft.com/office/drawing/2014/main" id="{D715D217-81E1-43C3-971F-7B791B471583}"/>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2" name="" descr="Instructional visual for Eligibility Filters Define the Evaluated Population">
            <a:extLst xmlns:a="http://schemas.openxmlformats.org/drawingml/2006/main">
              <a:ext uri="{FF2B5EF4-FFF2-40B4-BE49-F238E27FC236}">
                <a16:creationId xmlns:a16="http://schemas.microsoft.com/office/drawing/2014/main" id="{CFD4E800-C9D9-4C25-9477-4DC557AE26A8}"/>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MEASUREMENT</a:t>
            </a:r>
          </a:p>
        </p:txBody>
      </p:sp>
      <p:sp>
        <p:nvSpPr>
          <p:cNvPr id="3" name="" descr="Instructional visual for Eligibility Filters Define the Evaluated Population">
            <a:extLst xmlns:a="http://schemas.openxmlformats.org/drawingml/2006/main">
              <a:ext uri="{FF2B5EF4-FFF2-40B4-BE49-F238E27FC236}">
                <a16:creationId xmlns:a16="http://schemas.microsoft.com/office/drawing/2014/main" id="{9A4E7ED5-74F1-4DA5-9812-74599AC90DCB}"/>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Eligibility Filters Define the Evaluated Population">
            <a:extLst xmlns:a="http://schemas.openxmlformats.org/drawingml/2006/main">
              <a:ext uri="{FF2B5EF4-FFF2-40B4-BE49-F238E27FC236}">
                <a16:creationId xmlns:a16="http://schemas.microsoft.com/office/drawing/2014/main" id="{36AEE197-D993-411E-9A37-8042679DE73D}"/>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Eligibility Filters Define the Evaluated Population</a:t>
            </a:r>
          </a:p>
        </p:txBody>
      </p:sp>
      <p:sp>
        <p:nvSpPr>
          <p:cNvPr id="5" name="" descr="Instructional visual for Eligibility Filters Define the Evaluated Population">
            <a:extLst xmlns:a="http://schemas.openxmlformats.org/drawingml/2006/main">
              <a:ext uri="{FF2B5EF4-FFF2-40B4-BE49-F238E27FC236}">
                <a16:creationId xmlns:a16="http://schemas.microsoft.com/office/drawing/2014/main" id="{A39948FA-98F7-4682-A58F-73BB3FD24AAB}"/>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6" name="" descr="Instructional visual for Eligibility Filters Define the Evaluated Population">
            <a:extLst xmlns:a="http://schemas.openxmlformats.org/drawingml/2006/main">
              <a:ext uri="{FF2B5EF4-FFF2-40B4-BE49-F238E27FC236}">
                <a16:creationId xmlns:a16="http://schemas.microsoft.com/office/drawing/2014/main" id="{73E97389-B9A9-4BAB-8969-F0CF3790F709}"/>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Eligibility Filters Define the Evaluated Population">
            <a:extLst xmlns:a="http://schemas.openxmlformats.org/drawingml/2006/main">
              <a:ext uri="{FF2B5EF4-FFF2-40B4-BE49-F238E27FC236}">
                <a16:creationId xmlns:a16="http://schemas.microsoft.com/office/drawing/2014/main" id="{EB917948-D4CE-44BA-BE08-B8CA888848F8}"/>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030 / 144  •  BUILD 1/3</a:t>
            </a:r>
          </a:p>
        </p:txBody>
      </p:sp>
      <p:sp>
        <p:nvSpPr>
          <p:cNvPr id="8" name="" descr="Instructional visual for Eligibility Filters Define the Evaluated Population">
            <a:extLst xmlns:a="http://schemas.openxmlformats.org/drawingml/2006/main">
              <a:ext uri="{FF2B5EF4-FFF2-40B4-BE49-F238E27FC236}">
                <a16:creationId xmlns:a16="http://schemas.microsoft.com/office/drawing/2014/main" id="{965DC7BC-C0AA-402B-8683-64D2263BE3A6}"/>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Eligibility Filters Define the Evaluated Population">
            <a:extLst xmlns:a="http://schemas.openxmlformats.org/drawingml/2006/main">
              <a:ext uri="{FF2B5EF4-FFF2-40B4-BE49-F238E27FC236}">
                <a16:creationId xmlns:a16="http://schemas.microsoft.com/office/drawing/2014/main" id="{ED93645E-6B1D-45CE-B19F-AD3889238215}"/>
              </a:ext>
            </a:extLst>
          </p:cNvPr>
          <p:cNvSpPr>
            <a:spLocks xmlns:a="http://schemas.openxmlformats.org/drawingml/2006/main" noGrp="1"/>
          </p:cNvSpPr>
          <p:nvPr/>
        </p:nvSpPr>
        <p:spPr>
          <a:xfrm xmlns:a="http://schemas.openxmlformats.org/drawingml/2006/main">
            <a:off x="594360" y="2095500"/>
            <a:ext cx="3143250" cy="838200"/>
          </a:xfrm>
          <a:prstGeom xmlns:a="http://schemas.openxmlformats.org/drawingml/2006/main" prst="roundRect">
            <a:avLst>
              <a:gd name="adj" fmla="val 13636"/>
            </a:avLst>
          </a:prstGeom>
          <a:solidFill xmlns:a="http://schemas.openxmlformats.org/drawingml/2006/main">
            <a:srgbClr val="0B0B13"/>
          </a:solidFill>
          <a:ln xmlns:a="http://schemas.openxmlformats.org/drawingml/2006/main" w="19050">
            <a:solidFill>
              <a:srgbClr val="27D3CA"/>
            </a:solidFill>
            <a:prstDash val="solid"/>
          </a:ln>
        </p:spPr>
      </p:sp>
      <p:sp>
        <p:nvSpPr>
          <p:cNvPr id="10" name="" descr="Instructional visual for Eligibility Filters Define the Evaluated Population">
            <a:extLst xmlns:a="http://schemas.openxmlformats.org/drawingml/2006/main">
              <a:ext uri="{FF2B5EF4-FFF2-40B4-BE49-F238E27FC236}">
                <a16:creationId xmlns:a16="http://schemas.microsoft.com/office/drawing/2014/main" id="{384208FE-3EE0-4478-8905-0BF8D4D9A474}"/>
              </a:ext>
            </a:extLst>
          </p:cNvPr>
          <p:cNvSpPr>
            <a:spLocks xmlns:a="http://schemas.openxmlformats.org/drawingml/2006/main" noGrp="1"/>
          </p:cNvSpPr>
          <p:nvPr/>
        </p:nvSpPr>
        <p:spPr>
          <a:xfrm xmlns:a="http://schemas.openxmlformats.org/drawingml/2006/main">
            <a:off x="689610"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ELIGIBILITY</a:t>
            </a:r>
          </a:p>
        </p:txBody>
      </p:sp>
      <p:sp>
        <p:nvSpPr>
          <p:cNvPr id="11" name="" descr="Instructional visual for Eligibility Filters Define the Evaluated Population">
            <a:extLst xmlns:a="http://schemas.openxmlformats.org/drawingml/2006/main">
              <a:ext uri="{FF2B5EF4-FFF2-40B4-BE49-F238E27FC236}">
                <a16:creationId xmlns:a16="http://schemas.microsoft.com/office/drawing/2014/main" id="{D55BB218-823F-4DA5-BA95-CF60B559C4ED}"/>
              </a:ext>
            </a:extLst>
          </p:cNvPr>
          <p:cNvSpPr>
            <a:spLocks xmlns:a="http://schemas.openxmlformats.org/drawingml/2006/main" noGrp="1"/>
          </p:cNvSpPr>
          <p:nvPr/>
        </p:nvSpPr>
        <p:spPr>
          <a:xfrm xmlns:a="http://schemas.openxmlformats.org/drawingml/2006/main">
            <a:off x="594360"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6"/>
                </a:solidFill>
              </a:defRPr>
            </a:pPr>
            <a:r>
              <a:rPr sz="1650" b="0">
                <a:solidFill>
                  <a:srgbClr val="BDB8B6"/>
                </a:solidFill>
              </a:rPr>
              <a:t>Who remains?</a:t>
            </a:r>
          </a:p>
        </p:txBody>
      </p:sp>
      <p:sp>
        <p:nvSpPr>
          <p:cNvPr id="12" name="" descr="Instructional visual for Eligibility Filters Define the Evaluated Population">
            <a:extLst xmlns:a="http://schemas.openxmlformats.org/drawingml/2006/main">
              <a:ext uri="{FF2B5EF4-FFF2-40B4-BE49-F238E27FC236}">
                <a16:creationId xmlns:a16="http://schemas.microsoft.com/office/drawing/2014/main" id="{295BE278-4B30-4A92-A1B2-4B8C8C016C5D}"/>
              </a:ext>
            </a:extLst>
          </p:cNvPr>
          <p:cNvSpPr>
            <a:spLocks xmlns:a="http://schemas.openxmlformats.org/drawingml/2006/main" noGrp="1"/>
          </p:cNvSpPr>
          <p:nvPr/>
        </p:nvSpPr>
        <p:spPr>
          <a:xfrm xmlns:a="http://schemas.openxmlformats.org/drawingml/2006/main">
            <a:off x="4271010" y="2095500"/>
            <a:ext cx="3143250" cy="838200"/>
          </a:xfrm>
          <a:prstGeom xmlns:a="http://schemas.openxmlformats.org/drawingml/2006/main" prst="roundRect">
            <a:avLst>
              <a:gd name="adj" fmla="val 13636"/>
            </a:avLst>
          </a:prstGeom>
          <a:solidFill xmlns:a="http://schemas.openxmlformats.org/drawingml/2006/main">
            <a:srgbClr val="0B0B13"/>
          </a:solidFill>
          <a:ln xmlns:a="http://schemas.openxmlformats.org/drawingml/2006/main" w="19050">
            <a:solidFill>
              <a:srgbClr val="E8B464"/>
            </a:solidFill>
            <a:prstDash val="solid"/>
          </a:ln>
        </p:spPr>
      </p:sp>
      <p:sp>
        <p:nvSpPr>
          <p:cNvPr id="13" name="" descr="Instructional visual for Eligibility Filters Define the Evaluated Population">
            <a:extLst xmlns:a="http://schemas.openxmlformats.org/drawingml/2006/main">
              <a:ext uri="{FF2B5EF4-FFF2-40B4-BE49-F238E27FC236}">
                <a16:creationId xmlns:a16="http://schemas.microsoft.com/office/drawing/2014/main" id="{87137840-8FA4-4F95-B3A8-F3D4CD5E30FA}"/>
              </a:ext>
            </a:extLst>
          </p:cNvPr>
          <p:cNvSpPr>
            <a:spLocks xmlns:a="http://schemas.openxmlformats.org/drawingml/2006/main" noGrp="1"/>
          </p:cNvSpPr>
          <p:nvPr/>
        </p:nvSpPr>
        <p:spPr>
          <a:xfrm xmlns:a="http://schemas.openxmlformats.org/drawingml/2006/main">
            <a:off x="4366260"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REJECTION REASONS</a:t>
            </a:r>
          </a:p>
        </p:txBody>
      </p:sp>
      <p:sp>
        <p:nvSpPr>
          <p:cNvPr id="14" name="" descr="Instructional visual for Eligibility Filters Define the Evaluated Population">
            <a:extLst xmlns:a="http://schemas.openxmlformats.org/drawingml/2006/main">
              <a:ext uri="{FF2B5EF4-FFF2-40B4-BE49-F238E27FC236}">
                <a16:creationId xmlns:a16="http://schemas.microsoft.com/office/drawing/2014/main" id="{5CE4B8F6-60A8-4CE1-937E-A072E5066432}"/>
              </a:ext>
            </a:extLst>
          </p:cNvPr>
          <p:cNvSpPr>
            <a:spLocks xmlns:a="http://schemas.openxmlformats.org/drawingml/2006/main" noGrp="1"/>
          </p:cNvSpPr>
          <p:nvPr/>
        </p:nvSpPr>
        <p:spPr>
          <a:xfrm xmlns:a="http://schemas.openxmlformats.org/drawingml/2006/main">
            <a:off x="4271010"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6"/>
                </a:solidFill>
              </a:defRPr>
            </a:pPr>
            <a:r>
              <a:rPr sz="1650" b="0">
                <a:solidFill>
                  <a:srgbClr val="BDB8B6"/>
                </a:solidFill>
              </a:rPr>
              <a:t>Why were rows excluded?</a:t>
            </a:r>
          </a:p>
        </p:txBody>
      </p:sp>
    </p:spTree>
    <p:extLst>
      <p:ext uri="{BB962C8B-B14F-4D97-AF65-F5344CB8AC3E}">
        <p14:creationId xmlns:p14="http://schemas.microsoft.com/office/powerpoint/2010/main" val="1975821867"/>
      </p:ext>
    </p:extLst>
  </p:cSld>
</p:sld>
</file>

<file path=ppt/slides/slide31.xml><?xml version="1.0" encoding="utf-8"?>
<p:sld xmlns:p="http://schemas.openxmlformats.org/presentationml/2006/main">
  <p:cSld>
    <p:bg>
      <p:bgPr>
        <a:solidFill xmlns:a="http://schemas.openxmlformats.org/drawingml/2006/main">
          <a:srgbClr val="050505"/>
        </a:solidFill>
      </p:bgPr>
    </p:bg>
    <p:spTree>
      <p:nvGrpSpPr>
        <p:cNvPr id="1" name="" descr="Instructional visual for Eligibility Filters Define the Evaluated Population"/>
        <p:cNvGrpSpPr/>
        <p:nvPr/>
      </p:nvGrpSpPr>
      <p:grpSpPr>
        <a:xfrm xmlns:a="http://schemas.openxmlformats.org/drawingml/2006/main"/>
      </p:grpSpPr>
      <p:sp>
        <p:nvSpPr>
          <p:cNvPr id="1" name="" descr="Instructional visual for Eligibility Filters Define the Evaluated Population">
            <a:extLst xmlns:a="http://schemas.openxmlformats.org/drawingml/2006/main">
              <a:ext uri="{FF2B5EF4-FFF2-40B4-BE49-F238E27FC236}">
                <a16:creationId xmlns:a16="http://schemas.microsoft.com/office/drawing/2014/main" id="{C31ABD2B-4ADE-46EB-933A-69A020741390}"/>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2" name="" descr="Instructional visual for Eligibility Filters Define the Evaluated Population">
            <a:extLst xmlns:a="http://schemas.openxmlformats.org/drawingml/2006/main">
              <a:ext uri="{FF2B5EF4-FFF2-40B4-BE49-F238E27FC236}">
                <a16:creationId xmlns:a16="http://schemas.microsoft.com/office/drawing/2014/main" id="{692A2020-150C-4FCA-AA43-9F515F762877}"/>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MEASUREMENT</a:t>
            </a:r>
          </a:p>
        </p:txBody>
      </p:sp>
      <p:sp>
        <p:nvSpPr>
          <p:cNvPr id="3" name="" descr="Instructional visual for Eligibility Filters Define the Evaluated Population">
            <a:extLst xmlns:a="http://schemas.openxmlformats.org/drawingml/2006/main">
              <a:ext uri="{FF2B5EF4-FFF2-40B4-BE49-F238E27FC236}">
                <a16:creationId xmlns:a16="http://schemas.microsoft.com/office/drawing/2014/main" id="{B17F2EAF-96F8-4255-9430-B89932B719C6}"/>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Eligibility Filters Define the Evaluated Population">
            <a:extLst xmlns:a="http://schemas.openxmlformats.org/drawingml/2006/main">
              <a:ext uri="{FF2B5EF4-FFF2-40B4-BE49-F238E27FC236}">
                <a16:creationId xmlns:a16="http://schemas.microsoft.com/office/drawing/2014/main" id="{A099673F-4F7C-468C-A4C2-8C369EBBAD87}"/>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Eligibility Filters Define the Evaluated Population</a:t>
            </a:r>
          </a:p>
        </p:txBody>
      </p:sp>
      <p:sp>
        <p:nvSpPr>
          <p:cNvPr id="5" name="" descr="Instructional visual for Eligibility Filters Define the Evaluated Population">
            <a:extLst xmlns:a="http://schemas.openxmlformats.org/drawingml/2006/main">
              <a:ext uri="{FF2B5EF4-FFF2-40B4-BE49-F238E27FC236}">
                <a16:creationId xmlns:a16="http://schemas.microsoft.com/office/drawing/2014/main" id="{2E03478F-E6EF-4B3C-8953-0FDDFF839BCC}"/>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6" name="" descr="Instructional visual for Eligibility Filters Define the Evaluated Population">
            <a:extLst xmlns:a="http://schemas.openxmlformats.org/drawingml/2006/main">
              <a:ext uri="{FF2B5EF4-FFF2-40B4-BE49-F238E27FC236}">
                <a16:creationId xmlns:a16="http://schemas.microsoft.com/office/drawing/2014/main" id="{9CD16D27-83D6-45AB-AC52-C70D3AC6C237}"/>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Eligibility Filters Define the Evaluated Population">
            <a:extLst xmlns:a="http://schemas.openxmlformats.org/drawingml/2006/main">
              <a:ext uri="{FF2B5EF4-FFF2-40B4-BE49-F238E27FC236}">
                <a16:creationId xmlns:a16="http://schemas.microsoft.com/office/drawing/2014/main" id="{17E9BD0C-7D98-4DDE-8D50-F73FBC8CF313}"/>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031 / 144  •  BUILD 2/3</a:t>
            </a:r>
          </a:p>
        </p:txBody>
      </p:sp>
      <p:sp>
        <p:nvSpPr>
          <p:cNvPr id="8" name="" descr="Instructional visual for Eligibility Filters Define the Evaluated Population">
            <a:extLst xmlns:a="http://schemas.openxmlformats.org/drawingml/2006/main">
              <a:ext uri="{FF2B5EF4-FFF2-40B4-BE49-F238E27FC236}">
                <a16:creationId xmlns:a16="http://schemas.microsoft.com/office/drawing/2014/main" id="{8FC7F0EF-04EC-4B90-84C2-95B01C57B953}"/>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Eligibility Filters Define the Evaluated Population">
            <a:extLst xmlns:a="http://schemas.openxmlformats.org/drawingml/2006/main">
              <a:ext uri="{FF2B5EF4-FFF2-40B4-BE49-F238E27FC236}">
                <a16:creationId xmlns:a16="http://schemas.microsoft.com/office/drawing/2014/main" id="{776F6EC6-D9EF-4B18-B271-B85FB00ACD12}"/>
              </a:ext>
            </a:extLst>
          </p:cNvPr>
          <p:cNvSpPr>
            <a:spLocks xmlns:a="http://schemas.openxmlformats.org/drawingml/2006/main" noGrp="1"/>
          </p:cNvSpPr>
          <p:nvPr/>
        </p:nvSpPr>
        <p:spPr>
          <a:xfrm xmlns:a="http://schemas.openxmlformats.org/drawingml/2006/main">
            <a:off x="594836" y="2095500"/>
            <a:ext cx="3143250" cy="838200"/>
          </a:xfrm>
          <a:prstGeom xmlns:a="http://schemas.openxmlformats.org/drawingml/2006/main" prst="roundRect">
            <a:avLst>
              <a:gd name="adj" fmla="val 13636"/>
            </a:avLst>
          </a:prstGeom>
          <a:solidFill xmlns:a="http://schemas.openxmlformats.org/drawingml/2006/main">
            <a:srgbClr val="0B0B14"/>
          </a:solidFill>
          <a:ln xmlns:a="http://schemas.openxmlformats.org/drawingml/2006/main" w="19050">
            <a:solidFill>
              <a:srgbClr val="27D3CB"/>
            </a:solidFill>
            <a:prstDash val="solid"/>
          </a:ln>
        </p:spPr>
      </p:sp>
      <p:sp>
        <p:nvSpPr>
          <p:cNvPr id="10" name="" descr="Instructional visual for Eligibility Filters Define the Evaluated Population">
            <a:extLst xmlns:a="http://schemas.openxmlformats.org/drawingml/2006/main">
              <a:ext uri="{FF2B5EF4-FFF2-40B4-BE49-F238E27FC236}">
                <a16:creationId xmlns:a16="http://schemas.microsoft.com/office/drawing/2014/main" id="{045694D7-725F-4ED4-A800-DD970DED2B7A}"/>
              </a:ext>
            </a:extLst>
          </p:cNvPr>
          <p:cNvSpPr>
            <a:spLocks xmlns:a="http://schemas.openxmlformats.org/drawingml/2006/main" noGrp="1"/>
          </p:cNvSpPr>
          <p:nvPr/>
        </p:nvSpPr>
        <p:spPr>
          <a:xfrm xmlns:a="http://schemas.openxmlformats.org/drawingml/2006/main">
            <a:off x="690086"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ELIGIBILITY</a:t>
            </a:r>
          </a:p>
        </p:txBody>
      </p:sp>
      <p:sp>
        <p:nvSpPr>
          <p:cNvPr id="11" name="" descr="Instructional visual for Eligibility Filters Define the Evaluated Population">
            <a:extLst xmlns:a="http://schemas.openxmlformats.org/drawingml/2006/main">
              <a:ext uri="{FF2B5EF4-FFF2-40B4-BE49-F238E27FC236}">
                <a16:creationId xmlns:a16="http://schemas.microsoft.com/office/drawing/2014/main" id="{874CFA03-0F28-4CC2-BFB2-C354AEDB11CA}"/>
              </a:ext>
            </a:extLst>
          </p:cNvPr>
          <p:cNvSpPr>
            <a:spLocks xmlns:a="http://schemas.openxmlformats.org/drawingml/2006/main" noGrp="1"/>
          </p:cNvSpPr>
          <p:nvPr/>
        </p:nvSpPr>
        <p:spPr>
          <a:xfrm xmlns:a="http://schemas.openxmlformats.org/drawingml/2006/main">
            <a:off x="594836"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7"/>
                </a:solidFill>
              </a:defRPr>
            </a:pPr>
            <a:r>
              <a:rPr sz="1650" b="0">
                <a:solidFill>
                  <a:srgbClr val="BDB8B7"/>
                </a:solidFill>
              </a:rPr>
              <a:t>Who remains?</a:t>
            </a:r>
          </a:p>
        </p:txBody>
      </p:sp>
      <p:sp>
        <p:nvSpPr>
          <p:cNvPr id="12" name="" descr="Instructional visual for Eligibility Filters Define the Evaluated Population">
            <a:extLst xmlns:a="http://schemas.openxmlformats.org/drawingml/2006/main">
              <a:ext uri="{FF2B5EF4-FFF2-40B4-BE49-F238E27FC236}">
                <a16:creationId xmlns:a16="http://schemas.microsoft.com/office/drawing/2014/main" id="{8B9A7566-1D5E-408D-9A94-9B9DB40FC7C8}"/>
              </a:ext>
            </a:extLst>
          </p:cNvPr>
          <p:cNvSpPr>
            <a:spLocks xmlns:a="http://schemas.openxmlformats.org/drawingml/2006/main" noGrp="1"/>
          </p:cNvSpPr>
          <p:nvPr/>
        </p:nvSpPr>
        <p:spPr>
          <a:xfrm xmlns:a="http://schemas.openxmlformats.org/drawingml/2006/main">
            <a:off x="4271486" y="2095500"/>
            <a:ext cx="3143250" cy="838200"/>
          </a:xfrm>
          <a:prstGeom xmlns:a="http://schemas.openxmlformats.org/drawingml/2006/main" prst="roundRect">
            <a:avLst>
              <a:gd name="adj" fmla="val 13636"/>
            </a:avLst>
          </a:prstGeom>
          <a:solidFill xmlns:a="http://schemas.openxmlformats.org/drawingml/2006/main">
            <a:srgbClr val="0B0B14"/>
          </a:solidFill>
          <a:ln xmlns:a="http://schemas.openxmlformats.org/drawingml/2006/main" w="19050">
            <a:solidFill>
              <a:srgbClr val="E8B465"/>
            </a:solidFill>
            <a:prstDash val="solid"/>
          </a:ln>
        </p:spPr>
      </p:sp>
      <p:sp>
        <p:nvSpPr>
          <p:cNvPr id="13" name="" descr="Instructional visual for Eligibility Filters Define the Evaluated Population">
            <a:extLst xmlns:a="http://schemas.openxmlformats.org/drawingml/2006/main">
              <a:ext uri="{FF2B5EF4-FFF2-40B4-BE49-F238E27FC236}">
                <a16:creationId xmlns:a16="http://schemas.microsoft.com/office/drawing/2014/main" id="{B476B39B-4DEB-42E0-A933-57D742B99D4A}"/>
              </a:ext>
            </a:extLst>
          </p:cNvPr>
          <p:cNvSpPr>
            <a:spLocks xmlns:a="http://schemas.openxmlformats.org/drawingml/2006/main" noGrp="1"/>
          </p:cNvSpPr>
          <p:nvPr/>
        </p:nvSpPr>
        <p:spPr>
          <a:xfrm xmlns:a="http://schemas.openxmlformats.org/drawingml/2006/main">
            <a:off x="4366736"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REJECTION REASONS</a:t>
            </a:r>
          </a:p>
        </p:txBody>
      </p:sp>
      <p:sp>
        <p:nvSpPr>
          <p:cNvPr id="14" name="" descr="Instructional visual for Eligibility Filters Define the Evaluated Population">
            <a:extLst xmlns:a="http://schemas.openxmlformats.org/drawingml/2006/main">
              <a:ext uri="{FF2B5EF4-FFF2-40B4-BE49-F238E27FC236}">
                <a16:creationId xmlns:a16="http://schemas.microsoft.com/office/drawing/2014/main" id="{D6E2839A-91F7-4B9B-9E14-A4A9C4C576F7}"/>
              </a:ext>
            </a:extLst>
          </p:cNvPr>
          <p:cNvSpPr>
            <a:spLocks xmlns:a="http://schemas.openxmlformats.org/drawingml/2006/main" noGrp="1"/>
          </p:cNvSpPr>
          <p:nvPr/>
        </p:nvSpPr>
        <p:spPr>
          <a:xfrm xmlns:a="http://schemas.openxmlformats.org/drawingml/2006/main">
            <a:off x="4271486"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7"/>
                </a:solidFill>
              </a:defRPr>
            </a:pPr>
            <a:r>
              <a:rPr sz="1650" b="0">
                <a:solidFill>
                  <a:srgbClr val="BDB8B7"/>
                </a:solidFill>
              </a:rPr>
              <a:t>Why were rows excluded?</a:t>
            </a:r>
          </a:p>
        </p:txBody>
      </p:sp>
      <p:sp>
        <p:nvSpPr>
          <p:cNvPr id="15" name="" descr="Instructional visual for Eligibility Filters Define the Evaluated Population">
            <a:extLst xmlns:a="http://schemas.openxmlformats.org/drawingml/2006/main">
              <a:ext uri="{FF2B5EF4-FFF2-40B4-BE49-F238E27FC236}">
                <a16:creationId xmlns:a16="http://schemas.microsoft.com/office/drawing/2014/main" id="{538FFCAF-8787-453B-AC82-B2FFA8B4A730}"/>
              </a:ext>
            </a:extLst>
          </p:cNvPr>
          <p:cNvSpPr>
            <a:spLocks xmlns:a="http://schemas.openxmlformats.org/drawingml/2006/main" noGrp="1"/>
          </p:cNvSpPr>
          <p:nvPr/>
        </p:nvSpPr>
        <p:spPr>
          <a:xfrm xmlns:a="http://schemas.openxmlformats.org/drawingml/2006/main">
            <a:off x="7948136" y="2095500"/>
            <a:ext cx="3143250" cy="838200"/>
          </a:xfrm>
          <a:prstGeom xmlns:a="http://schemas.openxmlformats.org/drawingml/2006/main" prst="roundRect">
            <a:avLst>
              <a:gd name="adj" fmla="val 13636"/>
            </a:avLst>
          </a:prstGeom>
          <a:solidFill xmlns:a="http://schemas.openxmlformats.org/drawingml/2006/main">
            <a:srgbClr val="0B0B14"/>
          </a:solidFill>
          <a:ln xmlns:a="http://schemas.openxmlformats.org/drawingml/2006/main" w="19050">
            <a:solidFill>
              <a:srgbClr val="FF6B68"/>
            </a:solidFill>
            <a:prstDash val="solid"/>
          </a:ln>
        </p:spPr>
      </p:sp>
      <p:sp>
        <p:nvSpPr>
          <p:cNvPr id="16" name="" descr="Instructional visual for Eligibility Filters Define the Evaluated Population">
            <a:extLst xmlns:a="http://schemas.openxmlformats.org/drawingml/2006/main">
              <a:ext uri="{FF2B5EF4-FFF2-40B4-BE49-F238E27FC236}">
                <a16:creationId xmlns:a16="http://schemas.microsoft.com/office/drawing/2014/main" id="{05E79291-0C1D-4CC3-B2A3-8B88CC6D0A2B}"/>
              </a:ext>
            </a:extLst>
          </p:cNvPr>
          <p:cNvSpPr>
            <a:spLocks xmlns:a="http://schemas.openxmlformats.org/drawingml/2006/main" noGrp="1"/>
          </p:cNvSpPr>
          <p:nvPr/>
        </p:nvSpPr>
        <p:spPr>
          <a:xfrm xmlns:a="http://schemas.openxmlformats.org/drawingml/2006/main">
            <a:off x="8043386"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MISSINGNESS</a:t>
            </a:r>
          </a:p>
        </p:txBody>
      </p:sp>
      <p:sp>
        <p:nvSpPr>
          <p:cNvPr id="17" name="" descr="Instructional visual for Eligibility Filters Define the Evaluated Population">
            <a:extLst xmlns:a="http://schemas.openxmlformats.org/drawingml/2006/main">
              <a:ext uri="{FF2B5EF4-FFF2-40B4-BE49-F238E27FC236}">
                <a16:creationId xmlns:a16="http://schemas.microsoft.com/office/drawing/2014/main" id="{2433ED35-CAC2-433E-A9D9-91E419AB44AB}"/>
              </a:ext>
            </a:extLst>
          </p:cNvPr>
          <p:cNvSpPr>
            <a:spLocks xmlns:a="http://schemas.openxmlformats.org/drawingml/2006/main" noGrp="1"/>
          </p:cNvSpPr>
          <p:nvPr/>
        </p:nvSpPr>
        <p:spPr>
          <a:xfrm xmlns:a="http://schemas.openxmlformats.org/drawingml/2006/main">
            <a:off x="7948136"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7"/>
                </a:solidFill>
              </a:defRPr>
            </a:pPr>
            <a:r>
              <a:rPr sz="1650" b="0">
                <a:solidFill>
                  <a:srgbClr val="BDB8B7"/>
                </a:solidFill>
              </a:rPr>
              <a:t>Why are values absent?</a:t>
            </a:r>
          </a:p>
        </p:txBody>
      </p:sp>
    </p:spTree>
    <p:extLst>
      <p:ext uri="{BB962C8B-B14F-4D97-AF65-F5344CB8AC3E}">
        <p14:creationId xmlns:p14="http://schemas.microsoft.com/office/powerpoint/2010/main" val="1464639806"/>
      </p:ext>
    </p:extLst>
  </p:cSld>
</p:sld>
</file>

<file path=ppt/slides/slide32.xml><?xml version="1.0" encoding="utf-8"?>
<p:sld xmlns:p="http://schemas.openxmlformats.org/presentationml/2006/main">
  <p:cSld>
    <p:bg>
      <p:bgPr>
        <a:solidFill xmlns:a="http://schemas.openxmlformats.org/drawingml/2006/main">
          <a:srgbClr val="050505"/>
        </a:solidFill>
      </p:bgPr>
    </p:bg>
    <p:spTree>
      <p:nvGrpSpPr>
        <p:cNvPr id="1" name="" descr="Instructional visual for Eligibility Filters Define the Evaluated Population"/>
        <p:cNvGrpSpPr/>
        <p:nvPr/>
      </p:nvGrpSpPr>
      <p:grpSpPr>
        <a:xfrm xmlns:a="http://schemas.openxmlformats.org/drawingml/2006/main"/>
      </p:grpSpPr>
      <p:sp>
        <p:nvSpPr>
          <p:cNvPr id="1" name="" descr="Instructional visual for Eligibility Filters Define the Evaluated Population">
            <a:extLst xmlns:a="http://schemas.openxmlformats.org/drawingml/2006/main">
              <a:ext uri="{FF2B5EF4-FFF2-40B4-BE49-F238E27FC236}">
                <a16:creationId xmlns:a16="http://schemas.microsoft.com/office/drawing/2014/main" id="{EDC89BEF-1B93-4A1B-9D34-603DFAB8C341}"/>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2" name="" descr="Instructional visual for Eligibility Filters Define the Evaluated Population">
            <a:extLst xmlns:a="http://schemas.openxmlformats.org/drawingml/2006/main">
              <a:ext uri="{FF2B5EF4-FFF2-40B4-BE49-F238E27FC236}">
                <a16:creationId xmlns:a16="http://schemas.microsoft.com/office/drawing/2014/main" id="{993D392A-8B4C-46ED-94CF-7AEE9C3E87E2}"/>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MEASUREMENT</a:t>
            </a:r>
          </a:p>
        </p:txBody>
      </p:sp>
      <p:sp>
        <p:nvSpPr>
          <p:cNvPr id="3" name="" descr="Instructional visual for Eligibility Filters Define the Evaluated Population">
            <a:extLst xmlns:a="http://schemas.openxmlformats.org/drawingml/2006/main">
              <a:ext uri="{FF2B5EF4-FFF2-40B4-BE49-F238E27FC236}">
                <a16:creationId xmlns:a16="http://schemas.microsoft.com/office/drawing/2014/main" id="{AE068A63-A5D0-49DE-BA9F-1819131648F4}"/>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4" name="slide-title" descr="Instructional visual for Eligibility Filters Define the Evaluated Population">
            <a:extLst xmlns:a="http://schemas.openxmlformats.org/drawingml/2006/main">
              <a:ext uri="{FF2B5EF4-FFF2-40B4-BE49-F238E27FC236}">
                <a16:creationId xmlns:a16="http://schemas.microsoft.com/office/drawing/2014/main" id="{65BB8316-DCD8-45AC-81DB-7A280F94D66A}"/>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Eligibility Filters Define the Evaluated Population</a:t>
            </a:r>
          </a:p>
        </p:txBody>
      </p:sp>
      <p:sp>
        <p:nvSpPr>
          <p:cNvPr id="5" name="" descr="Instructional visual for Eligibility Filters Define the Evaluated Population">
            <a:extLst xmlns:a="http://schemas.openxmlformats.org/drawingml/2006/main">
              <a:ext uri="{FF2B5EF4-FFF2-40B4-BE49-F238E27FC236}">
                <a16:creationId xmlns:a16="http://schemas.microsoft.com/office/drawing/2014/main" id="{E047FFCD-4E69-45F2-985E-BB31EB0E8AF9}"/>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27D3CC"/>
          </a:solidFill>
          <a:ln xmlns:a="http://schemas.openxmlformats.org/drawingml/2006/main" w="0">
            <a:noFill/>
            <a:prstDash val="solid"/>
          </a:ln>
        </p:spPr>
      </p:sp>
      <p:sp>
        <p:nvSpPr>
          <p:cNvPr id="6" name="" descr="Instructional visual for Eligibility Filters Define the Evaluated Population">
            <a:extLst xmlns:a="http://schemas.openxmlformats.org/drawingml/2006/main">
              <a:ext uri="{FF2B5EF4-FFF2-40B4-BE49-F238E27FC236}">
                <a16:creationId xmlns:a16="http://schemas.microsoft.com/office/drawing/2014/main" id="{646E05D1-F288-4390-8116-036D2BB2E18F}"/>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Eligibility Filters Define the Evaluated Population">
            <a:extLst xmlns:a="http://schemas.openxmlformats.org/drawingml/2006/main">
              <a:ext uri="{FF2B5EF4-FFF2-40B4-BE49-F238E27FC236}">
                <a16:creationId xmlns:a16="http://schemas.microsoft.com/office/drawing/2014/main" id="{432324C9-AE07-4091-B180-2B555889F7D7}"/>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032 / 144  •  BUILD 3/3</a:t>
            </a:r>
          </a:p>
        </p:txBody>
      </p:sp>
      <p:sp>
        <p:nvSpPr>
          <p:cNvPr id="8" name="" descr="Instructional visual for Eligibility Filters Define the Evaluated Population">
            <a:extLst xmlns:a="http://schemas.openxmlformats.org/drawingml/2006/main">
              <a:ext uri="{FF2B5EF4-FFF2-40B4-BE49-F238E27FC236}">
                <a16:creationId xmlns:a16="http://schemas.microsoft.com/office/drawing/2014/main" id="{9C765D47-DD13-425B-A135-460F1BC17551}"/>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Eligibility Filters Define the Evaluated Population">
            <a:extLst xmlns:a="http://schemas.openxmlformats.org/drawingml/2006/main">
              <a:ext uri="{FF2B5EF4-FFF2-40B4-BE49-F238E27FC236}">
                <a16:creationId xmlns:a16="http://schemas.microsoft.com/office/drawing/2014/main" id="{4F5CFF4E-2DF6-4747-88BB-C108AEF431E8}"/>
              </a:ext>
            </a:extLst>
          </p:cNvPr>
          <p:cNvSpPr>
            <a:spLocks xmlns:a="http://schemas.openxmlformats.org/drawingml/2006/main" noGrp="1"/>
          </p:cNvSpPr>
          <p:nvPr/>
        </p:nvSpPr>
        <p:spPr>
          <a:xfrm xmlns:a="http://schemas.openxmlformats.org/drawingml/2006/main">
            <a:off x="595313" y="2095500"/>
            <a:ext cx="3143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27D3CC"/>
            </a:solidFill>
            <a:prstDash val="solid"/>
          </a:ln>
        </p:spPr>
      </p:sp>
      <p:sp>
        <p:nvSpPr>
          <p:cNvPr id="10" name="" descr="Instructional visual for Eligibility Filters Define the Evaluated Population">
            <a:extLst xmlns:a="http://schemas.openxmlformats.org/drawingml/2006/main">
              <a:ext uri="{FF2B5EF4-FFF2-40B4-BE49-F238E27FC236}">
                <a16:creationId xmlns:a16="http://schemas.microsoft.com/office/drawing/2014/main" id="{590FCF83-4EE9-4455-9AED-5D846D899E93}"/>
              </a:ext>
            </a:extLst>
          </p:cNvPr>
          <p:cNvSpPr>
            <a:spLocks xmlns:a="http://schemas.openxmlformats.org/drawingml/2006/main" noGrp="1"/>
          </p:cNvSpPr>
          <p:nvPr/>
        </p:nvSpPr>
        <p:spPr>
          <a:xfrm xmlns:a="http://schemas.openxmlformats.org/drawingml/2006/main">
            <a:off x="690563"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ELIGIBILITY</a:t>
            </a:r>
          </a:p>
        </p:txBody>
      </p:sp>
      <p:sp>
        <p:nvSpPr>
          <p:cNvPr id="11" name="" descr="Instructional visual for Eligibility Filters Define the Evaluated Population">
            <a:extLst xmlns:a="http://schemas.openxmlformats.org/drawingml/2006/main">
              <a:ext uri="{FF2B5EF4-FFF2-40B4-BE49-F238E27FC236}">
                <a16:creationId xmlns:a16="http://schemas.microsoft.com/office/drawing/2014/main" id="{F497C69B-883F-4837-9E2B-59473A458CD6}"/>
              </a:ext>
            </a:extLst>
          </p:cNvPr>
          <p:cNvSpPr>
            <a:spLocks xmlns:a="http://schemas.openxmlformats.org/drawingml/2006/main" noGrp="1"/>
          </p:cNvSpPr>
          <p:nvPr/>
        </p:nvSpPr>
        <p:spPr>
          <a:xfrm xmlns:a="http://schemas.openxmlformats.org/drawingml/2006/main">
            <a:off x="595313"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8"/>
                </a:solidFill>
              </a:defRPr>
            </a:pPr>
            <a:r>
              <a:rPr sz="1650" b="0">
                <a:solidFill>
                  <a:srgbClr val="BDB8B8"/>
                </a:solidFill>
              </a:rPr>
              <a:t>Who remains?</a:t>
            </a:r>
          </a:p>
        </p:txBody>
      </p:sp>
      <p:sp>
        <p:nvSpPr>
          <p:cNvPr id="12" name="" descr="Instructional visual for Eligibility Filters Define the Evaluated Population">
            <a:extLst xmlns:a="http://schemas.openxmlformats.org/drawingml/2006/main">
              <a:ext uri="{FF2B5EF4-FFF2-40B4-BE49-F238E27FC236}">
                <a16:creationId xmlns:a16="http://schemas.microsoft.com/office/drawing/2014/main" id="{9E83AA1C-168C-4BFE-B24B-CE2121E25D2E}"/>
              </a:ext>
            </a:extLst>
          </p:cNvPr>
          <p:cNvSpPr>
            <a:spLocks xmlns:a="http://schemas.openxmlformats.org/drawingml/2006/main" noGrp="1"/>
          </p:cNvSpPr>
          <p:nvPr/>
        </p:nvSpPr>
        <p:spPr>
          <a:xfrm xmlns:a="http://schemas.openxmlformats.org/drawingml/2006/main">
            <a:off x="4271963" y="2095500"/>
            <a:ext cx="3143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E8B466"/>
            </a:solidFill>
            <a:prstDash val="solid"/>
          </a:ln>
        </p:spPr>
      </p:sp>
      <p:sp>
        <p:nvSpPr>
          <p:cNvPr id="13" name="" descr="Instructional visual for Eligibility Filters Define the Evaluated Population">
            <a:extLst xmlns:a="http://schemas.openxmlformats.org/drawingml/2006/main">
              <a:ext uri="{FF2B5EF4-FFF2-40B4-BE49-F238E27FC236}">
                <a16:creationId xmlns:a16="http://schemas.microsoft.com/office/drawing/2014/main" id="{A0517BB4-3864-4841-B179-A9AE07546EBD}"/>
              </a:ext>
            </a:extLst>
          </p:cNvPr>
          <p:cNvSpPr>
            <a:spLocks xmlns:a="http://schemas.openxmlformats.org/drawingml/2006/main" noGrp="1"/>
          </p:cNvSpPr>
          <p:nvPr/>
        </p:nvSpPr>
        <p:spPr>
          <a:xfrm xmlns:a="http://schemas.openxmlformats.org/drawingml/2006/main">
            <a:off x="4367213"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REJECTION REASONS</a:t>
            </a:r>
          </a:p>
        </p:txBody>
      </p:sp>
      <p:sp>
        <p:nvSpPr>
          <p:cNvPr id="14" name="" descr="Instructional visual for Eligibility Filters Define the Evaluated Population">
            <a:extLst xmlns:a="http://schemas.openxmlformats.org/drawingml/2006/main">
              <a:ext uri="{FF2B5EF4-FFF2-40B4-BE49-F238E27FC236}">
                <a16:creationId xmlns:a16="http://schemas.microsoft.com/office/drawing/2014/main" id="{058D7BAC-C7C8-43B3-97D3-4FF7C71292AF}"/>
              </a:ext>
            </a:extLst>
          </p:cNvPr>
          <p:cNvSpPr>
            <a:spLocks xmlns:a="http://schemas.openxmlformats.org/drawingml/2006/main" noGrp="1"/>
          </p:cNvSpPr>
          <p:nvPr/>
        </p:nvSpPr>
        <p:spPr>
          <a:xfrm xmlns:a="http://schemas.openxmlformats.org/drawingml/2006/main">
            <a:off x="4271963"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8"/>
                </a:solidFill>
              </a:defRPr>
            </a:pPr>
            <a:r>
              <a:rPr sz="1650" b="0">
                <a:solidFill>
                  <a:srgbClr val="BDB8B8"/>
                </a:solidFill>
              </a:rPr>
              <a:t>Why were rows excluded?</a:t>
            </a:r>
          </a:p>
        </p:txBody>
      </p:sp>
      <p:sp>
        <p:nvSpPr>
          <p:cNvPr id="15" name="" descr="Instructional visual for Eligibility Filters Define the Evaluated Population">
            <a:extLst xmlns:a="http://schemas.openxmlformats.org/drawingml/2006/main">
              <a:ext uri="{FF2B5EF4-FFF2-40B4-BE49-F238E27FC236}">
                <a16:creationId xmlns:a16="http://schemas.microsoft.com/office/drawing/2014/main" id="{AD0BFAF7-822E-462F-9A74-3165BB1D9AA6}"/>
              </a:ext>
            </a:extLst>
          </p:cNvPr>
          <p:cNvSpPr>
            <a:spLocks xmlns:a="http://schemas.openxmlformats.org/drawingml/2006/main" noGrp="1"/>
          </p:cNvSpPr>
          <p:nvPr/>
        </p:nvSpPr>
        <p:spPr>
          <a:xfrm xmlns:a="http://schemas.openxmlformats.org/drawingml/2006/main">
            <a:off x="7948613" y="2095500"/>
            <a:ext cx="3143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FF6B69"/>
            </a:solidFill>
            <a:prstDash val="solid"/>
          </a:ln>
        </p:spPr>
      </p:sp>
      <p:sp>
        <p:nvSpPr>
          <p:cNvPr id="16" name="" descr="Instructional visual for Eligibility Filters Define the Evaluated Population">
            <a:extLst xmlns:a="http://schemas.openxmlformats.org/drawingml/2006/main">
              <a:ext uri="{FF2B5EF4-FFF2-40B4-BE49-F238E27FC236}">
                <a16:creationId xmlns:a16="http://schemas.microsoft.com/office/drawing/2014/main" id="{60857AEA-CC76-4BCF-A9B9-F774805D1FB4}"/>
              </a:ext>
            </a:extLst>
          </p:cNvPr>
          <p:cNvSpPr>
            <a:spLocks xmlns:a="http://schemas.openxmlformats.org/drawingml/2006/main" noGrp="1"/>
          </p:cNvSpPr>
          <p:nvPr/>
        </p:nvSpPr>
        <p:spPr>
          <a:xfrm xmlns:a="http://schemas.openxmlformats.org/drawingml/2006/main">
            <a:off x="8043863"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MISSINGNESS</a:t>
            </a:r>
          </a:p>
        </p:txBody>
      </p:sp>
      <p:sp>
        <p:nvSpPr>
          <p:cNvPr id="17" name="" descr="Instructional visual for Eligibility Filters Define the Evaluated Population">
            <a:extLst xmlns:a="http://schemas.openxmlformats.org/drawingml/2006/main">
              <a:ext uri="{FF2B5EF4-FFF2-40B4-BE49-F238E27FC236}">
                <a16:creationId xmlns:a16="http://schemas.microsoft.com/office/drawing/2014/main" id="{0DECFFE7-B422-4CC5-8794-E91C4F5EF08A}"/>
              </a:ext>
            </a:extLst>
          </p:cNvPr>
          <p:cNvSpPr>
            <a:spLocks xmlns:a="http://schemas.openxmlformats.org/drawingml/2006/main" noGrp="1"/>
          </p:cNvSpPr>
          <p:nvPr/>
        </p:nvSpPr>
        <p:spPr>
          <a:xfrm xmlns:a="http://schemas.openxmlformats.org/drawingml/2006/main">
            <a:off x="7948613"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8"/>
                </a:solidFill>
              </a:defRPr>
            </a:pPr>
            <a:r>
              <a:rPr sz="1650" b="0">
                <a:solidFill>
                  <a:srgbClr val="BDB8B8"/>
                </a:solidFill>
              </a:rPr>
              <a:t>Why are values absent?</a:t>
            </a:r>
          </a:p>
        </p:txBody>
      </p:sp>
      <p:sp>
        <p:nvSpPr>
          <p:cNvPr id="18" name="" descr="Instructional visual for Eligibility Filters Define the Evaluated Population">
            <a:extLst xmlns:a="http://schemas.openxmlformats.org/drawingml/2006/main">
              <a:ext uri="{FF2B5EF4-FFF2-40B4-BE49-F238E27FC236}">
                <a16:creationId xmlns:a16="http://schemas.microsoft.com/office/drawing/2014/main" id="{9BCE20D4-57DC-45A2-82FE-BCB0FF779C79}"/>
              </a:ext>
            </a:extLst>
          </p:cNvPr>
          <p:cNvSpPr>
            <a:spLocks xmlns:a="http://schemas.openxmlformats.org/drawingml/2006/main" noGrp="1"/>
          </p:cNvSpPr>
          <p:nvPr/>
        </p:nvSpPr>
        <p:spPr>
          <a:xfrm xmlns:a="http://schemas.openxmlformats.org/drawingml/2006/main">
            <a:off x="595313" y="3524250"/>
            <a:ext cx="3143250" cy="838200"/>
          </a:xfrm>
          <a:prstGeom xmlns:a="http://schemas.openxmlformats.org/drawingml/2006/main" prst="roundRect">
            <a:avLst>
              <a:gd name="adj" fmla="val 13636"/>
            </a:avLst>
          </a:prstGeom>
          <a:solidFill xmlns:a="http://schemas.openxmlformats.org/drawingml/2006/main">
            <a:srgbClr val="0B0B15"/>
          </a:solidFill>
          <a:ln xmlns:a="http://schemas.openxmlformats.org/drawingml/2006/main" w="19050">
            <a:solidFill>
              <a:srgbClr val="27D3CC"/>
            </a:solidFill>
            <a:prstDash val="solid"/>
          </a:ln>
        </p:spPr>
      </p:sp>
      <p:sp>
        <p:nvSpPr>
          <p:cNvPr id="19" name="" descr="Instructional visual for Eligibility Filters Define the Evaluated Population">
            <a:extLst xmlns:a="http://schemas.openxmlformats.org/drawingml/2006/main">
              <a:ext uri="{FF2B5EF4-FFF2-40B4-BE49-F238E27FC236}">
                <a16:creationId xmlns:a16="http://schemas.microsoft.com/office/drawing/2014/main" id="{5E772038-D696-4CB8-9AC7-CBC735FD931A}"/>
              </a:ext>
            </a:extLst>
          </p:cNvPr>
          <p:cNvSpPr>
            <a:spLocks xmlns:a="http://schemas.openxmlformats.org/drawingml/2006/main" noGrp="1"/>
          </p:cNvSpPr>
          <p:nvPr/>
        </p:nvSpPr>
        <p:spPr>
          <a:xfrm xmlns:a="http://schemas.openxmlformats.org/drawingml/2006/main">
            <a:off x="690563" y="35623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DEPENDENCE</a:t>
            </a:r>
          </a:p>
        </p:txBody>
      </p:sp>
      <p:sp>
        <p:nvSpPr>
          <p:cNvPr id="20" name="" descr="Instructional visual for Eligibility Filters Define the Evaluated Population">
            <a:extLst xmlns:a="http://schemas.openxmlformats.org/drawingml/2006/main">
              <a:ext uri="{FF2B5EF4-FFF2-40B4-BE49-F238E27FC236}">
                <a16:creationId xmlns:a16="http://schemas.microsoft.com/office/drawing/2014/main" id="{CB09313E-8475-48B5-84E5-8D59845BC4CF}"/>
              </a:ext>
            </a:extLst>
          </p:cNvPr>
          <p:cNvSpPr>
            <a:spLocks xmlns:a="http://schemas.openxmlformats.org/drawingml/2006/main" noGrp="1"/>
          </p:cNvSpPr>
          <p:nvPr/>
        </p:nvSpPr>
        <p:spPr>
          <a:xfrm xmlns:a="http://schemas.openxmlformats.org/drawingml/2006/main">
            <a:off x="595313" y="441960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8"/>
                </a:solidFill>
              </a:defRPr>
            </a:pPr>
            <a:r>
              <a:rPr sz="1650" b="0">
                <a:solidFill>
                  <a:srgbClr val="BDB8B8"/>
                </a:solidFill>
              </a:rPr>
              <a:t>Which rows share information?</a:t>
            </a:r>
          </a:p>
        </p:txBody>
      </p:sp>
    </p:spTree>
    <p:extLst>
      <p:ext uri="{BB962C8B-B14F-4D97-AF65-F5344CB8AC3E}">
        <p14:creationId xmlns:p14="http://schemas.microsoft.com/office/powerpoint/2010/main" val="1387177313"/>
      </p:ext>
    </p:extLst>
  </p:cSld>
</p:sld>
</file>

<file path=ppt/slides/slide33.xml><?xml version="1.0" encoding="utf-8"?>
<p:sld xmlns:p="http://schemas.openxmlformats.org/presentationml/2006/main">
  <p:cSld>
    <p:bg>
      <p:bgPr>
        <a:solidFill xmlns:a="http://schemas.openxmlformats.org/drawingml/2006/main">
          <a:srgbClr val="050505"/>
        </a:solidFill>
      </p:bgPr>
    </p:bg>
    <p:spTree>
      <p:nvGrpSpPr>
        <p:cNvPr id="1" name="" descr="Instructional visual for Dependence and Drift Reshape Uncertainty"/>
        <p:cNvGrpSpPr/>
        <p:nvPr/>
      </p:nvGrpSpPr>
      <p:grpSpPr>
        <a:xfrm xmlns:a="http://schemas.openxmlformats.org/drawingml/2006/main"/>
      </p:grpSpPr>
      <p:sp>
        <p:nvSpPr>
          <p:cNvPr id="1" name="" descr="Instructional visual for Dependence and Drift Reshape Uncertainty">
            <a:extLst xmlns:a="http://schemas.openxmlformats.org/drawingml/2006/main">
              <a:ext uri="{FF2B5EF4-FFF2-40B4-BE49-F238E27FC236}">
                <a16:creationId xmlns:a16="http://schemas.microsoft.com/office/drawing/2014/main" id="{E25638C9-01FD-4A00-AFBB-948BC5E43E40}"/>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2" name="" descr="Instructional visual for Dependence and Drift Reshape Uncertainty">
            <a:extLst xmlns:a="http://schemas.openxmlformats.org/drawingml/2006/main">
              <a:ext uri="{FF2B5EF4-FFF2-40B4-BE49-F238E27FC236}">
                <a16:creationId xmlns:a16="http://schemas.microsoft.com/office/drawing/2014/main" id="{64CD789D-477D-467D-AB16-B2BF5AF1F633}"/>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MEASUREMENT</a:t>
            </a:r>
          </a:p>
        </p:txBody>
      </p:sp>
      <p:sp>
        <p:nvSpPr>
          <p:cNvPr id="3" name="" descr="Instructional visual for Dependence and Drift Reshape Uncertainty">
            <a:extLst xmlns:a="http://schemas.openxmlformats.org/drawingml/2006/main">
              <a:ext uri="{FF2B5EF4-FFF2-40B4-BE49-F238E27FC236}">
                <a16:creationId xmlns:a16="http://schemas.microsoft.com/office/drawing/2014/main" id="{241EE2DC-8689-4DE2-9E1D-F366335B8B40}"/>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9"/>
                </a:solidFill>
              </a:defRPr>
            </a:pPr>
            <a:r>
              <a:rPr sz="900" b="1">
                <a:solidFill>
                  <a:srgbClr val="BDB8B9"/>
                </a:solidFill>
              </a:rPr>
              <a:t>RESEARCH-ONLY • NO ORDER AUTHORITY</a:t>
            </a:r>
          </a:p>
        </p:txBody>
      </p:sp>
      <p:sp>
        <p:nvSpPr>
          <p:cNvPr id="4" name="slide-title" descr="Instructional visual for Dependence and Drift Reshape Uncertainty">
            <a:extLst xmlns:a="http://schemas.openxmlformats.org/drawingml/2006/main">
              <a:ext uri="{FF2B5EF4-FFF2-40B4-BE49-F238E27FC236}">
                <a16:creationId xmlns:a16="http://schemas.microsoft.com/office/drawing/2014/main" id="{348F138F-1120-4115-A0DC-73DA2CDC8FCF}"/>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Dependence and Drift Reshape Uncertainty</a:t>
            </a:r>
          </a:p>
        </p:txBody>
      </p:sp>
      <p:sp>
        <p:nvSpPr>
          <p:cNvPr id="5" name="" descr="Instructional visual for Dependence and Drift Reshape Uncertainty">
            <a:extLst xmlns:a="http://schemas.openxmlformats.org/drawingml/2006/main">
              <a:ext uri="{FF2B5EF4-FFF2-40B4-BE49-F238E27FC236}">
                <a16:creationId xmlns:a16="http://schemas.microsoft.com/office/drawing/2014/main" id="{FCD5976C-EC87-492A-998E-59E935900856}"/>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27D3CD"/>
          </a:solidFill>
          <a:ln xmlns:a="http://schemas.openxmlformats.org/drawingml/2006/main" w="0">
            <a:noFill/>
            <a:prstDash val="solid"/>
          </a:ln>
        </p:spPr>
      </p:sp>
      <p:sp>
        <p:nvSpPr>
          <p:cNvPr id="6" name="" descr="Instructional visual for Dependence and Drift Reshape Uncertainty">
            <a:extLst xmlns:a="http://schemas.openxmlformats.org/drawingml/2006/main">
              <a:ext uri="{FF2B5EF4-FFF2-40B4-BE49-F238E27FC236}">
                <a16:creationId xmlns:a16="http://schemas.microsoft.com/office/drawing/2014/main" id="{2F98A891-9DF0-47BF-A65C-A481B5ED88BF}"/>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Dependence and Drift Reshape Uncertainty">
            <a:extLst xmlns:a="http://schemas.openxmlformats.org/drawingml/2006/main">
              <a:ext uri="{FF2B5EF4-FFF2-40B4-BE49-F238E27FC236}">
                <a16:creationId xmlns:a16="http://schemas.microsoft.com/office/drawing/2014/main" id="{C79A2D4E-F35D-46C1-A5D9-D9FFAAD8982F}"/>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033 / 144  •  BUILD 1/3</a:t>
            </a:r>
          </a:p>
        </p:txBody>
      </p:sp>
      <p:sp>
        <p:nvSpPr>
          <p:cNvPr id="8" name="" descr="Instructional visual for Dependence and Drift Reshape Uncertainty">
            <a:extLst xmlns:a="http://schemas.openxmlformats.org/drawingml/2006/main">
              <a:ext uri="{FF2B5EF4-FFF2-40B4-BE49-F238E27FC236}">
                <a16:creationId xmlns:a16="http://schemas.microsoft.com/office/drawing/2014/main" id="{6630280A-051A-465F-BE26-2E7F7D7BA971}"/>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Dependence and Drift Reshape Uncertainty">
            <a:extLst xmlns:a="http://schemas.openxmlformats.org/drawingml/2006/main">
              <a:ext uri="{FF2B5EF4-FFF2-40B4-BE49-F238E27FC236}">
                <a16:creationId xmlns:a16="http://schemas.microsoft.com/office/drawing/2014/main" id="{0C46FD2E-B0FD-45A4-BBF6-F17ADF4B1A8E}"/>
              </a:ext>
            </a:extLst>
          </p:cNvPr>
          <p:cNvSpPr>
            <a:spLocks xmlns:a="http://schemas.openxmlformats.org/drawingml/2006/main" noGrp="1"/>
          </p:cNvSpPr>
          <p:nvPr/>
        </p:nvSpPr>
        <p:spPr>
          <a:xfrm xmlns:a="http://schemas.openxmlformats.org/drawingml/2006/main">
            <a:off x="69103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Cluster resampling, shift diagnosis, and causal restraint keep predictive claims bounded.</a:t>
            </a:r>
          </a:p>
        </p:txBody>
      </p:sp>
      <p:sp>
        <p:nvSpPr>
          <p:cNvPr id="10" name="" descr="Instructional visual for Dependence and Drift Reshape Uncertainty">
            <a:extLst xmlns:a="http://schemas.openxmlformats.org/drawingml/2006/main">
              <a:ext uri="{FF2B5EF4-FFF2-40B4-BE49-F238E27FC236}">
                <a16:creationId xmlns:a16="http://schemas.microsoft.com/office/drawing/2014/main" id="{22D390E7-50FF-4FA7-8065-AFF14208E988}"/>
              </a:ext>
            </a:extLst>
          </p:cNvPr>
          <p:cNvSpPr>
            <a:spLocks xmlns:a="http://schemas.openxmlformats.org/drawingml/2006/main" noGrp="1"/>
          </p:cNvSpPr>
          <p:nvPr/>
        </p:nvSpPr>
        <p:spPr>
          <a:xfrm xmlns:a="http://schemas.openxmlformats.org/drawingml/2006/main">
            <a:off x="58154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27D3CD"/>
            </a:solidFill>
            <a:prstDash val="solid"/>
          </a:ln>
        </p:spPr>
      </p:sp>
      <p:sp>
        <p:nvSpPr>
          <p:cNvPr id="11" name="" descr="Instructional visual for Dependence and Drift Reshape Uncertainty">
            <a:extLst xmlns:a="http://schemas.openxmlformats.org/drawingml/2006/main">
              <a:ext uri="{FF2B5EF4-FFF2-40B4-BE49-F238E27FC236}">
                <a16:creationId xmlns:a16="http://schemas.microsoft.com/office/drawing/2014/main" id="{444D0977-A924-492E-AD57-C89CCDE670FB}"/>
              </a:ext>
            </a:extLst>
          </p:cNvPr>
          <p:cNvSpPr>
            <a:spLocks xmlns:a="http://schemas.openxmlformats.org/drawingml/2006/main" noGrp="1"/>
          </p:cNvSpPr>
          <p:nvPr/>
        </p:nvSpPr>
        <p:spPr>
          <a:xfrm xmlns:a="http://schemas.openxmlformats.org/drawingml/2006/main">
            <a:off x="58535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POINT</a:t>
            </a:r>
          </a:p>
        </p:txBody>
      </p:sp>
    </p:spTree>
    <p:extLst>
      <p:ext uri="{BB962C8B-B14F-4D97-AF65-F5344CB8AC3E}">
        <p14:creationId xmlns:p14="http://schemas.microsoft.com/office/powerpoint/2010/main" val="611619821"/>
      </p:ext>
    </p:extLst>
  </p:cSld>
</p:sld>
</file>

<file path=ppt/slides/slide34.xml><?xml version="1.0" encoding="utf-8"?>
<p:sld xmlns:p="http://schemas.openxmlformats.org/presentationml/2006/main">
  <p:cSld>
    <p:bg>
      <p:bgPr>
        <a:solidFill xmlns:a="http://schemas.openxmlformats.org/drawingml/2006/main">
          <a:srgbClr val="050505"/>
        </a:solidFill>
      </p:bgPr>
    </p:bg>
    <p:spTree>
      <p:nvGrpSpPr>
        <p:cNvPr id="1" name="" descr="Instructional visual for Dependence and Drift Reshape Uncertainty"/>
        <p:cNvGrpSpPr/>
        <p:nvPr/>
      </p:nvGrpSpPr>
      <p:grpSpPr>
        <a:xfrm xmlns:a="http://schemas.openxmlformats.org/drawingml/2006/main"/>
      </p:grpSpPr>
      <p:sp>
        <p:nvSpPr>
          <p:cNvPr id="1" name="" descr="Instructional visual for Dependence and Drift Reshape Uncertainty">
            <a:extLst xmlns:a="http://schemas.openxmlformats.org/drawingml/2006/main">
              <a:ext uri="{FF2B5EF4-FFF2-40B4-BE49-F238E27FC236}">
                <a16:creationId xmlns:a16="http://schemas.microsoft.com/office/drawing/2014/main" id="{0A9647CD-8D3E-45B6-B0B3-56234C278FB9}"/>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2" name="" descr="Instructional visual for Dependence and Drift Reshape Uncertainty">
            <a:extLst xmlns:a="http://schemas.openxmlformats.org/drawingml/2006/main">
              <a:ext uri="{FF2B5EF4-FFF2-40B4-BE49-F238E27FC236}">
                <a16:creationId xmlns:a16="http://schemas.microsoft.com/office/drawing/2014/main" id="{DDE7F851-2F89-4A00-9CA2-70BA5EA904D2}"/>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MEASUREMENT</a:t>
            </a:r>
          </a:p>
        </p:txBody>
      </p:sp>
      <p:sp>
        <p:nvSpPr>
          <p:cNvPr id="3" name="" descr="Instructional visual for Dependence and Drift Reshape Uncertainty">
            <a:extLst xmlns:a="http://schemas.openxmlformats.org/drawingml/2006/main">
              <a:ext uri="{FF2B5EF4-FFF2-40B4-BE49-F238E27FC236}">
                <a16:creationId xmlns:a16="http://schemas.microsoft.com/office/drawing/2014/main" id="{06A00425-A673-46CB-B1D5-5244D1EBDFEF}"/>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slide-title" descr="Instructional visual for Dependence and Drift Reshape Uncertainty">
            <a:extLst xmlns:a="http://schemas.openxmlformats.org/drawingml/2006/main">
              <a:ext uri="{FF2B5EF4-FFF2-40B4-BE49-F238E27FC236}">
                <a16:creationId xmlns:a16="http://schemas.microsoft.com/office/drawing/2014/main" id="{7982FAAA-73D0-45EA-A852-B49FEE257D1E}"/>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Dependence and Drift Reshape Uncertainty</a:t>
            </a:r>
          </a:p>
        </p:txBody>
      </p:sp>
      <p:sp>
        <p:nvSpPr>
          <p:cNvPr id="5" name="" descr="Instructional visual for Dependence and Drift Reshape Uncertainty">
            <a:extLst xmlns:a="http://schemas.openxmlformats.org/drawingml/2006/main">
              <a:ext uri="{FF2B5EF4-FFF2-40B4-BE49-F238E27FC236}">
                <a16:creationId xmlns:a16="http://schemas.microsoft.com/office/drawing/2014/main" id="{699A4E2F-C2BF-4ABA-8673-02ADBCA978AA}"/>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27D3C3"/>
          </a:solidFill>
          <a:ln xmlns:a="http://schemas.openxmlformats.org/drawingml/2006/main" w="0">
            <a:noFill/>
            <a:prstDash val="solid"/>
          </a:ln>
        </p:spPr>
      </p:sp>
      <p:sp>
        <p:nvSpPr>
          <p:cNvPr id="6" name="" descr="Instructional visual for Dependence and Drift Reshape Uncertainty">
            <a:extLst xmlns:a="http://schemas.openxmlformats.org/drawingml/2006/main">
              <a:ext uri="{FF2B5EF4-FFF2-40B4-BE49-F238E27FC236}">
                <a16:creationId xmlns:a16="http://schemas.microsoft.com/office/drawing/2014/main" id="{8803BFD1-42CC-477A-A5BC-96F39399BE7E}"/>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Dependence and Drift Reshape Uncertainty">
            <a:extLst xmlns:a="http://schemas.openxmlformats.org/drawingml/2006/main">
              <a:ext uri="{FF2B5EF4-FFF2-40B4-BE49-F238E27FC236}">
                <a16:creationId xmlns:a16="http://schemas.microsoft.com/office/drawing/2014/main" id="{2F701AFD-D1D3-4D23-AA2D-070869CB0B39}"/>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034 / 144  •  BUILD 2/3</a:t>
            </a:r>
          </a:p>
        </p:txBody>
      </p:sp>
      <p:sp>
        <p:nvSpPr>
          <p:cNvPr id="8" name="" descr="Instructional visual for Dependence and Drift Reshape Uncertainty">
            <a:extLst xmlns:a="http://schemas.openxmlformats.org/drawingml/2006/main">
              <a:ext uri="{FF2B5EF4-FFF2-40B4-BE49-F238E27FC236}">
                <a16:creationId xmlns:a16="http://schemas.microsoft.com/office/drawing/2014/main" id="{F9AD7328-E4B4-4860-8BA2-486FFA0BE142}"/>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Dependence and Drift Reshape Uncertainty">
            <a:extLst xmlns:a="http://schemas.openxmlformats.org/drawingml/2006/main">
              <a:ext uri="{FF2B5EF4-FFF2-40B4-BE49-F238E27FC236}">
                <a16:creationId xmlns:a16="http://schemas.microsoft.com/office/drawing/2014/main" id="{F7580ABD-0A7D-4499-BD8B-8C095CE0FBB2}"/>
              </a:ext>
            </a:extLst>
          </p:cNvPr>
          <p:cNvSpPr>
            <a:spLocks xmlns:a="http://schemas.openxmlformats.org/drawingml/2006/main" noGrp="1"/>
          </p:cNvSpPr>
          <p:nvPr/>
        </p:nvSpPr>
        <p:spPr>
          <a:xfrm xmlns:a="http://schemas.openxmlformats.org/drawingml/2006/main">
            <a:off x="686276"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B"/>
                </a:solidFill>
              </a:defRPr>
            </a:pPr>
            <a:r>
              <a:rPr sz="1875" b="0">
                <a:solidFill>
                  <a:srgbClr val="FFF8EB"/>
                </a:solidFill>
              </a:rPr>
              <a:t>Cluster resampling, shift diagnosis, and causal restraint keep predictive claims bounded.</a:t>
            </a:r>
          </a:p>
        </p:txBody>
      </p:sp>
      <p:sp>
        <p:nvSpPr>
          <p:cNvPr id="10" name="" descr="Instructional visual for Dependence and Drift Reshape Uncertainty">
            <a:extLst xmlns:a="http://schemas.openxmlformats.org/drawingml/2006/main">
              <a:ext uri="{FF2B5EF4-FFF2-40B4-BE49-F238E27FC236}">
                <a16:creationId xmlns:a16="http://schemas.microsoft.com/office/drawing/2014/main" id="{1F023ED9-0967-4AB2-A7BB-DFE2DFF0904E}"/>
              </a:ext>
            </a:extLst>
          </p:cNvPr>
          <p:cNvSpPr>
            <a:spLocks xmlns:a="http://schemas.openxmlformats.org/drawingml/2006/main" noGrp="1"/>
          </p:cNvSpPr>
          <p:nvPr/>
        </p:nvSpPr>
        <p:spPr>
          <a:xfrm xmlns:a="http://schemas.openxmlformats.org/drawingml/2006/main">
            <a:off x="6334601" y="3143250"/>
            <a:ext cx="419100" cy="209550"/>
          </a:xfrm>
          <a:prstGeom xmlns:a="http://schemas.openxmlformats.org/drawingml/2006/main" prst="rightArrow">
            <a:avLst/>
          </a:prstGeom>
          <a:solidFill xmlns:a="http://schemas.openxmlformats.org/drawingml/2006/main">
            <a:srgbClr val="27D3C3"/>
          </a:solidFill>
          <a:ln xmlns:a="http://schemas.openxmlformats.org/drawingml/2006/main" w="0">
            <a:noFill/>
            <a:prstDash val="solid"/>
          </a:ln>
        </p:spPr>
      </p:sp>
      <p:sp>
        <p:nvSpPr>
          <p:cNvPr id="11" name="" descr="Instructional visual for Dependence and Drift Reshape Uncertainty">
            <a:extLst xmlns:a="http://schemas.openxmlformats.org/drawingml/2006/main">
              <a:ext uri="{FF2B5EF4-FFF2-40B4-BE49-F238E27FC236}">
                <a16:creationId xmlns:a16="http://schemas.microsoft.com/office/drawing/2014/main" id="{CC2F68D8-92DE-479B-80AD-82B81D07313C}"/>
              </a:ext>
            </a:extLst>
          </p:cNvPr>
          <p:cNvSpPr>
            <a:spLocks xmlns:a="http://schemas.openxmlformats.org/drawingml/2006/main" noGrp="1"/>
          </p:cNvSpPr>
          <p:nvPr/>
        </p:nvSpPr>
        <p:spPr>
          <a:xfrm xmlns:a="http://schemas.openxmlformats.org/drawingml/2006/main">
            <a:off x="581072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27D3C3"/>
            </a:solidFill>
            <a:prstDash val="solid"/>
          </a:ln>
        </p:spPr>
      </p:sp>
      <p:sp>
        <p:nvSpPr>
          <p:cNvPr id="12" name="" descr="Instructional visual for Dependence and Drift Reshape Uncertainty">
            <a:extLst xmlns:a="http://schemas.openxmlformats.org/drawingml/2006/main">
              <a:ext uri="{FF2B5EF4-FFF2-40B4-BE49-F238E27FC236}">
                <a16:creationId xmlns:a16="http://schemas.microsoft.com/office/drawing/2014/main" id="{1446BFE8-48BA-45CA-9967-287A3C728467}"/>
              </a:ext>
            </a:extLst>
          </p:cNvPr>
          <p:cNvSpPr>
            <a:spLocks xmlns:a="http://schemas.openxmlformats.org/drawingml/2006/main" noGrp="1"/>
          </p:cNvSpPr>
          <p:nvPr/>
        </p:nvSpPr>
        <p:spPr>
          <a:xfrm xmlns:a="http://schemas.openxmlformats.org/drawingml/2006/main">
            <a:off x="584882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POINT</a:t>
            </a:r>
          </a:p>
        </p:txBody>
      </p:sp>
      <p:sp>
        <p:nvSpPr>
          <p:cNvPr id="13" name="" descr="Instructional visual for Dependence and Drift Reshape Uncertainty">
            <a:extLst xmlns:a="http://schemas.openxmlformats.org/drawingml/2006/main">
              <a:ext uri="{FF2B5EF4-FFF2-40B4-BE49-F238E27FC236}">
                <a16:creationId xmlns:a16="http://schemas.microsoft.com/office/drawing/2014/main" id="{84815C2C-95B6-4B12-A6FF-6EA34CACF2DB}"/>
              </a:ext>
            </a:extLst>
          </p:cNvPr>
          <p:cNvSpPr>
            <a:spLocks xmlns:a="http://schemas.openxmlformats.org/drawingml/2006/main" noGrp="1"/>
          </p:cNvSpPr>
          <p:nvPr/>
        </p:nvSpPr>
        <p:spPr>
          <a:xfrm xmlns:a="http://schemas.openxmlformats.org/drawingml/2006/main">
            <a:off x="762047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E8B45D"/>
            </a:solidFill>
            <a:prstDash val="solid"/>
          </a:ln>
        </p:spPr>
      </p:sp>
      <p:sp>
        <p:nvSpPr>
          <p:cNvPr id="14" name="" descr="Instructional visual for Dependence and Drift Reshape Uncertainty">
            <a:extLst xmlns:a="http://schemas.openxmlformats.org/drawingml/2006/main">
              <a:ext uri="{FF2B5EF4-FFF2-40B4-BE49-F238E27FC236}">
                <a16:creationId xmlns:a16="http://schemas.microsoft.com/office/drawing/2014/main" id="{A91F3053-8F21-49B7-8AFA-BC55BC79E2F9}"/>
              </a:ext>
            </a:extLst>
          </p:cNvPr>
          <p:cNvSpPr>
            <a:spLocks xmlns:a="http://schemas.openxmlformats.org/drawingml/2006/main" noGrp="1"/>
          </p:cNvSpPr>
          <p:nvPr/>
        </p:nvSpPr>
        <p:spPr>
          <a:xfrm xmlns:a="http://schemas.openxmlformats.org/drawingml/2006/main">
            <a:off x="765857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DEPENDENCE</a:t>
            </a:r>
          </a:p>
        </p:txBody>
      </p:sp>
    </p:spTree>
    <p:extLst>
      <p:ext uri="{BB962C8B-B14F-4D97-AF65-F5344CB8AC3E}">
        <p14:creationId xmlns:p14="http://schemas.microsoft.com/office/powerpoint/2010/main" val="1597054742"/>
      </p:ext>
    </p:extLst>
  </p:cSld>
</p:sld>
</file>

<file path=ppt/slides/slide35.xml><?xml version="1.0" encoding="utf-8"?>
<p:sld xmlns:p="http://schemas.openxmlformats.org/presentationml/2006/main">
  <p:cSld>
    <p:bg>
      <p:bgPr>
        <a:solidFill xmlns:a="http://schemas.openxmlformats.org/drawingml/2006/main">
          <a:srgbClr val="050505"/>
        </a:solidFill>
      </p:bgPr>
    </p:bg>
    <p:spTree>
      <p:nvGrpSpPr>
        <p:cNvPr id="1" name="" descr="Instructional visual for Dependence and Drift Reshape Uncertainty"/>
        <p:cNvGrpSpPr/>
        <p:nvPr/>
      </p:nvGrpSpPr>
      <p:grpSpPr>
        <a:xfrm xmlns:a="http://schemas.openxmlformats.org/drawingml/2006/main"/>
      </p:grpSpPr>
      <p:sp>
        <p:nvSpPr>
          <p:cNvPr id="1" name="" descr="Instructional visual for Dependence and Drift Reshape Uncertainty">
            <a:extLst xmlns:a="http://schemas.openxmlformats.org/drawingml/2006/main">
              <a:ext uri="{FF2B5EF4-FFF2-40B4-BE49-F238E27FC236}">
                <a16:creationId xmlns:a16="http://schemas.microsoft.com/office/drawing/2014/main" id="{79814573-2E7E-4C90-93C0-0DCB6A74971A}"/>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2" name="" descr="Instructional visual for Dependence and Drift Reshape Uncertainty">
            <a:extLst xmlns:a="http://schemas.openxmlformats.org/drawingml/2006/main">
              <a:ext uri="{FF2B5EF4-FFF2-40B4-BE49-F238E27FC236}">
                <a16:creationId xmlns:a16="http://schemas.microsoft.com/office/drawing/2014/main" id="{3599675E-71CA-4D4D-909C-03FC3AB93B84}"/>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MEASUREMENT</a:t>
            </a:r>
          </a:p>
        </p:txBody>
      </p:sp>
      <p:sp>
        <p:nvSpPr>
          <p:cNvPr id="3" name="" descr="Instructional visual for Dependence and Drift Reshape Uncertainty">
            <a:extLst xmlns:a="http://schemas.openxmlformats.org/drawingml/2006/main">
              <a:ext uri="{FF2B5EF4-FFF2-40B4-BE49-F238E27FC236}">
                <a16:creationId xmlns:a16="http://schemas.microsoft.com/office/drawing/2014/main" id="{D4F25BAB-EBE8-4258-9B86-6969388A2E6C}"/>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Dependence and Drift Reshape Uncertainty">
            <a:extLst xmlns:a="http://schemas.openxmlformats.org/drawingml/2006/main">
              <a:ext uri="{FF2B5EF4-FFF2-40B4-BE49-F238E27FC236}">
                <a16:creationId xmlns:a16="http://schemas.microsoft.com/office/drawing/2014/main" id="{65EFC394-D501-48C3-9E07-A4C93470FC49}"/>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Dependence and Drift Reshape Uncertainty</a:t>
            </a:r>
          </a:p>
        </p:txBody>
      </p:sp>
      <p:sp>
        <p:nvSpPr>
          <p:cNvPr id="5" name="" descr="Instructional visual for Dependence and Drift Reshape Uncertainty">
            <a:extLst xmlns:a="http://schemas.openxmlformats.org/drawingml/2006/main">
              <a:ext uri="{FF2B5EF4-FFF2-40B4-BE49-F238E27FC236}">
                <a16:creationId xmlns:a16="http://schemas.microsoft.com/office/drawing/2014/main" id="{6C22FFC7-38A7-4A7A-91B3-383DDBF5E55D}"/>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27D3C4"/>
          </a:solidFill>
          <a:ln xmlns:a="http://schemas.openxmlformats.org/drawingml/2006/main" w="0">
            <a:noFill/>
            <a:prstDash val="solid"/>
          </a:ln>
        </p:spPr>
      </p:sp>
      <p:sp>
        <p:nvSpPr>
          <p:cNvPr id="6" name="" descr="Instructional visual for Dependence and Drift Reshape Uncertainty">
            <a:extLst xmlns:a="http://schemas.openxmlformats.org/drawingml/2006/main">
              <a:ext uri="{FF2B5EF4-FFF2-40B4-BE49-F238E27FC236}">
                <a16:creationId xmlns:a16="http://schemas.microsoft.com/office/drawing/2014/main" id="{16120D3A-343B-46C8-ADDC-65FE21A508D3}"/>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Dependence and Drift Reshape Uncertainty">
            <a:extLst xmlns:a="http://schemas.openxmlformats.org/drawingml/2006/main">
              <a:ext uri="{FF2B5EF4-FFF2-40B4-BE49-F238E27FC236}">
                <a16:creationId xmlns:a16="http://schemas.microsoft.com/office/drawing/2014/main" id="{6B23C10B-ABDC-4328-A541-A8AD6719906E}"/>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035 / 144  •  BUILD 3/3</a:t>
            </a:r>
          </a:p>
        </p:txBody>
      </p:sp>
      <p:sp>
        <p:nvSpPr>
          <p:cNvPr id="8" name="" descr="Instructional visual for Dependence and Drift Reshape Uncertainty">
            <a:extLst xmlns:a="http://schemas.openxmlformats.org/drawingml/2006/main">
              <a:ext uri="{FF2B5EF4-FFF2-40B4-BE49-F238E27FC236}">
                <a16:creationId xmlns:a16="http://schemas.microsoft.com/office/drawing/2014/main" id="{2F6701BC-628F-4B4A-98AA-240FAE7FF079}"/>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Dependence and Drift Reshape Uncertainty">
            <a:extLst xmlns:a="http://schemas.openxmlformats.org/drawingml/2006/main">
              <a:ext uri="{FF2B5EF4-FFF2-40B4-BE49-F238E27FC236}">
                <a16:creationId xmlns:a16="http://schemas.microsoft.com/office/drawing/2014/main" id="{A8A70A2C-E23D-43D3-9A9E-4AABEAE2D3AF}"/>
              </a:ext>
            </a:extLst>
          </p:cNvPr>
          <p:cNvSpPr>
            <a:spLocks xmlns:a="http://schemas.openxmlformats.org/drawingml/2006/main" noGrp="1"/>
          </p:cNvSpPr>
          <p:nvPr/>
        </p:nvSpPr>
        <p:spPr>
          <a:xfrm xmlns:a="http://schemas.openxmlformats.org/drawingml/2006/main">
            <a:off x="686753"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C"/>
                </a:solidFill>
              </a:defRPr>
            </a:pPr>
            <a:r>
              <a:rPr sz="1875" b="0">
                <a:solidFill>
                  <a:srgbClr val="FFF8EC"/>
                </a:solidFill>
              </a:rPr>
              <a:t>Cluster resampling, shift diagnosis, and causal restraint keep predictive claims bounded.</a:t>
            </a:r>
          </a:p>
        </p:txBody>
      </p:sp>
      <p:sp>
        <p:nvSpPr>
          <p:cNvPr id="10" name="" descr="Instructional visual for Dependence and Drift Reshape Uncertainty">
            <a:extLst xmlns:a="http://schemas.openxmlformats.org/drawingml/2006/main">
              <a:ext uri="{FF2B5EF4-FFF2-40B4-BE49-F238E27FC236}">
                <a16:creationId xmlns:a16="http://schemas.microsoft.com/office/drawing/2014/main" id="{11489189-5455-4A24-92D9-4273E85E34A4}"/>
              </a:ext>
            </a:extLst>
          </p:cNvPr>
          <p:cNvSpPr>
            <a:spLocks xmlns:a="http://schemas.openxmlformats.org/drawingml/2006/main" noGrp="1"/>
          </p:cNvSpPr>
          <p:nvPr/>
        </p:nvSpPr>
        <p:spPr>
          <a:xfrm xmlns:a="http://schemas.openxmlformats.org/drawingml/2006/main">
            <a:off x="6335078" y="3143250"/>
            <a:ext cx="419100" cy="209550"/>
          </a:xfrm>
          <a:prstGeom xmlns:a="http://schemas.openxmlformats.org/drawingml/2006/main" prst="rightArrow">
            <a:avLst/>
          </a:prstGeom>
          <a:solidFill xmlns:a="http://schemas.openxmlformats.org/drawingml/2006/main">
            <a:srgbClr val="27D3C4"/>
          </a:solidFill>
          <a:ln xmlns:a="http://schemas.openxmlformats.org/drawingml/2006/main" w="0">
            <a:noFill/>
            <a:prstDash val="solid"/>
          </a:ln>
        </p:spPr>
      </p:sp>
      <p:sp>
        <p:nvSpPr>
          <p:cNvPr id="11" name="" descr="Instructional visual for Dependence and Drift Reshape Uncertainty">
            <a:extLst xmlns:a="http://schemas.openxmlformats.org/drawingml/2006/main">
              <a:ext uri="{FF2B5EF4-FFF2-40B4-BE49-F238E27FC236}">
                <a16:creationId xmlns:a16="http://schemas.microsoft.com/office/drawing/2014/main" id="{DE16131D-AB1F-4EBA-B65B-BD5EC9E27650}"/>
              </a:ext>
            </a:extLst>
          </p:cNvPr>
          <p:cNvSpPr>
            <a:spLocks xmlns:a="http://schemas.openxmlformats.org/drawingml/2006/main" noGrp="1"/>
          </p:cNvSpPr>
          <p:nvPr/>
        </p:nvSpPr>
        <p:spPr>
          <a:xfrm xmlns:a="http://schemas.openxmlformats.org/drawingml/2006/main">
            <a:off x="581120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27D3C4"/>
            </a:solidFill>
            <a:prstDash val="solid"/>
          </a:ln>
        </p:spPr>
      </p:sp>
      <p:sp>
        <p:nvSpPr>
          <p:cNvPr id="12" name="" descr="Instructional visual for Dependence and Drift Reshape Uncertainty">
            <a:extLst xmlns:a="http://schemas.openxmlformats.org/drawingml/2006/main">
              <a:ext uri="{FF2B5EF4-FFF2-40B4-BE49-F238E27FC236}">
                <a16:creationId xmlns:a16="http://schemas.microsoft.com/office/drawing/2014/main" id="{7AB648C3-4040-4BD5-954F-5082FE8E6A53}"/>
              </a:ext>
            </a:extLst>
          </p:cNvPr>
          <p:cNvSpPr>
            <a:spLocks xmlns:a="http://schemas.openxmlformats.org/drawingml/2006/main" noGrp="1"/>
          </p:cNvSpPr>
          <p:nvPr/>
        </p:nvSpPr>
        <p:spPr>
          <a:xfrm xmlns:a="http://schemas.openxmlformats.org/drawingml/2006/main">
            <a:off x="584930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POINT</a:t>
            </a:r>
          </a:p>
        </p:txBody>
      </p:sp>
      <p:sp>
        <p:nvSpPr>
          <p:cNvPr id="13" name="" descr="Instructional visual for Dependence and Drift Reshape Uncertainty">
            <a:extLst xmlns:a="http://schemas.openxmlformats.org/drawingml/2006/main">
              <a:ext uri="{FF2B5EF4-FFF2-40B4-BE49-F238E27FC236}">
                <a16:creationId xmlns:a16="http://schemas.microsoft.com/office/drawing/2014/main" id="{C8629CA7-E637-4357-A9DB-4D218C9F842C}"/>
              </a:ext>
            </a:extLst>
          </p:cNvPr>
          <p:cNvSpPr>
            <a:spLocks xmlns:a="http://schemas.openxmlformats.org/drawingml/2006/main" noGrp="1"/>
          </p:cNvSpPr>
          <p:nvPr/>
        </p:nvSpPr>
        <p:spPr>
          <a:xfrm xmlns:a="http://schemas.openxmlformats.org/drawingml/2006/main">
            <a:off x="8097203" y="3143250"/>
            <a:ext cx="419100" cy="209550"/>
          </a:xfrm>
          <a:prstGeom xmlns:a="http://schemas.openxmlformats.org/drawingml/2006/main" prst="rightArrow">
            <a:avLst/>
          </a:prstGeom>
          <a:solidFill xmlns:a="http://schemas.openxmlformats.org/drawingml/2006/main">
            <a:srgbClr val="27D3C4"/>
          </a:solidFill>
          <a:ln xmlns:a="http://schemas.openxmlformats.org/drawingml/2006/main" w="0">
            <a:noFill/>
            <a:prstDash val="solid"/>
          </a:ln>
        </p:spPr>
      </p:sp>
      <p:sp>
        <p:nvSpPr>
          <p:cNvPr id="14" name="" descr="Instructional visual for Dependence and Drift Reshape Uncertainty">
            <a:extLst xmlns:a="http://schemas.openxmlformats.org/drawingml/2006/main">
              <a:ext uri="{FF2B5EF4-FFF2-40B4-BE49-F238E27FC236}">
                <a16:creationId xmlns:a16="http://schemas.microsoft.com/office/drawing/2014/main" id="{2E05B334-CB6E-4D4B-A165-EB475AFCD626}"/>
              </a:ext>
            </a:extLst>
          </p:cNvPr>
          <p:cNvSpPr>
            <a:spLocks xmlns:a="http://schemas.openxmlformats.org/drawingml/2006/main" noGrp="1"/>
          </p:cNvSpPr>
          <p:nvPr/>
        </p:nvSpPr>
        <p:spPr>
          <a:xfrm xmlns:a="http://schemas.openxmlformats.org/drawingml/2006/main">
            <a:off x="762095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E8B45E"/>
            </a:solidFill>
            <a:prstDash val="solid"/>
          </a:ln>
        </p:spPr>
      </p:sp>
      <p:sp>
        <p:nvSpPr>
          <p:cNvPr id="15" name="" descr="Instructional visual for Dependence and Drift Reshape Uncertainty">
            <a:extLst xmlns:a="http://schemas.openxmlformats.org/drawingml/2006/main">
              <a:ext uri="{FF2B5EF4-FFF2-40B4-BE49-F238E27FC236}">
                <a16:creationId xmlns:a16="http://schemas.microsoft.com/office/drawing/2014/main" id="{19FEFD95-D04B-4546-AF3A-519DA18095E7}"/>
              </a:ext>
            </a:extLst>
          </p:cNvPr>
          <p:cNvSpPr>
            <a:spLocks xmlns:a="http://schemas.openxmlformats.org/drawingml/2006/main" noGrp="1"/>
          </p:cNvSpPr>
          <p:nvPr/>
        </p:nvSpPr>
        <p:spPr>
          <a:xfrm xmlns:a="http://schemas.openxmlformats.org/drawingml/2006/main">
            <a:off x="765905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DEPENDENCE</a:t>
            </a:r>
          </a:p>
        </p:txBody>
      </p:sp>
      <p:sp>
        <p:nvSpPr>
          <p:cNvPr id="16" name="" descr="Instructional visual for Dependence and Drift Reshape Uncertainty">
            <a:extLst xmlns:a="http://schemas.openxmlformats.org/drawingml/2006/main">
              <a:ext uri="{FF2B5EF4-FFF2-40B4-BE49-F238E27FC236}">
                <a16:creationId xmlns:a16="http://schemas.microsoft.com/office/drawing/2014/main" id="{97E51D85-E1CE-43B3-912A-BF035F921E41}"/>
              </a:ext>
            </a:extLst>
          </p:cNvPr>
          <p:cNvSpPr>
            <a:spLocks xmlns:a="http://schemas.openxmlformats.org/drawingml/2006/main" noGrp="1"/>
          </p:cNvSpPr>
          <p:nvPr/>
        </p:nvSpPr>
        <p:spPr>
          <a:xfrm xmlns:a="http://schemas.openxmlformats.org/drawingml/2006/main">
            <a:off x="9430703" y="2724150"/>
            <a:ext cx="1524000" cy="1047750"/>
          </a:xfrm>
          <a:prstGeom xmlns:a="http://schemas.openxmlformats.org/drawingml/2006/main" prst="roundRect">
            <a:avLst>
              <a:gd name="adj" fmla="val 10909"/>
            </a:avLst>
          </a:prstGeom>
          <a:solidFill xmlns:a="http://schemas.openxmlformats.org/drawingml/2006/main">
            <a:srgbClr val="0B0B0D"/>
          </a:solidFill>
          <a:ln xmlns:a="http://schemas.openxmlformats.org/drawingml/2006/main" w="19050">
            <a:solidFill>
              <a:srgbClr val="FF6B61"/>
            </a:solidFill>
            <a:prstDash val="solid"/>
          </a:ln>
        </p:spPr>
      </p:sp>
      <p:sp>
        <p:nvSpPr>
          <p:cNvPr id="17" name="" descr="Instructional visual for Dependence and Drift Reshape Uncertainty">
            <a:extLst xmlns:a="http://schemas.openxmlformats.org/drawingml/2006/main">
              <a:ext uri="{FF2B5EF4-FFF2-40B4-BE49-F238E27FC236}">
                <a16:creationId xmlns:a16="http://schemas.microsoft.com/office/drawing/2014/main" id="{8030276D-25EF-4184-A892-71AEDA112FE3}"/>
              </a:ext>
            </a:extLst>
          </p:cNvPr>
          <p:cNvSpPr>
            <a:spLocks xmlns:a="http://schemas.openxmlformats.org/drawingml/2006/main" noGrp="1"/>
          </p:cNvSpPr>
          <p:nvPr/>
        </p:nvSpPr>
        <p:spPr>
          <a:xfrm xmlns:a="http://schemas.openxmlformats.org/drawingml/2006/main">
            <a:off x="946880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INTERVAL</a:t>
            </a:r>
          </a:p>
        </p:txBody>
      </p:sp>
    </p:spTree>
    <p:extLst>
      <p:ext uri="{BB962C8B-B14F-4D97-AF65-F5344CB8AC3E}">
        <p14:creationId xmlns:p14="http://schemas.microsoft.com/office/powerpoint/2010/main" val="1861339543"/>
      </p:ext>
    </p:extLst>
  </p:cSld>
</p:sld>
</file>

<file path=ppt/slides/slide36.xml><?xml version="1.0" encoding="utf-8"?>
<p:sld xmlns:p="http://schemas.openxmlformats.org/presentationml/2006/main">
  <p:cSld>
    <p:bg>
      <p:bgPr>
        <a:solidFill xmlns:a="http://schemas.openxmlformats.org/drawingml/2006/main">
          <a:srgbClr val="050505"/>
        </a:solidFill>
      </p:bgPr>
    </p:bg>
    <p:spTree>
      <p:nvGrpSpPr>
        <p:cNvPr id="1" name="" descr="Instructional visual for Measurement Error Can Become Learned Signal"/>
        <p:cNvGrpSpPr/>
        <p:nvPr/>
      </p:nvGrpSpPr>
      <p:grpSpPr>
        <a:xfrm xmlns:a="http://schemas.openxmlformats.org/drawingml/2006/main"/>
      </p:grpSpPr>
      <p:sp>
        <p:nvSpPr>
          <p:cNvPr id="1" name="" descr="Instructional visual for Measurement Error Can Become Learned Signal">
            <a:extLst xmlns:a="http://schemas.openxmlformats.org/drawingml/2006/main">
              <a:ext uri="{FF2B5EF4-FFF2-40B4-BE49-F238E27FC236}">
                <a16:creationId xmlns:a16="http://schemas.microsoft.com/office/drawing/2014/main" id="{959CD1DE-1082-4BB2-9A0C-4264D0B6B827}"/>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2" name="" descr="Instructional visual for Measurement Error Can Become Learned Signal">
            <a:extLst xmlns:a="http://schemas.openxmlformats.org/drawingml/2006/main">
              <a:ext uri="{FF2B5EF4-FFF2-40B4-BE49-F238E27FC236}">
                <a16:creationId xmlns:a16="http://schemas.microsoft.com/office/drawing/2014/main" id="{2C2E1131-690A-473C-B328-0B2A559843C9}"/>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MEASUREMENT</a:t>
            </a:r>
          </a:p>
        </p:txBody>
      </p:sp>
      <p:sp>
        <p:nvSpPr>
          <p:cNvPr id="3" name="" descr="Instructional visual for Measurement Error Can Become Learned Signal">
            <a:extLst xmlns:a="http://schemas.openxmlformats.org/drawingml/2006/main">
              <a:ext uri="{FF2B5EF4-FFF2-40B4-BE49-F238E27FC236}">
                <a16:creationId xmlns:a16="http://schemas.microsoft.com/office/drawing/2014/main" id="{C997BD96-C138-4399-8695-CACF0280EC4C}"/>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Measurement Error Can Become Learned Signal">
            <a:extLst xmlns:a="http://schemas.openxmlformats.org/drawingml/2006/main">
              <a:ext uri="{FF2B5EF4-FFF2-40B4-BE49-F238E27FC236}">
                <a16:creationId xmlns:a16="http://schemas.microsoft.com/office/drawing/2014/main" id="{A6340712-32DD-4C44-A93D-7002C9C89B37}"/>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Measurement Error Can Become Learned Signal</a:t>
            </a:r>
          </a:p>
        </p:txBody>
      </p:sp>
      <p:sp>
        <p:nvSpPr>
          <p:cNvPr id="5" name="" descr="Instructional visual for Measurement Error Can Become Learned Signal">
            <a:extLst xmlns:a="http://schemas.openxmlformats.org/drawingml/2006/main">
              <a:ext uri="{FF2B5EF4-FFF2-40B4-BE49-F238E27FC236}">
                <a16:creationId xmlns:a16="http://schemas.microsoft.com/office/drawing/2014/main" id="{D26A9647-7157-412F-A1B2-9DA730B289BD}"/>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27D3C5"/>
          </a:solidFill>
          <a:ln xmlns:a="http://schemas.openxmlformats.org/drawingml/2006/main" w="0">
            <a:noFill/>
            <a:prstDash val="solid"/>
          </a:ln>
        </p:spPr>
      </p:sp>
      <p:sp>
        <p:nvSpPr>
          <p:cNvPr id="6" name="" descr="Instructional visual for Measurement Error Can Become Learned Signal">
            <a:extLst xmlns:a="http://schemas.openxmlformats.org/drawingml/2006/main">
              <a:ext uri="{FF2B5EF4-FFF2-40B4-BE49-F238E27FC236}">
                <a16:creationId xmlns:a16="http://schemas.microsoft.com/office/drawing/2014/main" id="{D1D39894-97AC-4751-8807-89F53B245110}"/>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Measurement Error Can Become Learned Signal">
            <a:extLst xmlns:a="http://schemas.openxmlformats.org/drawingml/2006/main">
              <a:ext uri="{FF2B5EF4-FFF2-40B4-BE49-F238E27FC236}">
                <a16:creationId xmlns:a16="http://schemas.microsoft.com/office/drawing/2014/main" id="{301A000F-9646-403A-BDBA-8FBD9B5FB816}"/>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036 / 144</a:t>
            </a:r>
          </a:p>
        </p:txBody>
      </p:sp>
      <p:sp>
        <p:nvSpPr>
          <p:cNvPr id="8" name="" descr="Instructional visual for Measurement Error Can Become Learned Signal">
            <a:extLst xmlns:a="http://schemas.openxmlformats.org/drawingml/2006/main">
              <a:ext uri="{FF2B5EF4-FFF2-40B4-BE49-F238E27FC236}">
                <a16:creationId xmlns:a16="http://schemas.microsoft.com/office/drawing/2014/main" id="{F8055507-CD73-43C3-8CC2-DDEA8DF28B71}"/>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Measurement Error Can Become Learned Signal">
            <a:extLst xmlns:a="http://schemas.openxmlformats.org/drawingml/2006/main">
              <a:ext uri="{FF2B5EF4-FFF2-40B4-BE49-F238E27FC236}">
                <a16:creationId xmlns:a16="http://schemas.microsoft.com/office/drawing/2014/main" id="{EBDD2DB9-5F22-4460-A101-7EEEF59D8785}"/>
              </a:ext>
            </a:extLst>
          </p:cNvPr>
          <p:cNvSpPr>
            <a:spLocks xmlns:a="http://schemas.openxmlformats.org/drawingml/2006/main" noGrp="1"/>
          </p:cNvSpPr>
          <p:nvPr/>
        </p:nvSpPr>
        <p:spPr>
          <a:xfrm xmlns:a="http://schemas.openxmlformats.org/drawingml/2006/main">
            <a:off x="591979" y="2095500"/>
            <a:ext cx="3143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27D3C5"/>
            </a:solidFill>
            <a:prstDash val="solid"/>
          </a:ln>
        </p:spPr>
      </p:sp>
      <p:sp>
        <p:nvSpPr>
          <p:cNvPr id="10" name="" descr="Instructional visual for Measurement Error Can Become Learned Signal">
            <a:extLst xmlns:a="http://schemas.openxmlformats.org/drawingml/2006/main">
              <a:ext uri="{FF2B5EF4-FFF2-40B4-BE49-F238E27FC236}">
                <a16:creationId xmlns:a16="http://schemas.microsoft.com/office/drawing/2014/main" id="{DF399489-DB23-4DCE-9517-3643B0BA817F}"/>
              </a:ext>
            </a:extLst>
          </p:cNvPr>
          <p:cNvSpPr>
            <a:spLocks xmlns:a="http://schemas.openxmlformats.org/drawingml/2006/main" noGrp="1"/>
          </p:cNvSpPr>
          <p:nvPr/>
        </p:nvSpPr>
        <p:spPr>
          <a:xfrm xmlns:a="http://schemas.openxmlformats.org/drawingml/2006/main">
            <a:off x="687229"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LABEL</a:t>
            </a:r>
          </a:p>
        </p:txBody>
      </p:sp>
      <p:sp>
        <p:nvSpPr>
          <p:cNvPr id="11" name="" descr="Instructional visual for Measurement Error Can Become Learned Signal">
            <a:extLst xmlns:a="http://schemas.openxmlformats.org/drawingml/2006/main">
              <a:ext uri="{FF2B5EF4-FFF2-40B4-BE49-F238E27FC236}">
                <a16:creationId xmlns:a16="http://schemas.microsoft.com/office/drawing/2014/main" id="{D3C9691D-4136-4EEA-9498-3EB960795698}"/>
              </a:ext>
            </a:extLst>
          </p:cNvPr>
          <p:cNvSpPr>
            <a:spLocks xmlns:a="http://schemas.openxmlformats.org/drawingml/2006/main" noGrp="1"/>
          </p:cNvSpPr>
          <p:nvPr/>
        </p:nvSpPr>
        <p:spPr>
          <a:xfrm xmlns:a="http://schemas.openxmlformats.org/drawingml/2006/main">
            <a:off x="591979"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1"/>
                </a:solidFill>
              </a:defRPr>
            </a:pPr>
            <a:r>
              <a:rPr sz="1650" b="0">
                <a:solidFill>
                  <a:srgbClr val="BDB8B1"/>
                </a:solidFill>
              </a:rPr>
              <a:t>What resolves?</a:t>
            </a:r>
          </a:p>
        </p:txBody>
      </p:sp>
      <p:sp>
        <p:nvSpPr>
          <p:cNvPr id="12" name="" descr="Instructional visual for Measurement Error Can Become Learned Signal">
            <a:extLst xmlns:a="http://schemas.openxmlformats.org/drawingml/2006/main">
              <a:ext uri="{FF2B5EF4-FFF2-40B4-BE49-F238E27FC236}">
                <a16:creationId xmlns:a16="http://schemas.microsoft.com/office/drawing/2014/main" id="{319B3A92-C844-4D06-8E47-E298884FB02D}"/>
              </a:ext>
            </a:extLst>
          </p:cNvPr>
          <p:cNvSpPr>
            <a:spLocks xmlns:a="http://schemas.openxmlformats.org/drawingml/2006/main" noGrp="1"/>
          </p:cNvSpPr>
          <p:nvPr/>
        </p:nvSpPr>
        <p:spPr>
          <a:xfrm xmlns:a="http://schemas.openxmlformats.org/drawingml/2006/main">
            <a:off x="4268629" y="2095500"/>
            <a:ext cx="3143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E8B45F"/>
            </a:solidFill>
            <a:prstDash val="solid"/>
          </a:ln>
        </p:spPr>
      </p:sp>
      <p:sp>
        <p:nvSpPr>
          <p:cNvPr id="13" name="" descr="Instructional visual for Measurement Error Can Become Learned Signal">
            <a:extLst xmlns:a="http://schemas.openxmlformats.org/drawingml/2006/main">
              <a:ext uri="{FF2B5EF4-FFF2-40B4-BE49-F238E27FC236}">
                <a16:creationId xmlns:a16="http://schemas.microsoft.com/office/drawing/2014/main" id="{2C782A77-B991-4396-8381-2130D7474E4E}"/>
              </a:ext>
            </a:extLst>
          </p:cNvPr>
          <p:cNvSpPr>
            <a:spLocks xmlns:a="http://schemas.openxmlformats.org/drawingml/2006/main" noGrp="1"/>
          </p:cNvSpPr>
          <p:nvPr/>
        </p:nvSpPr>
        <p:spPr>
          <a:xfrm xmlns:a="http://schemas.openxmlformats.org/drawingml/2006/main">
            <a:off x="4363879"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CLOCK</a:t>
            </a:r>
          </a:p>
        </p:txBody>
      </p:sp>
      <p:sp>
        <p:nvSpPr>
          <p:cNvPr id="14" name="" descr="Instructional visual for Measurement Error Can Become Learned Signal">
            <a:extLst xmlns:a="http://schemas.openxmlformats.org/drawingml/2006/main">
              <a:ext uri="{FF2B5EF4-FFF2-40B4-BE49-F238E27FC236}">
                <a16:creationId xmlns:a16="http://schemas.microsoft.com/office/drawing/2014/main" id="{3EA218D3-418E-4509-BF5D-2DB14F93BAA4}"/>
              </a:ext>
            </a:extLst>
          </p:cNvPr>
          <p:cNvSpPr>
            <a:spLocks xmlns:a="http://schemas.openxmlformats.org/drawingml/2006/main" noGrp="1"/>
          </p:cNvSpPr>
          <p:nvPr/>
        </p:nvSpPr>
        <p:spPr>
          <a:xfrm xmlns:a="http://schemas.openxmlformats.org/drawingml/2006/main">
            <a:off x="4268629"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1"/>
                </a:solidFill>
              </a:defRPr>
            </a:pPr>
            <a:r>
              <a:rPr sz="1650" b="0">
                <a:solidFill>
                  <a:srgbClr val="BDB8B1"/>
                </a:solidFill>
              </a:rPr>
              <a:t>What was available?</a:t>
            </a:r>
          </a:p>
        </p:txBody>
      </p:sp>
      <p:sp>
        <p:nvSpPr>
          <p:cNvPr id="15" name="" descr="Instructional visual for Measurement Error Can Become Learned Signal">
            <a:extLst xmlns:a="http://schemas.openxmlformats.org/drawingml/2006/main">
              <a:ext uri="{FF2B5EF4-FFF2-40B4-BE49-F238E27FC236}">
                <a16:creationId xmlns:a16="http://schemas.microsoft.com/office/drawing/2014/main" id="{489C4048-21EC-46C1-B5A2-96BAA1EAA5B5}"/>
              </a:ext>
            </a:extLst>
          </p:cNvPr>
          <p:cNvSpPr>
            <a:spLocks xmlns:a="http://schemas.openxmlformats.org/drawingml/2006/main" noGrp="1"/>
          </p:cNvSpPr>
          <p:nvPr/>
        </p:nvSpPr>
        <p:spPr>
          <a:xfrm xmlns:a="http://schemas.openxmlformats.org/drawingml/2006/main">
            <a:off x="7945279" y="2095500"/>
            <a:ext cx="3143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FF6B62"/>
            </a:solidFill>
            <a:prstDash val="solid"/>
          </a:ln>
        </p:spPr>
      </p:sp>
      <p:sp>
        <p:nvSpPr>
          <p:cNvPr id="16" name="" descr="Instructional visual for Measurement Error Can Become Learned Signal">
            <a:extLst xmlns:a="http://schemas.openxmlformats.org/drawingml/2006/main">
              <a:ext uri="{FF2B5EF4-FFF2-40B4-BE49-F238E27FC236}">
                <a16:creationId xmlns:a16="http://schemas.microsoft.com/office/drawing/2014/main" id="{1386DCAA-6169-4051-94B9-7AD2794694A8}"/>
              </a:ext>
            </a:extLst>
          </p:cNvPr>
          <p:cNvSpPr>
            <a:spLocks xmlns:a="http://schemas.openxmlformats.org/drawingml/2006/main" noGrp="1"/>
          </p:cNvSpPr>
          <p:nvPr/>
        </p:nvSpPr>
        <p:spPr>
          <a:xfrm xmlns:a="http://schemas.openxmlformats.org/drawingml/2006/main">
            <a:off x="8040529"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METRIC</a:t>
            </a:r>
          </a:p>
        </p:txBody>
      </p:sp>
      <p:sp>
        <p:nvSpPr>
          <p:cNvPr id="17" name="" descr="Instructional visual for Measurement Error Can Become Learned Signal">
            <a:extLst xmlns:a="http://schemas.openxmlformats.org/drawingml/2006/main">
              <a:ext uri="{FF2B5EF4-FFF2-40B4-BE49-F238E27FC236}">
                <a16:creationId xmlns:a16="http://schemas.microsoft.com/office/drawing/2014/main" id="{2EA1CD51-94CC-4335-8E41-A9CB3C9CBB62}"/>
              </a:ext>
            </a:extLst>
          </p:cNvPr>
          <p:cNvSpPr>
            <a:spLocks xmlns:a="http://schemas.openxmlformats.org/drawingml/2006/main" noGrp="1"/>
          </p:cNvSpPr>
          <p:nvPr/>
        </p:nvSpPr>
        <p:spPr>
          <a:xfrm xmlns:a="http://schemas.openxmlformats.org/drawingml/2006/main">
            <a:off x="7945279"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1"/>
                </a:solidFill>
              </a:defRPr>
            </a:pPr>
            <a:r>
              <a:rPr sz="1650" b="0">
                <a:solidFill>
                  <a:srgbClr val="BDB8B1"/>
                </a:solidFill>
              </a:rPr>
              <a:t>Which denominator?</a:t>
            </a:r>
          </a:p>
        </p:txBody>
      </p:sp>
      <p:sp>
        <p:nvSpPr>
          <p:cNvPr id="18" name="" descr="Instructional visual for Measurement Error Can Become Learned Signal">
            <a:extLst xmlns:a="http://schemas.openxmlformats.org/drawingml/2006/main">
              <a:ext uri="{FF2B5EF4-FFF2-40B4-BE49-F238E27FC236}">
                <a16:creationId xmlns:a16="http://schemas.microsoft.com/office/drawing/2014/main" id="{B293B636-81C5-43C7-9385-841A95D0BDCF}"/>
              </a:ext>
            </a:extLst>
          </p:cNvPr>
          <p:cNvSpPr>
            <a:spLocks xmlns:a="http://schemas.openxmlformats.org/drawingml/2006/main" noGrp="1"/>
          </p:cNvSpPr>
          <p:nvPr/>
        </p:nvSpPr>
        <p:spPr>
          <a:xfrm xmlns:a="http://schemas.openxmlformats.org/drawingml/2006/main">
            <a:off x="591979" y="3524250"/>
            <a:ext cx="3143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27D3C5"/>
            </a:solidFill>
            <a:prstDash val="solid"/>
          </a:ln>
        </p:spPr>
      </p:sp>
      <p:sp>
        <p:nvSpPr>
          <p:cNvPr id="19" name="" descr="Instructional visual for Measurement Error Can Become Learned Signal">
            <a:extLst xmlns:a="http://schemas.openxmlformats.org/drawingml/2006/main">
              <a:ext uri="{FF2B5EF4-FFF2-40B4-BE49-F238E27FC236}">
                <a16:creationId xmlns:a16="http://schemas.microsoft.com/office/drawing/2014/main" id="{23E0EE16-24A8-4926-9468-4B03BFBA7EF2}"/>
              </a:ext>
            </a:extLst>
          </p:cNvPr>
          <p:cNvSpPr>
            <a:spLocks xmlns:a="http://schemas.openxmlformats.org/drawingml/2006/main" noGrp="1"/>
          </p:cNvSpPr>
          <p:nvPr/>
        </p:nvSpPr>
        <p:spPr>
          <a:xfrm xmlns:a="http://schemas.openxmlformats.org/drawingml/2006/main">
            <a:off x="687229" y="35623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PROBABILITY</a:t>
            </a:r>
          </a:p>
        </p:txBody>
      </p:sp>
      <p:sp>
        <p:nvSpPr>
          <p:cNvPr id="20" name="" descr="Instructional visual for Measurement Error Can Become Learned Signal">
            <a:extLst xmlns:a="http://schemas.openxmlformats.org/drawingml/2006/main">
              <a:ext uri="{FF2B5EF4-FFF2-40B4-BE49-F238E27FC236}">
                <a16:creationId xmlns:a16="http://schemas.microsoft.com/office/drawing/2014/main" id="{8B695AA0-3729-41CA-A315-F79BCA3D5DEC}"/>
              </a:ext>
            </a:extLst>
          </p:cNvPr>
          <p:cNvSpPr>
            <a:spLocks xmlns:a="http://schemas.openxmlformats.org/drawingml/2006/main" noGrp="1"/>
          </p:cNvSpPr>
          <p:nvPr/>
        </p:nvSpPr>
        <p:spPr>
          <a:xfrm xmlns:a="http://schemas.openxmlformats.org/drawingml/2006/main">
            <a:off x="591979" y="441960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1"/>
                </a:solidFill>
              </a:defRPr>
            </a:pPr>
            <a:r>
              <a:rPr sz="1650" b="0">
                <a:solidFill>
                  <a:srgbClr val="BDB8B1"/>
                </a:solidFill>
              </a:rPr>
              <a:t>Why probability?</a:t>
            </a:r>
          </a:p>
        </p:txBody>
      </p:sp>
      <p:sp>
        <p:nvSpPr>
          <p:cNvPr id="21" name="" descr="Instructional visual for Measurement Error Can Become Learned Signal">
            <a:extLst xmlns:a="http://schemas.openxmlformats.org/drawingml/2006/main">
              <a:ext uri="{FF2B5EF4-FFF2-40B4-BE49-F238E27FC236}">
                <a16:creationId xmlns:a16="http://schemas.microsoft.com/office/drawing/2014/main" id="{C3487CDC-5D81-426D-9BE8-76C66328A496}"/>
              </a:ext>
            </a:extLst>
          </p:cNvPr>
          <p:cNvSpPr>
            <a:spLocks xmlns:a="http://schemas.openxmlformats.org/drawingml/2006/main" noGrp="1"/>
          </p:cNvSpPr>
          <p:nvPr/>
        </p:nvSpPr>
        <p:spPr>
          <a:xfrm xmlns:a="http://schemas.openxmlformats.org/drawingml/2006/main">
            <a:off x="4268629" y="3524250"/>
            <a:ext cx="314325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E8B45F"/>
            </a:solidFill>
            <a:prstDash val="solid"/>
          </a:ln>
        </p:spPr>
      </p:sp>
      <p:sp>
        <p:nvSpPr>
          <p:cNvPr id="22" name="" descr="Instructional visual for Measurement Error Can Become Learned Signal">
            <a:extLst xmlns:a="http://schemas.openxmlformats.org/drawingml/2006/main">
              <a:ext uri="{FF2B5EF4-FFF2-40B4-BE49-F238E27FC236}">
                <a16:creationId xmlns:a16="http://schemas.microsoft.com/office/drawing/2014/main" id="{F6CFF50C-8258-4302-9B6E-3EBDCFD591C9}"/>
              </a:ext>
            </a:extLst>
          </p:cNvPr>
          <p:cNvSpPr>
            <a:spLocks xmlns:a="http://schemas.openxmlformats.org/drawingml/2006/main" noGrp="1"/>
          </p:cNvSpPr>
          <p:nvPr/>
        </p:nvSpPr>
        <p:spPr>
          <a:xfrm xmlns:a="http://schemas.openxmlformats.org/drawingml/2006/main">
            <a:off x="4363879" y="35623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AUTHORITY</a:t>
            </a:r>
          </a:p>
        </p:txBody>
      </p:sp>
      <p:sp>
        <p:nvSpPr>
          <p:cNvPr id="23" name="" descr="Instructional visual for Measurement Error Can Become Learned Signal">
            <a:extLst xmlns:a="http://schemas.openxmlformats.org/drawingml/2006/main">
              <a:ext uri="{FF2B5EF4-FFF2-40B4-BE49-F238E27FC236}">
                <a16:creationId xmlns:a16="http://schemas.microsoft.com/office/drawing/2014/main" id="{7AEB0151-5955-47E7-B9D1-483A617343A2}"/>
              </a:ext>
            </a:extLst>
          </p:cNvPr>
          <p:cNvSpPr>
            <a:spLocks xmlns:a="http://schemas.openxmlformats.org/drawingml/2006/main" noGrp="1"/>
          </p:cNvSpPr>
          <p:nvPr/>
        </p:nvSpPr>
        <p:spPr>
          <a:xfrm xmlns:a="http://schemas.openxmlformats.org/drawingml/2006/main">
            <a:off x="4268629" y="441960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1"/>
                </a:solidFill>
              </a:defRPr>
            </a:pPr>
            <a:r>
              <a:rPr sz="1650" b="0">
                <a:solidFill>
                  <a:srgbClr val="BDB8B1"/>
                </a:solidFill>
              </a:rPr>
              <a:t>Who may act?</a:t>
            </a:r>
          </a:p>
        </p:txBody>
      </p:sp>
    </p:spTree>
    <p:extLst>
      <p:ext uri="{BB962C8B-B14F-4D97-AF65-F5344CB8AC3E}">
        <p14:creationId xmlns:p14="http://schemas.microsoft.com/office/powerpoint/2010/main" val="1959909240"/>
      </p:ext>
    </p:extLst>
  </p:cSld>
</p:sld>
</file>

<file path=ppt/slides/slide37.xml><?xml version="1.0" encoding="utf-8"?>
<p:sld xmlns:p="http://schemas.openxmlformats.org/presentationml/2006/main">
  <p:cSld>
    <p:bg>
      <p:bgPr>
        <a:solidFill xmlns:a="http://schemas.openxmlformats.org/drawingml/2006/main">
          <a:srgbClr val="050505"/>
        </a:solidFill>
      </p:bgPr>
    </p:bg>
    <p:spTree>
      <p:nvGrpSpPr>
        <p:cNvPr id="1" name="" descr="Instructional visual for Regularization Cannot Repair an Invalid Sample"/>
        <p:cNvGrpSpPr/>
        <p:nvPr/>
      </p:nvGrpSpPr>
      <p:grpSpPr>
        <a:xfrm xmlns:a="http://schemas.openxmlformats.org/drawingml/2006/main"/>
      </p:grpSpPr>
      <p:sp>
        <p:nvSpPr>
          <p:cNvPr id="1" name="" descr="Instructional visual for Regularization Cannot Repair an Invalid Sample">
            <a:extLst xmlns:a="http://schemas.openxmlformats.org/drawingml/2006/main">
              <a:ext uri="{FF2B5EF4-FFF2-40B4-BE49-F238E27FC236}">
                <a16:creationId xmlns:a16="http://schemas.microsoft.com/office/drawing/2014/main" id="{F431D708-F8B4-4DF4-90E3-B0AD473D42E2}"/>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2" name="" descr="Instructional visual for Regularization Cannot Repair an Invalid Sample">
            <a:extLst xmlns:a="http://schemas.openxmlformats.org/drawingml/2006/main">
              <a:ext uri="{FF2B5EF4-FFF2-40B4-BE49-F238E27FC236}">
                <a16:creationId xmlns:a16="http://schemas.microsoft.com/office/drawing/2014/main" id="{5A2A1348-CF02-4558-95DB-DAB2226BED4B}"/>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MEASUREMENT</a:t>
            </a:r>
          </a:p>
        </p:txBody>
      </p:sp>
      <p:sp>
        <p:nvSpPr>
          <p:cNvPr id="3" name="" descr="Instructional visual for Regularization Cannot Repair an Invalid Sample">
            <a:extLst xmlns:a="http://schemas.openxmlformats.org/drawingml/2006/main">
              <a:ext uri="{FF2B5EF4-FFF2-40B4-BE49-F238E27FC236}">
                <a16:creationId xmlns:a16="http://schemas.microsoft.com/office/drawing/2014/main" id="{DA1AE993-8398-48CE-8559-2EB2E1492E12}"/>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4" name="slide-title" descr="Instructional visual for Regularization Cannot Repair an Invalid Sample">
            <a:extLst xmlns:a="http://schemas.openxmlformats.org/drawingml/2006/main">
              <a:ext uri="{FF2B5EF4-FFF2-40B4-BE49-F238E27FC236}">
                <a16:creationId xmlns:a16="http://schemas.microsoft.com/office/drawing/2014/main" id="{0B4D24CE-0900-43F1-B0E6-13A57091FFAA}"/>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Regularization Cannot Repair an Invalid Sample</a:t>
            </a:r>
          </a:p>
        </p:txBody>
      </p:sp>
      <p:sp>
        <p:nvSpPr>
          <p:cNvPr id="5" name="" descr="Instructional visual for Regularization Cannot Repair an Invalid Sample">
            <a:extLst xmlns:a="http://schemas.openxmlformats.org/drawingml/2006/main">
              <a:ext uri="{FF2B5EF4-FFF2-40B4-BE49-F238E27FC236}">
                <a16:creationId xmlns:a16="http://schemas.microsoft.com/office/drawing/2014/main" id="{93170A02-D154-4389-BDDB-2572E8C1F269}"/>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6" name="" descr="Instructional visual for Regularization Cannot Repair an Invalid Sample">
            <a:extLst xmlns:a="http://schemas.openxmlformats.org/drawingml/2006/main">
              <a:ext uri="{FF2B5EF4-FFF2-40B4-BE49-F238E27FC236}">
                <a16:creationId xmlns:a16="http://schemas.microsoft.com/office/drawing/2014/main" id="{BF93BD99-A155-4602-9A39-3B185FE1B0F5}"/>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Regularization Cannot Repair an Invalid Sample">
            <a:extLst xmlns:a="http://schemas.openxmlformats.org/drawingml/2006/main">
              <a:ext uri="{FF2B5EF4-FFF2-40B4-BE49-F238E27FC236}">
                <a16:creationId xmlns:a16="http://schemas.microsoft.com/office/drawing/2014/main" id="{10CCAF71-777F-47CB-BB0B-822FB7BB1DBF}"/>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037 / 144</a:t>
            </a:r>
          </a:p>
        </p:txBody>
      </p:sp>
      <p:sp>
        <p:nvSpPr>
          <p:cNvPr id="8" name="" descr="Instructional visual for Regularization Cannot Repair an Invalid Sample">
            <a:extLst xmlns:a="http://schemas.openxmlformats.org/drawingml/2006/main">
              <a:ext uri="{FF2B5EF4-FFF2-40B4-BE49-F238E27FC236}">
                <a16:creationId xmlns:a16="http://schemas.microsoft.com/office/drawing/2014/main" id="{4AE840A7-3EB3-463A-A7F5-5F6FD3A39C0F}"/>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Regularization Cannot Repair an Invalid Sample">
            <a:extLst xmlns:a="http://schemas.openxmlformats.org/drawingml/2006/main">
              <a:ext uri="{FF2B5EF4-FFF2-40B4-BE49-F238E27FC236}">
                <a16:creationId xmlns:a16="http://schemas.microsoft.com/office/drawing/2014/main" id="{B2C5B501-C6C1-4BB9-A6F7-AE8152A308FB}"/>
              </a:ext>
            </a:extLst>
          </p:cNvPr>
          <p:cNvSpPr>
            <a:spLocks xmlns:a="http://schemas.openxmlformats.org/drawingml/2006/main" noGrp="1"/>
          </p:cNvSpPr>
          <p:nvPr/>
        </p:nvSpPr>
        <p:spPr>
          <a:xfrm xmlns:a="http://schemas.openxmlformats.org/drawingml/2006/main">
            <a:off x="630555" y="1885950"/>
            <a:ext cx="10934700" cy="3600450"/>
          </a:xfrm>
          <a:prstGeom xmlns:a="http://schemas.openxmlformats.org/drawingml/2006/main" prst="roundRect">
            <a:avLst>
              <a:gd name="adj" fmla="val 2116"/>
            </a:avLst>
          </a:prstGeom>
          <a:solidFill xmlns:a="http://schemas.openxmlformats.org/drawingml/2006/main">
            <a:srgbClr val="0B0B0F"/>
          </a:solidFill>
          <a:ln xmlns:a="http://schemas.openxmlformats.org/drawingml/2006/main" w="19050">
            <a:solidFill>
              <a:srgbClr val="2B2A2C"/>
            </a:solidFill>
            <a:prstDash val="solid"/>
          </a:ln>
        </p:spPr>
      </p:sp>
      <p:pic>
        <p:nvPicPr>
          <p:cNvPr id="23" name="" descr="Instructional visual for Regularization Cannot Repair an Invalid Sample"/>
          <p:cNvPicPr>
            <a:picLocks xmlns:a="http://schemas.openxmlformats.org/drawingml/2006/main" noChangeAspect="1"/>
          </p:cNvPicPr>
          <p:nvPr/>
        </p:nvPicPr>
        <p:blipFill>
          <a:blip xmlns:r="http://schemas.openxmlformats.org/officeDocument/2006/relationships" xmlns:a="http://schemas.openxmlformats.org/drawingml/2006/main" r:embed="R85487953873a4536"/>
          <a:stretch xmlns:a="http://schemas.openxmlformats.org/drawingml/2006/main"/>
        </p:blipFill>
        <p:spPr>
          <a:xfrm xmlns:a="http://schemas.openxmlformats.org/drawingml/2006/main">
            <a:off x="2251270" y="2000250"/>
            <a:ext cx="7693269" cy="3333750"/>
          </a:xfrm>
          <a:prstGeom xmlns:a="http://schemas.openxmlformats.org/drawingml/2006/main" prst="rect">
            <a:avLst/>
          </a:prstGeom>
        </p:spPr>
      </p:pic>
      <p:sp>
        <p:nvSpPr>
          <p:cNvPr id="11" name="" descr="Instructional visual for Regularization Cannot Repair an Invalid Sample">
            <a:extLst xmlns:a="http://schemas.openxmlformats.org/drawingml/2006/main">
              <a:ext uri="{FF2B5EF4-FFF2-40B4-BE49-F238E27FC236}">
                <a16:creationId xmlns:a16="http://schemas.microsoft.com/office/drawing/2014/main" id="{37F5ECD9-FEA6-4758-8A2F-CBDD0E70021F}"/>
              </a:ext>
            </a:extLst>
          </p:cNvPr>
          <p:cNvSpPr>
            <a:spLocks xmlns:a="http://schemas.openxmlformats.org/drawingml/2006/main" noGrp="1"/>
          </p:cNvSpPr>
          <p:nvPr/>
        </p:nvSpPr>
        <p:spPr>
          <a:xfrm xmlns:a="http://schemas.openxmlformats.org/drawingml/2006/main">
            <a:off x="3878580" y="4533900"/>
            <a:ext cx="4438650" cy="476250"/>
          </a:xfrm>
          <a:prstGeom xmlns:a="http://schemas.openxmlformats.org/drawingml/2006/main" prst="roundRect">
            <a:avLst>
              <a:gd name="adj" fmla="val 24000"/>
            </a:avLst>
          </a:prstGeom>
          <a:solidFill xmlns:a="http://schemas.openxmlformats.org/drawingml/2006/main">
            <a:srgbClr val="0E514F"/>
          </a:solidFill>
          <a:ln xmlns:a="http://schemas.openxmlformats.org/drawingml/2006/main" w="14288">
            <a:solidFill>
              <a:srgbClr val="27D3C6"/>
            </a:solidFill>
            <a:prstDash val="solid"/>
          </a:ln>
        </p:spPr>
      </p:sp>
      <p:sp>
        <p:nvSpPr>
          <p:cNvPr id="12" name="fail-closed-callout-24" descr="Instructional visual for Regularization Cannot Repair an Invalid Sample">
            <a:extLst xmlns:a="http://schemas.openxmlformats.org/drawingml/2006/main">
              <a:ext uri="{FF2B5EF4-FFF2-40B4-BE49-F238E27FC236}">
                <a16:creationId xmlns:a16="http://schemas.microsoft.com/office/drawing/2014/main" id="{F44B8E02-9DC1-4189-A2B1-514013F0FA2A}"/>
              </a:ext>
            </a:extLst>
          </p:cNvPr>
          <p:cNvSpPr>
            <a:spLocks xmlns:a="http://schemas.openxmlformats.org/drawingml/2006/main" noGrp="1"/>
          </p:cNvSpPr>
          <p:nvPr/>
        </p:nvSpPr>
        <p:spPr>
          <a:xfrm xmlns:a="http://schemas.openxmlformats.org/drawingml/2006/main">
            <a:off x="4011930" y="4600575"/>
            <a:ext cx="41719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EE"/>
                </a:solidFill>
              </a:defRPr>
            </a:pPr>
            <a:r>
              <a:rPr sz="1650" b="1">
                <a:solidFill>
                  <a:srgbClr val="FFF8EE"/>
                </a:solidFill>
              </a:rPr>
              <a:t>If validation fails, stop and expose the failure.</a:t>
            </a:r>
          </a:p>
        </p:txBody>
      </p:sp>
      <p:sp>
        <p:nvSpPr>
          <p:cNvPr id="13" name="" descr="Instructional visual for Regularization Cannot Repair an Invalid Sample">
            <a:extLst xmlns:a="http://schemas.openxmlformats.org/drawingml/2006/main">
              <a:ext uri="{FF2B5EF4-FFF2-40B4-BE49-F238E27FC236}">
                <a16:creationId xmlns:a16="http://schemas.microsoft.com/office/drawing/2014/main" id="{318A6995-0C55-40B8-8D85-DF413D4C137D}"/>
              </a:ext>
            </a:extLst>
          </p:cNvPr>
          <p:cNvSpPr>
            <a:spLocks xmlns:a="http://schemas.openxmlformats.org/drawingml/2006/main" noGrp="1"/>
          </p:cNvSpPr>
          <p:nvPr/>
        </p:nvSpPr>
        <p:spPr>
          <a:xfrm xmlns:a="http://schemas.openxmlformats.org/drawingml/2006/main">
            <a:off x="878205" y="5562600"/>
            <a:ext cx="10382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2"/>
                </a:solidFill>
              </a:defRPr>
            </a:pPr>
            <a:r>
              <a:rPr sz="1650" b="0">
                <a:solidFill>
                  <a:srgbClr val="BDB8B2"/>
                </a:solidFill>
              </a:rPr>
              <a:t>Label policy, weighting, dependence, and sampling assumptions define the relevance of formal bounds.</a:t>
            </a:r>
          </a:p>
        </p:txBody>
      </p:sp>
    </p:spTree>
    <p:extLst>
      <p:ext uri="{BB962C8B-B14F-4D97-AF65-F5344CB8AC3E}">
        <p14:creationId xmlns:p14="http://schemas.microsoft.com/office/powerpoint/2010/main" val="1584806768"/>
      </p:ext>
    </p:extLst>
  </p:cSld>
</p:sld>
</file>

<file path=ppt/slides/slide38.xml><?xml version="1.0" encoding="utf-8"?>
<p:sld xmlns:p="http://schemas.openxmlformats.org/presentationml/2006/main">
  <p:cSld>
    <p:bg>
      <p:bgPr>
        <a:solidFill xmlns:a="http://schemas.openxmlformats.org/drawingml/2006/main">
          <a:srgbClr val="050505"/>
        </a:solidFill>
      </p:bgPr>
    </p:bg>
    <p:spTree>
      <p:nvGrpSpPr>
        <p:cNvPr id="1" name="" descr="Instructional visual for Freeze the Measurement Contract Before Evaluating Decisions"/>
        <p:cNvGrpSpPr/>
        <p:nvPr/>
      </p:nvGrpSpPr>
      <p:grpSpPr>
        <a:xfrm xmlns:a="http://schemas.openxmlformats.org/drawingml/2006/main"/>
      </p:grpSpPr>
      <p:sp>
        <p:nvSpPr>
          <p:cNvPr id="1" name="" descr="Instructional visual for Freeze the Measurement Contract Before Evaluating Decisions">
            <a:extLst xmlns:a="http://schemas.openxmlformats.org/drawingml/2006/main">
              <a:ext uri="{FF2B5EF4-FFF2-40B4-BE49-F238E27FC236}">
                <a16:creationId xmlns:a16="http://schemas.microsoft.com/office/drawing/2014/main" id="{2B4EC659-76D1-4D82-BEDA-5D1BDE71081E}"/>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2" name="" descr="Instructional visual for Freeze the Measurement Contract Before Evaluating Decisions">
            <a:extLst xmlns:a="http://schemas.openxmlformats.org/drawingml/2006/main">
              <a:ext uri="{FF2B5EF4-FFF2-40B4-BE49-F238E27FC236}">
                <a16:creationId xmlns:a16="http://schemas.microsoft.com/office/drawing/2014/main" id="{A9309E1B-C61E-4757-A003-12EDE1EF99F8}"/>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MEASUREMENT</a:t>
            </a:r>
          </a:p>
        </p:txBody>
      </p:sp>
      <p:sp>
        <p:nvSpPr>
          <p:cNvPr id="3" name="" descr="Instructional visual for Freeze the Measurement Contract Before Evaluating Decisions">
            <a:extLst xmlns:a="http://schemas.openxmlformats.org/drawingml/2006/main">
              <a:ext uri="{FF2B5EF4-FFF2-40B4-BE49-F238E27FC236}">
                <a16:creationId xmlns:a16="http://schemas.microsoft.com/office/drawing/2014/main" id="{812F2974-9730-40A7-9B1D-7A32853E8874}"/>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Freeze the Measurement Contract Before Evaluating Decisions">
            <a:extLst xmlns:a="http://schemas.openxmlformats.org/drawingml/2006/main">
              <a:ext uri="{FF2B5EF4-FFF2-40B4-BE49-F238E27FC236}">
                <a16:creationId xmlns:a16="http://schemas.microsoft.com/office/drawing/2014/main" id="{D56E3739-B9DC-4A3D-A55E-441448A0D749}"/>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Freeze the Measurement Contract Before Evaluating Decisions</a:t>
            </a:r>
          </a:p>
        </p:txBody>
      </p:sp>
      <p:sp>
        <p:nvSpPr>
          <p:cNvPr id="5" name="" descr="Instructional visual for Freeze the Measurement Contract Before Evaluating Decisions">
            <a:extLst xmlns:a="http://schemas.openxmlformats.org/drawingml/2006/main">
              <a:ext uri="{FF2B5EF4-FFF2-40B4-BE49-F238E27FC236}">
                <a16:creationId xmlns:a16="http://schemas.microsoft.com/office/drawing/2014/main" id="{B2CAFB03-D8EB-4852-B0F9-965D6D1C08C4}"/>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6" name="" descr="Instructional visual for Freeze the Measurement Contract Before Evaluating Decisions">
            <a:extLst xmlns:a="http://schemas.openxmlformats.org/drawingml/2006/main">
              <a:ext uri="{FF2B5EF4-FFF2-40B4-BE49-F238E27FC236}">
                <a16:creationId xmlns:a16="http://schemas.microsoft.com/office/drawing/2014/main" id="{508F7358-2A75-46B7-854B-37D1D4330C9E}"/>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Freeze the Measurement Contract Before Evaluating Decisions">
            <a:extLst xmlns:a="http://schemas.openxmlformats.org/drawingml/2006/main">
              <a:ext uri="{FF2B5EF4-FFF2-40B4-BE49-F238E27FC236}">
                <a16:creationId xmlns:a16="http://schemas.microsoft.com/office/drawing/2014/main" id="{42BA8FA8-56DA-4860-9026-459479307DF4}"/>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038 / 144</a:t>
            </a:r>
          </a:p>
        </p:txBody>
      </p:sp>
      <p:sp>
        <p:nvSpPr>
          <p:cNvPr id="8" name="" descr="Instructional visual for Freeze the Measurement Contract Before Evaluating Decisions">
            <a:extLst xmlns:a="http://schemas.openxmlformats.org/drawingml/2006/main">
              <a:ext uri="{FF2B5EF4-FFF2-40B4-BE49-F238E27FC236}">
                <a16:creationId xmlns:a16="http://schemas.microsoft.com/office/drawing/2014/main" id="{19717877-30F0-498E-9365-D4B38EA1C501}"/>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Freeze the Measurement Contract Before Evaluating Decisions">
            <a:extLst xmlns:a="http://schemas.openxmlformats.org/drawingml/2006/main">
              <a:ext uri="{FF2B5EF4-FFF2-40B4-BE49-F238E27FC236}">
                <a16:creationId xmlns:a16="http://schemas.microsoft.com/office/drawing/2014/main" id="{C8B40161-3180-4623-8EA9-E3E6A5AC0AE5}"/>
              </a:ext>
            </a:extLst>
          </p:cNvPr>
          <p:cNvSpPr>
            <a:spLocks xmlns:a="http://schemas.openxmlformats.org/drawingml/2006/main" noGrp="1"/>
          </p:cNvSpPr>
          <p:nvPr/>
        </p:nvSpPr>
        <p:spPr>
          <a:xfrm xmlns:a="http://schemas.openxmlformats.org/drawingml/2006/main">
            <a:off x="611981" y="2514600"/>
            <a:ext cx="3333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27D3C7"/>
                </a:solidFill>
              </a:defRPr>
            </a:pPr>
            <a:r>
              <a:rPr sz="2250" b="1">
                <a:solidFill>
                  <a:srgbClr val="27D3C7"/>
                </a:solidFill>
              </a:rPr>
              <a:t>CHECKPOINT</a:t>
            </a:r>
          </a:p>
        </p:txBody>
      </p:sp>
      <p:sp>
        <p:nvSpPr>
          <p:cNvPr id="10" name="" descr="Instructional visual for Freeze the Measurement Contract Before Evaluating Decisions">
            <a:extLst xmlns:a="http://schemas.openxmlformats.org/drawingml/2006/main">
              <a:ext uri="{FF2B5EF4-FFF2-40B4-BE49-F238E27FC236}">
                <a16:creationId xmlns:a16="http://schemas.microsoft.com/office/drawing/2014/main" id="{12805215-DD5F-47B4-B581-B4C1FF488D4C}"/>
              </a:ext>
            </a:extLst>
          </p:cNvPr>
          <p:cNvSpPr>
            <a:spLocks xmlns:a="http://schemas.openxmlformats.org/drawingml/2006/main" noGrp="1"/>
          </p:cNvSpPr>
          <p:nvPr/>
        </p:nvSpPr>
        <p:spPr>
          <a:xfrm xmlns:a="http://schemas.openxmlformats.org/drawingml/2006/main">
            <a:off x="4098131" y="2143125"/>
            <a:ext cx="38100" cy="2667000"/>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11" name="" descr="Instructional visual for Freeze the Measurement Contract Before Evaluating Decisions">
            <a:extLst xmlns:a="http://schemas.openxmlformats.org/drawingml/2006/main">
              <a:ext uri="{FF2B5EF4-FFF2-40B4-BE49-F238E27FC236}">
                <a16:creationId xmlns:a16="http://schemas.microsoft.com/office/drawing/2014/main" id="{4D4D5DCC-207A-42BE-A3CE-A50AEC2A9FBA}"/>
              </a:ext>
            </a:extLst>
          </p:cNvPr>
          <p:cNvSpPr>
            <a:spLocks xmlns:a="http://schemas.openxmlformats.org/drawingml/2006/main" noGrp="1"/>
          </p:cNvSpPr>
          <p:nvPr/>
        </p:nvSpPr>
        <p:spPr>
          <a:xfrm xmlns:a="http://schemas.openxmlformats.org/drawingml/2006/main">
            <a:off x="4669631" y="2381250"/>
            <a:ext cx="619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4EBE2"/>
                </a:solidFill>
              </a:defRPr>
            </a:pPr>
            <a:r>
              <a:rPr sz="2025" b="1">
                <a:solidFill>
                  <a:srgbClr val="F4EBE2"/>
                </a:solidFill>
              </a:rPr>
              <a:t>Predeclare questions, splits, tuning budgets, stopping rules, and negative-result records.</a:t>
            </a:r>
          </a:p>
        </p:txBody>
      </p:sp>
      <p:sp>
        <p:nvSpPr>
          <p:cNvPr id="12" name="" descr="Instructional visual for Freeze the Measurement Contract Before Evaluating Decisions">
            <a:extLst xmlns:a="http://schemas.openxmlformats.org/drawingml/2006/main">
              <a:ext uri="{FF2B5EF4-FFF2-40B4-BE49-F238E27FC236}">
                <a16:creationId xmlns:a16="http://schemas.microsoft.com/office/drawing/2014/main" id="{8493D833-C315-4A40-B017-BABD8EF0CFA3}"/>
              </a:ext>
            </a:extLst>
          </p:cNvPr>
          <p:cNvSpPr>
            <a:spLocks xmlns:a="http://schemas.openxmlformats.org/drawingml/2006/main" noGrp="1"/>
          </p:cNvSpPr>
          <p:nvPr/>
        </p:nvSpPr>
        <p:spPr>
          <a:xfrm xmlns:a="http://schemas.openxmlformats.org/drawingml/2006/main">
            <a:off x="4669631" y="4762500"/>
            <a:ext cx="2857500" cy="381000"/>
          </a:xfrm>
          <a:prstGeom xmlns:a="http://schemas.openxmlformats.org/drawingml/2006/main" prst="roundRect">
            <a:avLst>
              <a:gd name="adj" fmla="val 20000"/>
            </a:avLst>
          </a:prstGeom>
          <a:solidFill xmlns:a="http://schemas.openxmlformats.org/drawingml/2006/main">
            <a:srgbClr val="0B0B10"/>
          </a:solidFill>
          <a:ln xmlns:a="http://schemas.openxmlformats.org/drawingml/2006/main" w="14288">
            <a:solidFill>
              <a:srgbClr val="27D3C7"/>
            </a:solidFill>
            <a:prstDash val="solid"/>
          </a:ln>
        </p:spPr>
      </p:sp>
      <p:sp>
        <p:nvSpPr>
          <p:cNvPr id="13" name="" descr="Instructional visual for Freeze the Measurement Contract Before Evaluating Decisions">
            <a:extLst xmlns:a="http://schemas.openxmlformats.org/drawingml/2006/main">
              <a:ext uri="{FF2B5EF4-FFF2-40B4-BE49-F238E27FC236}">
                <a16:creationId xmlns:a16="http://schemas.microsoft.com/office/drawing/2014/main" id="{377FCF58-7354-4E2F-B1CF-5559A838DCA0}"/>
              </a:ext>
            </a:extLst>
          </p:cNvPr>
          <p:cNvSpPr>
            <a:spLocks xmlns:a="http://schemas.openxmlformats.org/drawingml/2006/main" noGrp="1"/>
          </p:cNvSpPr>
          <p:nvPr/>
        </p:nvSpPr>
        <p:spPr>
          <a:xfrm xmlns:a="http://schemas.openxmlformats.org/drawingml/2006/main">
            <a:off x="4764881" y="47910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27D3C7"/>
                </a:solidFill>
              </a:defRPr>
            </a:pPr>
            <a:r>
              <a:rPr sz="1650" b="1">
                <a:solidFill>
                  <a:srgbClr val="27D3C7"/>
                </a:solidFill>
              </a:rPr>
              <a:t>STUDENT OUTPUT</a:t>
            </a:r>
          </a:p>
        </p:txBody>
      </p:sp>
    </p:spTree>
    <p:extLst>
      <p:ext uri="{BB962C8B-B14F-4D97-AF65-F5344CB8AC3E}">
        <p14:creationId xmlns:p14="http://schemas.microsoft.com/office/powerpoint/2010/main" val="858645714"/>
      </p:ext>
    </p:extLst>
  </p:cSld>
</p:sld>
</file>

<file path=ppt/slides/slide39.xml><?xml version="1.0" encoding="utf-8"?>
<p:sld xmlns:p="http://schemas.openxmlformats.org/presentationml/2006/main">
  <p:cSld>
    <p:bg>
      <p:bgPr>
        <a:solidFill xmlns:a="http://schemas.openxmlformats.org/drawingml/2006/main">
          <a:srgbClr val="050505"/>
        </a:solidFill>
      </p:bgPr>
    </p:bg>
    <p:spTree>
      <p:nvGrpSpPr>
        <p:cNvPr id="1" name="" descr="Instructional visual for Decision Begins With Explicit Denominators"/>
        <p:cNvGrpSpPr/>
        <p:nvPr/>
      </p:nvGrpSpPr>
      <p:grpSpPr>
        <a:xfrm xmlns:a="http://schemas.openxmlformats.org/drawingml/2006/main"/>
      </p:grpSpPr>
      <p:sp>
        <p:nvSpPr>
          <p:cNvPr id="1" name="" descr="Instructional visual for Decision Begins With Explicit Denominators">
            <a:extLst xmlns:a="http://schemas.openxmlformats.org/drawingml/2006/main">
              <a:ext uri="{FF2B5EF4-FFF2-40B4-BE49-F238E27FC236}">
                <a16:creationId xmlns:a16="http://schemas.microsoft.com/office/drawing/2014/main" id="{6BE24220-4002-4E99-8574-C08156E8B5B4}"/>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E8B462"/>
          </a:solidFill>
          <a:ln xmlns:a="http://schemas.openxmlformats.org/drawingml/2006/main" w="0">
            <a:noFill/>
            <a:prstDash val="solid"/>
          </a:ln>
        </p:spPr>
      </p:sp>
      <p:sp>
        <p:nvSpPr>
          <p:cNvPr id="2" name="" descr="Instructional visual for Decision Begins With Explicit Denominators">
            <a:extLst xmlns:a="http://schemas.openxmlformats.org/drawingml/2006/main">
              <a:ext uri="{FF2B5EF4-FFF2-40B4-BE49-F238E27FC236}">
                <a16:creationId xmlns:a16="http://schemas.microsoft.com/office/drawing/2014/main" id="{A9D8A570-0318-4A75-942D-3594F5E0F099}"/>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DECISION</a:t>
            </a:r>
          </a:p>
        </p:txBody>
      </p:sp>
      <p:sp>
        <p:nvSpPr>
          <p:cNvPr id="3" name="" descr="Instructional visual for Decision Begins With Explicit Denominators">
            <a:extLst xmlns:a="http://schemas.openxmlformats.org/drawingml/2006/main">
              <a:ext uri="{FF2B5EF4-FFF2-40B4-BE49-F238E27FC236}">
                <a16:creationId xmlns:a16="http://schemas.microsoft.com/office/drawing/2014/main" id="{3F326EA3-0D2B-4786-B827-5E54CC1CFC0E}"/>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 descr="Instructional visual for Decision Begins With Explicit Denominators">
            <a:extLst xmlns:a="http://schemas.openxmlformats.org/drawingml/2006/main">
              <a:ext uri="{FF2B5EF4-FFF2-40B4-BE49-F238E27FC236}">
                <a16:creationId xmlns:a16="http://schemas.microsoft.com/office/drawing/2014/main" id="{527BFC16-79DE-4DD4-A048-8F011E72334E}"/>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5" name="" descr="Instructional visual for Decision Begins With Explicit Denominators">
            <a:extLst xmlns:a="http://schemas.openxmlformats.org/drawingml/2006/main">
              <a:ext uri="{FF2B5EF4-FFF2-40B4-BE49-F238E27FC236}">
                <a16:creationId xmlns:a16="http://schemas.microsoft.com/office/drawing/2014/main" id="{6A8BEEC1-64D4-4F29-819A-E788E2AC6E3F}"/>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039 / 144</a:t>
            </a:r>
          </a:p>
        </p:txBody>
      </p:sp>
      <p:sp>
        <p:nvSpPr>
          <p:cNvPr id="6" name="" descr="Instructional visual for Decision Begins With Explicit Denominators">
            <a:extLst xmlns:a="http://schemas.openxmlformats.org/drawingml/2006/main">
              <a:ext uri="{FF2B5EF4-FFF2-40B4-BE49-F238E27FC236}">
                <a16:creationId xmlns:a16="http://schemas.microsoft.com/office/drawing/2014/main" id="{63E31D2F-E4B8-4E9C-8B78-460D4DF2AD5C}"/>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pic>
        <p:nvPicPr>
          <p:cNvPr id="20" name="" descr="Instructional visual for Decision Begins With Explicit Denominators"/>
          <p:cNvPicPr>
            <a:picLocks xmlns:a="http://schemas.openxmlformats.org/drawingml/2006/main" noChangeAspect="1"/>
          </p:cNvPicPr>
          <p:nvPr/>
        </p:nvPicPr>
        <p:blipFill>
          <a:blip xmlns:r="http://schemas.openxmlformats.org/officeDocument/2006/relationships" xmlns:a="http://schemas.openxmlformats.org/drawingml/2006/main" r:embed="R99e1103a6ab14f94"/>
          <a:srcRect xmlns:a="http://schemas.openxmlformats.org/drawingml/2006/main" l="13584" t="0" r="13584" b="0"/>
          <a:stretch xmlns:a="http://schemas.openxmlformats.org/drawingml/2006/main">
            <a:fillRect l="0" t="0" r="0" b="0"/>
          </a:stretch>
        </p:blipFill>
        <p:spPr>
          <a:xfrm xmlns:a="http://schemas.openxmlformats.org/drawingml/2006/main">
            <a:off x="5241608" y="742950"/>
            <a:ext cx="6286500" cy="4857750"/>
          </a:xfrm>
          <a:prstGeom xmlns:a="http://schemas.openxmlformats.org/drawingml/2006/main" prst="rect">
            <a:avLst/>
          </a:prstGeom>
        </p:spPr>
      </p:pic>
      <p:sp>
        <p:nvSpPr>
          <p:cNvPr id="8" name="" descr="Instructional visual for Decision Begins With Explicit Denominators">
            <a:extLst xmlns:a="http://schemas.openxmlformats.org/drawingml/2006/main">
              <a:ext uri="{FF2B5EF4-FFF2-40B4-BE49-F238E27FC236}">
                <a16:creationId xmlns:a16="http://schemas.microsoft.com/office/drawing/2014/main" id="{487357D6-DF2E-4698-AD4D-30970493F8C4}"/>
              </a:ext>
            </a:extLst>
          </p:cNvPr>
          <p:cNvSpPr>
            <a:spLocks xmlns:a="http://schemas.openxmlformats.org/drawingml/2006/main" noGrp="1"/>
          </p:cNvSpPr>
          <p:nvPr/>
        </p:nvSpPr>
        <p:spPr>
          <a:xfrm xmlns:a="http://schemas.openxmlformats.org/drawingml/2006/main">
            <a:off x="2858" y="0"/>
            <a:ext cx="6286500" cy="6858000"/>
          </a:xfrm>
          <a:prstGeom xmlns:a="http://schemas.openxmlformats.org/drawingml/2006/main" prst="rect">
            <a:avLst/>
          </a:prstGeom>
          <a:solidFill xmlns:a="http://schemas.openxmlformats.org/drawingml/2006/main">
            <a:srgbClr val="05050B"/>
          </a:solidFill>
          <a:ln xmlns:a="http://schemas.openxmlformats.org/drawingml/2006/main" w="0">
            <a:noFill/>
            <a:prstDash val="solid"/>
          </a:ln>
        </p:spPr>
      </p:sp>
      <p:sp>
        <p:nvSpPr>
          <p:cNvPr id="9" name="" descr="Instructional visual for Decision Begins With Explicit Denominators">
            <a:extLst xmlns:a="http://schemas.openxmlformats.org/drawingml/2006/main">
              <a:ext uri="{FF2B5EF4-FFF2-40B4-BE49-F238E27FC236}">
                <a16:creationId xmlns:a16="http://schemas.microsoft.com/office/drawing/2014/main" id="{0F154BA8-BBCC-4061-86F0-D19F87EBEB51}"/>
              </a:ext>
            </a:extLst>
          </p:cNvPr>
          <p:cNvSpPr>
            <a:spLocks xmlns:a="http://schemas.openxmlformats.org/drawingml/2006/main" noGrp="1"/>
          </p:cNvSpPr>
          <p:nvPr/>
        </p:nvSpPr>
        <p:spPr>
          <a:xfrm xmlns:a="http://schemas.openxmlformats.org/drawingml/2006/main">
            <a:off x="650558" y="666750"/>
            <a:ext cx="4572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E8B462"/>
                </a:solidFill>
              </a:defRPr>
            </a:pPr>
            <a:r>
              <a:rPr sz="1350" b="1">
                <a:solidFill>
                  <a:srgbClr val="E8B462"/>
                </a:solidFill>
              </a:rPr>
              <a:t>MOVEMENT II</a:t>
            </a:r>
          </a:p>
        </p:txBody>
      </p:sp>
      <p:sp>
        <p:nvSpPr>
          <p:cNvPr id="10" name="" descr="Instructional visual for Decision Begins With Explicit Denominators">
            <a:extLst xmlns:a="http://schemas.openxmlformats.org/drawingml/2006/main">
              <a:ext uri="{FF2B5EF4-FFF2-40B4-BE49-F238E27FC236}">
                <a16:creationId xmlns:a16="http://schemas.microsoft.com/office/drawing/2014/main" id="{699DC973-9EBC-4BC4-BB2E-6D60B67A5682}"/>
              </a:ext>
            </a:extLst>
          </p:cNvPr>
          <p:cNvSpPr>
            <a:spLocks xmlns:a="http://schemas.openxmlformats.org/drawingml/2006/main" noGrp="1"/>
          </p:cNvSpPr>
          <p:nvPr/>
        </p:nvSpPr>
        <p:spPr>
          <a:xfrm xmlns:a="http://schemas.openxmlformats.org/drawingml/2006/main">
            <a:off x="650558" y="1428750"/>
            <a:ext cx="51435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Decision Begins With Explicit Denominators</a:t>
            </a:r>
          </a:p>
        </p:txBody>
      </p:sp>
      <p:sp>
        <p:nvSpPr>
          <p:cNvPr id="11" name="" descr="Instructional visual for Decision Begins With Explicit Denominators">
            <a:extLst xmlns:a="http://schemas.openxmlformats.org/drawingml/2006/main">
              <a:ext uri="{FF2B5EF4-FFF2-40B4-BE49-F238E27FC236}">
                <a16:creationId xmlns:a16="http://schemas.microsoft.com/office/drawing/2014/main" id="{861FE110-0F25-4DB2-BCF8-FB84C1F9D6CA}"/>
              </a:ext>
            </a:extLst>
          </p:cNvPr>
          <p:cNvSpPr>
            <a:spLocks xmlns:a="http://schemas.openxmlformats.org/drawingml/2006/main" noGrp="1"/>
          </p:cNvSpPr>
          <p:nvPr/>
        </p:nvSpPr>
        <p:spPr>
          <a:xfrm xmlns:a="http://schemas.openxmlformats.org/drawingml/2006/main">
            <a:off x="688658" y="3371850"/>
            <a:ext cx="48577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0">
                <a:solidFill>
                  <a:srgbClr val="BDB8B4"/>
                </a:solidFill>
              </a:defRPr>
            </a:pPr>
            <a:r>
              <a:rPr sz="1725" b="0">
                <a:solidFill>
                  <a:srgbClr val="BDB8B4"/>
                </a:solidFill>
              </a:rPr>
              <a:t>Confusion matrices expose class conventions, error counts, and the limits of accuracy.</a:t>
            </a:r>
          </a:p>
        </p:txBody>
      </p:sp>
      <p:sp>
        <p:nvSpPr>
          <p:cNvPr id="12" name="" descr="Instructional visual for Decision Begins With Explicit Denominators">
            <a:extLst xmlns:a="http://schemas.openxmlformats.org/drawingml/2006/main">
              <a:ext uri="{FF2B5EF4-FFF2-40B4-BE49-F238E27FC236}">
                <a16:creationId xmlns:a16="http://schemas.microsoft.com/office/drawing/2014/main" id="{D778D22D-6884-4683-92B7-0CADA53CD01F}"/>
              </a:ext>
            </a:extLst>
          </p:cNvPr>
          <p:cNvSpPr>
            <a:spLocks xmlns:a="http://schemas.openxmlformats.org/drawingml/2006/main" noGrp="1"/>
          </p:cNvSpPr>
          <p:nvPr/>
        </p:nvSpPr>
        <p:spPr>
          <a:xfrm xmlns:a="http://schemas.openxmlformats.org/drawingml/2006/main">
            <a:off x="669608" y="4629150"/>
            <a:ext cx="4095750" cy="76200"/>
          </a:xfrm>
          <a:prstGeom xmlns:a="http://schemas.openxmlformats.org/drawingml/2006/main" prst="rect">
            <a:avLst/>
          </a:prstGeom>
          <a:solidFill xmlns:a="http://schemas.openxmlformats.org/drawingml/2006/main">
            <a:srgbClr val="E8B462"/>
          </a:solidFill>
          <a:ln xmlns:a="http://schemas.openxmlformats.org/drawingml/2006/main" w="0">
            <a:noFill/>
            <a:prstDash val="solid"/>
          </a:ln>
        </p:spPr>
      </p:sp>
      <p:sp>
        <p:nvSpPr>
          <p:cNvPr id="13" name="" descr="Instructional visual for Decision Begins With Explicit Denominators">
            <a:extLst xmlns:a="http://schemas.openxmlformats.org/drawingml/2006/main">
              <a:ext uri="{FF2B5EF4-FFF2-40B4-BE49-F238E27FC236}">
                <a16:creationId xmlns:a16="http://schemas.microsoft.com/office/drawing/2014/main" id="{9F95372D-B303-4D6D-ABBA-24221BAC0824}"/>
              </a:ext>
            </a:extLst>
          </p:cNvPr>
          <p:cNvSpPr>
            <a:spLocks xmlns:a="http://schemas.openxmlformats.org/drawingml/2006/main" noGrp="1"/>
          </p:cNvSpPr>
          <p:nvPr/>
        </p:nvSpPr>
        <p:spPr>
          <a:xfrm xmlns:a="http://schemas.openxmlformats.org/drawingml/2006/main">
            <a:off x="688658" y="4933950"/>
            <a:ext cx="4762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E8B462"/>
                </a:solidFill>
              </a:defRPr>
            </a:pPr>
            <a:r>
              <a:rPr sz="2025" b="1">
                <a:solidFill>
                  <a:srgbClr val="E8B462"/>
                </a:solidFill>
              </a:rPr>
              <a:t>Reject an unsupported trigger.</a:t>
            </a:r>
          </a:p>
        </p:txBody>
      </p:sp>
    </p:spTree>
    <p:extLst>
      <p:ext uri="{BB962C8B-B14F-4D97-AF65-F5344CB8AC3E}">
        <p14:creationId xmlns:p14="http://schemas.microsoft.com/office/powerpoint/2010/main" val="588955284"/>
      </p:ext>
    </p:extLst>
  </p:cSld>
</p:sld>
</file>

<file path=ppt/slides/slide4.xml><?xml version="1.0" encoding="utf-8"?>
<p:sld xmlns:p="http://schemas.openxmlformats.org/presentationml/2006/main">
  <p:cSld>
    <p:bg>
      <p:bgPr>
        <a:solidFill xmlns:a="http://schemas.openxmlformats.org/drawingml/2006/main">
          <a:srgbClr val="050505"/>
        </a:solidFill>
      </p:bgPr>
    </p:bg>
    <p:spTree>
      <p:nvGrpSpPr>
        <p:cNvPr id="1" name="" descr="Instructional visual for Four Movements Preserve One Scientific Question"/>
        <p:cNvGrpSpPr/>
        <p:nvPr/>
      </p:nvGrpSpPr>
      <p:grpSpPr>
        <a:xfrm xmlns:a="http://schemas.openxmlformats.org/drawingml/2006/main"/>
      </p:grpSpPr>
      <p:sp>
        <p:nvSpPr>
          <p:cNvPr id="1" name="" descr="Instructional visual for Four Movements Preserve One Scientific Question">
            <a:extLst xmlns:a="http://schemas.openxmlformats.org/drawingml/2006/main">
              <a:ext uri="{FF2B5EF4-FFF2-40B4-BE49-F238E27FC236}">
                <a16:creationId xmlns:a16="http://schemas.microsoft.com/office/drawing/2014/main" id="{E543425E-89E3-42A3-B250-CD3AC9988AA5}"/>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2" name="" descr="Instructional visual for Four Movements Preserve One Scientific Question">
            <a:extLst xmlns:a="http://schemas.openxmlformats.org/drawingml/2006/main">
              <a:ext uri="{FF2B5EF4-FFF2-40B4-BE49-F238E27FC236}">
                <a16:creationId xmlns:a16="http://schemas.microsoft.com/office/drawing/2014/main" id="{A6185EF2-524B-4949-8D32-F0C4F50DF7DF}"/>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INTRO</a:t>
            </a:r>
          </a:p>
        </p:txBody>
      </p:sp>
      <p:sp>
        <p:nvSpPr>
          <p:cNvPr id="3" name="" descr="Instructional visual for Four Movements Preserve One Scientific Question">
            <a:extLst xmlns:a="http://schemas.openxmlformats.org/drawingml/2006/main">
              <a:ext uri="{FF2B5EF4-FFF2-40B4-BE49-F238E27FC236}">
                <a16:creationId xmlns:a16="http://schemas.microsoft.com/office/drawing/2014/main" id="{DBCE90BF-8DD0-421E-B7AA-5994D06AC052}"/>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4" name="slide-title" descr="Instructional visual for Four Movements Preserve One Scientific Question">
            <a:extLst xmlns:a="http://schemas.openxmlformats.org/drawingml/2006/main">
              <a:ext uri="{FF2B5EF4-FFF2-40B4-BE49-F238E27FC236}">
                <a16:creationId xmlns:a16="http://schemas.microsoft.com/office/drawing/2014/main" id="{87DF39EA-2BCC-4F45-8835-154586B55DE9}"/>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Four Movements Preserve One Scientific Question</a:t>
            </a:r>
          </a:p>
        </p:txBody>
      </p:sp>
      <p:sp>
        <p:nvSpPr>
          <p:cNvPr id="5" name="" descr="Instructional visual for Four Movements Preserve One Scientific Question">
            <a:extLst xmlns:a="http://schemas.openxmlformats.org/drawingml/2006/main">
              <a:ext uri="{FF2B5EF4-FFF2-40B4-BE49-F238E27FC236}">
                <a16:creationId xmlns:a16="http://schemas.microsoft.com/office/drawing/2014/main" id="{0EE82C19-1AC5-4079-9020-C7B9DE8D8B81}"/>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27D3C6"/>
          </a:solidFill>
          <a:ln xmlns:a="http://schemas.openxmlformats.org/drawingml/2006/main" w="0">
            <a:noFill/>
            <a:prstDash val="solid"/>
          </a:ln>
        </p:spPr>
      </p:sp>
      <p:sp>
        <p:nvSpPr>
          <p:cNvPr id="6" name="" descr="Instructional visual for Four Movements Preserve One Scientific Question">
            <a:extLst xmlns:a="http://schemas.openxmlformats.org/drawingml/2006/main">
              <a:ext uri="{FF2B5EF4-FFF2-40B4-BE49-F238E27FC236}">
                <a16:creationId xmlns:a16="http://schemas.microsoft.com/office/drawing/2014/main" id="{DE7F5305-95ED-45D3-BA6B-4689FE1D5CA3}"/>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Four Movements Preserve One Scientific Question">
            <a:extLst xmlns:a="http://schemas.openxmlformats.org/drawingml/2006/main">
              <a:ext uri="{FF2B5EF4-FFF2-40B4-BE49-F238E27FC236}">
                <a16:creationId xmlns:a16="http://schemas.microsoft.com/office/drawing/2014/main" id="{8E1E06C7-3953-4C12-A5E2-01DAF6E5FC2D}"/>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004 / 144  •  BUILD 1/3</a:t>
            </a:r>
          </a:p>
        </p:txBody>
      </p:sp>
      <p:sp>
        <p:nvSpPr>
          <p:cNvPr id="8" name="" descr="Instructional visual for Four Movements Preserve One Scientific Question">
            <a:extLst xmlns:a="http://schemas.openxmlformats.org/drawingml/2006/main">
              <a:ext uri="{FF2B5EF4-FFF2-40B4-BE49-F238E27FC236}">
                <a16:creationId xmlns:a16="http://schemas.microsoft.com/office/drawing/2014/main" id="{0B8751FC-2BD5-43DA-85E8-ABC7A429264A}"/>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Four Movements Preserve One Scientific Question">
            <a:extLst xmlns:a="http://schemas.openxmlformats.org/drawingml/2006/main">
              <a:ext uri="{FF2B5EF4-FFF2-40B4-BE49-F238E27FC236}">
                <a16:creationId xmlns:a16="http://schemas.microsoft.com/office/drawing/2014/main" id="{908A5491-DA81-4F88-B534-9CAD371ED1B2}"/>
              </a:ext>
            </a:extLst>
          </p:cNvPr>
          <p:cNvSpPr>
            <a:spLocks xmlns:a="http://schemas.openxmlformats.org/drawingml/2006/main" noGrp="1"/>
          </p:cNvSpPr>
          <p:nvPr/>
        </p:nvSpPr>
        <p:spPr>
          <a:xfrm xmlns:a="http://schemas.openxmlformats.org/drawingml/2006/main">
            <a:off x="573405" y="2714625"/>
            <a:ext cx="1950720" cy="876300"/>
          </a:xfrm>
          <a:prstGeom xmlns:a="http://schemas.openxmlformats.org/drawingml/2006/main" prst="roundRect">
            <a:avLst>
              <a:gd name="adj" fmla="val 13043"/>
            </a:avLst>
          </a:prstGeom>
          <a:solidFill xmlns:a="http://schemas.openxmlformats.org/drawingml/2006/main">
            <a:srgbClr val="0B0B0F"/>
          </a:solidFill>
          <a:ln xmlns:a="http://schemas.openxmlformats.org/drawingml/2006/main" w="19050">
            <a:solidFill>
              <a:srgbClr val="27D3C6"/>
            </a:solidFill>
            <a:prstDash val="solid"/>
          </a:ln>
        </p:spPr>
      </p:sp>
      <p:sp>
        <p:nvSpPr>
          <p:cNvPr id="10" name="" descr="Instructional visual for Four Movements Preserve One Scientific Question">
            <a:extLst xmlns:a="http://schemas.openxmlformats.org/drawingml/2006/main">
              <a:ext uri="{FF2B5EF4-FFF2-40B4-BE49-F238E27FC236}">
                <a16:creationId xmlns:a16="http://schemas.microsoft.com/office/drawing/2014/main" id="{6B7DBF82-61EA-4D74-AF58-EA8058E3CD90}"/>
              </a:ext>
            </a:extLst>
          </p:cNvPr>
          <p:cNvSpPr>
            <a:spLocks xmlns:a="http://schemas.openxmlformats.org/drawingml/2006/main" noGrp="1"/>
          </p:cNvSpPr>
          <p:nvPr/>
        </p:nvSpPr>
        <p:spPr>
          <a:xfrm xmlns:a="http://schemas.openxmlformats.org/drawingml/2006/main">
            <a:off x="668655" y="2752725"/>
            <a:ext cx="176022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ACCOUNTABLE</a:t>
            </a:r>
          </a:p>
        </p:txBody>
      </p:sp>
      <p:sp>
        <p:nvSpPr>
          <p:cNvPr id="11" name="" descr="Instructional visual for Four Movements Preserve One Scientific Question">
            <a:extLst xmlns:a="http://schemas.openxmlformats.org/drawingml/2006/main">
              <a:ext uri="{FF2B5EF4-FFF2-40B4-BE49-F238E27FC236}">
                <a16:creationId xmlns:a16="http://schemas.microsoft.com/office/drawing/2014/main" id="{95A19562-289D-4A46-B5C0-72C76CF8466E}"/>
              </a:ext>
            </a:extLst>
          </p:cNvPr>
          <p:cNvSpPr>
            <a:spLocks xmlns:a="http://schemas.openxmlformats.org/drawingml/2006/main" noGrp="1"/>
          </p:cNvSpPr>
          <p:nvPr/>
        </p:nvSpPr>
        <p:spPr>
          <a:xfrm xmlns:a="http://schemas.openxmlformats.org/drawingml/2006/main">
            <a:off x="668655" y="4286250"/>
            <a:ext cx="1047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0">
                <a:solidFill>
                  <a:srgbClr val="BDB8B2"/>
                </a:solidFill>
              </a:defRPr>
            </a:pPr>
            <a:r>
              <a:rPr sz="1875" b="0">
                <a:solidFill>
                  <a:srgbClr val="BDB8B2"/>
                </a:solidFill>
              </a:rPr>
              <a:t>Measurement, decision, representation, and deployment each protect the claim’s identity.</a:t>
            </a:r>
          </a:p>
        </p:txBody>
      </p:sp>
    </p:spTree>
    <p:extLst>
      <p:ext uri="{BB962C8B-B14F-4D97-AF65-F5344CB8AC3E}">
        <p14:creationId xmlns:p14="http://schemas.microsoft.com/office/powerpoint/2010/main" val="1236904380"/>
      </p:ext>
    </p:extLst>
  </p:cSld>
</p:sld>
</file>

<file path=ppt/slides/slide40.xml><?xml version="1.0" encoding="utf-8"?>
<p:sld xmlns:p="http://schemas.openxmlformats.org/presentationml/2006/main">
  <p:cSld>
    <p:bg>
      <p:bgPr>
        <a:solidFill xmlns:a="http://schemas.openxmlformats.org/drawingml/2006/main">
          <a:srgbClr val="050505"/>
        </a:solidFill>
      </p:bgPr>
    </p:bg>
    <p:spTree>
      <p:nvGrpSpPr>
        <p:cNvPr id="1" name="" descr="Instructional visual for Precision, Recall, and Specificity Condition on Different Groups"/>
        <p:cNvGrpSpPr/>
        <p:nvPr/>
      </p:nvGrpSpPr>
      <p:grpSpPr>
        <a:xfrm xmlns:a="http://schemas.openxmlformats.org/drawingml/2006/main"/>
      </p:grpSpPr>
      <p:sp>
        <p:nvSpPr>
          <p:cNvPr id="1" name="" descr="Instructional visual for Precision, Recall, and Specificity Condition on Different Groups">
            <a:extLst xmlns:a="http://schemas.openxmlformats.org/drawingml/2006/main">
              <a:ext uri="{FF2B5EF4-FFF2-40B4-BE49-F238E27FC236}">
                <a16:creationId xmlns:a16="http://schemas.microsoft.com/office/drawing/2014/main" id="{5404AAFD-8C35-4290-9588-19418A1DE0D9}"/>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E8B463"/>
          </a:solidFill>
          <a:ln xmlns:a="http://schemas.openxmlformats.org/drawingml/2006/main" w="0">
            <a:noFill/>
            <a:prstDash val="solid"/>
          </a:ln>
        </p:spPr>
      </p:sp>
      <p:sp>
        <p:nvSpPr>
          <p:cNvPr id="2" name="" descr="Instructional visual for Precision, Recall, and Specificity Condition on Different Groups">
            <a:extLst xmlns:a="http://schemas.openxmlformats.org/drawingml/2006/main">
              <a:ext uri="{FF2B5EF4-FFF2-40B4-BE49-F238E27FC236}">
                <a16:creationId xmlns:a16="http://schemas.microsoft.com/office/drawing/2014/main" id="{591909A6-E945-436B-9F6B-67CD1ED888CF}"/>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DECISION</a:t>
            </a:r>
          </a:p>
        </p:txBody>
      </p:sp>
      <p:sp>
        <p:nvSpPr>
          <p:cNvPr id="3" name="" descr="Instructional visual for Precision, Recall, and Specificity Condition on Different Groups">
            <a:extLst xmlns:a="http://schemas.openxmlformats.org/drawingml/2006/main">
              <a:ext uri="{FF2B5EF4-FFF2-40B4-BE49-F238E27FC236}">
                <a16:creationId xmlns:a16="http://schemas.microsoft.com/office/drawing/2014/main" id="{474C151A-A8F3-4684-A63A-9A7C8386F1E4}"/>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Precision, Recall, and Specificity Condition on Different Groups">
            <a:extLst xmlns:a="http://schemas.openxmlformats.org/drawingml/2006/main">
              <a:ext uri="{FF2B5EF4-FFF2-40B4-BE49-F238E27FC236}">
                <a16:creationId xmlns:a16="http://schemas.microsoft.com/office/drawing/2014/main" id="{41C366D5-070F-4254-8984-CFFA0343B8A7}"/>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Precision, Recall, and Specificity Condition on Different Groups</a:t>
            </a:r>
          </a:p>
        </p:txBody>
      </p:sp>
      <p:sp>
        <p:nvSpPr>
          <p:cNvPr id="5" name="" descr="Instructional visual for Precision, Recall, and Specificity Condition on Different Groups">
            <a:extLst xmlns:a="http://schemas.openxmlformats.org/drawingml/2006/main">
              <a:ext uri="{FF2B5EF4-FFF2-40B4-BE49-F238E27FC236}">
                <a16:creationId xmlns:a16="http://schemas.microsoft.com/office/drawing/2014/main" id="{9A66516B-DE3C-425A-A22F-CDBB60EC5F39}"/>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E8B463"/>
          </a:solidFill>
          <a:ln xmlns:a="http://schemas.openxmlformats.org/drawingml/2006/main" w="0">
            <a:noFill/>
            <a:prstDash val="solid"/>
          </a:ln>
        </p:spPr>
      </p:sp>
      <p:sp>
        <p:nvSpPr>
          <p:cNvPr id="6" name="" descr="Instructional visual for Precision, Recall, and Specificity Condition on Different Groups">
            <a:extLst xmlns:a="http://schemas.openxmlformats.org/drawingml/2006/main">
              <a:ext uri="{FF2B5EF4-FFF2-40B4-BE49-F238E27FC236}">
                <a16:creationId xmlns:a16="http://schemas.microsoft.com/office/drawing/2014/main" id="{15DC3F2A-ED75-4511-9DF8-7B0333E47310}"/>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Precision, Recall, and Specificity Condition on Different Groups">
            <a:extLst xmlns:a="http://schemas.openxmlformats.org/drawingml/2006/main">
              <a:ext uri="{FF2B5EF4-FFF2-40B4-BE49-F238E27FC236}">
                <a16:creationId xmlns:a16="http://schemas.microsoft.com/office/drawing/2014/main" id="{3BE76229-FFF0-4390-9190-C7B4928BEBEB}"/>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040 / 144  •  BUILD 1/3</a:t>
            </a:r>
          </a:p>
        </p:txBody>
      </p:sp>
      <p:sp>
        <p:nvSpPr>
          <p:cNvPr id="8" name="" descr="Instructional visual for Precision, Recall, and Specificity Condition on Different Groups">
            <a:extLst xmlns:a="http://schemas.openxmlformats.org/drawingml/2006/main">
              <a:ext uri="{FF2B5EF4-FFF2-40B4-BE49-F238E27FC236}">
                <a16:creationId xmlns:a16="http://schemas.microsoft.com/office/drawing/2014/main" id="{E18240E1-79A8-449D-9037-3F379A5E6F1E}"/>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Precision, Recall, and Specificity Condition on Different Groups">
            <a:extLst xmlns:a="http://schemas.openxmlformats.org/drawingml/2006/main">
              <a:ext uri="{FF2B5EF4-FFF2-40B4-BE49-F238E27FC236}">
                <a16:creationId xmlns:a16="http://schemas.microsoft.com/office/drawing/2014/main" id="{0F0CF792-FF67-4BEC-BC49-5A5EFD663621}"/>
              </a:ext>
            </a:extLst>
          </p:cNvPr>
          <p:cNvSpPr>
            <a:spLocks xmlns:a="http://schemas.openxmlformats.org/drawingml/2006/main" noGrp="1"/>
          </p:cNvSpPr>
          <p:nvPr/>
        </p:nvSpPr>
        <p:spPr>
          <a:xfrm xmlns:a="http://schemas.openxmlformats.org/drawingml/2006/main">
            <a:off x="2003584" y="2190750"/>
            <a:ext cx="2476500" cy="857250"/>
          </a:xfrm>
          <a:prstGeom xmlns:a="http://schemas.openxmlformats.org/drawingml/2006/main" prst="rect">
            <a:avLst/>
          </a:prstGeom>
          <a:solidFill xmlns:a="http://schemas.openxmlformats.org/drawingml/2006/main">
            <a:srgbClr val="0E5152"/>
          </a:solidFill>
          <a:ln xmlns:a="http://schemas.openxmlformats.org/drawingml/2006/main" w="9525">
            <a:solidFill>
              <a:srgbClr val="2B2A2F"/>
            </a:solidFill>
            <a:prstDash val="solid"/>
          </a:ln>
        </p:spPr>
      </p:sp>
      <p:sp>
        <p:nvSpPr>
          <p:cNvPr id="10" name="" descr="Instructional visual for Precision, Recall, and Specificity Condition on Different Groups">
            <a:extLst xmlns:a="http://schemas.openxmlformats.org/drawingml/2006/main">
              <a:ext uri="{FF2B5EF4-FFF2-40B4-BE49-F238E27FC236}">
                <a16:creationId xmlns:a16="http://schemas.microsoft.com/office/drawing/2014/main" id="{ED5FD38E-EDC9-4A49-84E2-2C2B2F876D12}"/>
              </a:ext>
            </a:extLst>
          </p:cNvPr>
          <p:cNvSpPr>
            <a:spLocks xmlns:a="http://schemas.openxmlformats.org/drawingml/2006/main" noGrp="1"/>
          </p:cNvSpPr>
          <p:nvPr/>
        </p:nvSpPr>
        <p:spPr>
          <a:xfrm xmlns:a="http://schemas.openxmlformats.org/drawingml/2006/main">
            <a:off x="2079784" y="2228850"/>
            <a:ext cx="23241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1"/>
                </a:solidFill>
              </a:defRPr>
            </a:pPr>
            <a:r>
              <a:rPr sz="1650" b="1">
                <a:solidFill>
                  <a:srgbClr val="FFF8F1"/>
                </a:solidFill>
              </a:rPr>
              <a:t>ACTUAL / PRED</a:t>
            </a:r>
          </a:p>
        </p:txBody>
      </p:sp>
      <p:sp>
        <p:nvSpPr>
          <p:cNvPr id="11" name="" descr="Instructional visual for Precision, Recall, and Specificity Condition on Different Groups">
            <a:extLst xmlns:a="http://schemas.openxmlformats.org/drawingml/2006/main">
              <a:ext uri="{FF2B5EF4-FFF2-40B4-BE49-F238E27FC236}">
                <a16:creationId xmlns:a16="http://schemas.microsoft.com/office/drawing/2014/main" id="{ED0A2D69-C0F6-4023-A762-0455F09CCD37}"/>
              </a:ext>
            </a:extLst>
          </p:cNvPr>
          <p:cNvSpPr>
            <a:spLocks xmlns:a="http://schemas.openxmlformats.org/drawingml/2006/main" noGrp="1"/>
          </p:cNvSpPr>
          <p:nvPr/>
        </p:nvSpPr>
        <p:spPr>
          <a:xfrm xmlns:a="http://schemas.openxmlformats.org/drawingml/2006/main">
            <a:off x="4480084" y="2190750"/>
            <a:ext cx="2857500" cy="857250"/>
          </a:xfrm>
          <a:prstGeom xmlns:a="http://schemas.openxmlformats.org/drawingml/2006/main" prst="rect">
            <a:avLst/>
          </a:prstGeom>
          <a:solidFill xmlns:a="http://schemas.openxmlformats.org/drawingml/2006/main">
            <a:srgbClr val="0E5152"/>
          </a:solidFill>
          <a:ln xmlns:a="http://schemas.openxmlformats.org/drawingml/2006/main" w="9525">
            <a:solidFill>
              <a:srgbClr val="2B2A2F"/>
            </a:solidFill>
            <a:prstDash val="solid"/>
          </a:ln>
        </p:spPr>
      </p:sp>
      <p:sp>
        <p:nvSpPr>
          <p:cNvPr id="12" name="" descr="Instructional visual for Precision, Recall, and Specificity Condition on Different Groups">
            <a:extLst xmlns:a="http://schemas.openxmlformats.org/drawingml/2006/main">
              <a:ext uri="{FF2B5EF4-FFF2-40B4-BE49-F238E27FC236}">
                <a16:creationId xmlns:a16="http://schemas.microsoft.com/office/drawing/2014/main" id="{C5400143-9C2A-491A-AAA7-CFF197B6B117}"/>
              </a:ext>
            </a:extLst>
          </p:cNvPr>
          <p:cNvSpPr>
            <a:spLocks xmlns:a="http://schemas.openxmlformats.org/drawingml/2006/main" noGrp="1"/>
          </p:cNvSpPr>
          <p:nvPr/>
        </p:nvSpPr>
        <p:spPr>
          <a:xfrm xmlns:a="http://schemas.openxmlformats.org/drawingml/2006/main">
            <a:off x="4556284" y="2228850"/>
            <a:ext cx="27051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1"/>
                </a:solidFill>
              </a:defRPr>
            </a:pPr>
            <a:r>
              <a:rPr sz="1650" b="1">
                <a:solidFill>
                  <a:srgbClr val="FFF8F1"/>
                </a:solidFill>
              </a:rPr>
              <a:t>POSITIVE</a:t>
            </a:r>
          </a:p>
        </p:txBody>
      </p:sp>
      <p:sp>
        <p:nvSpPr>
          <p:cNvPr id="13" name="" descr="Instructional visual for Precision, Recall, and Specificity Condition on Different Groups">
            <a:extLst xmlns:a="http://schemas.openxmlformats.org/drawingml/2006/main">
              <a:ext uri="{FF2B5EF4-FFF2-40B4-BE49-F238E27FC236}">
                <a16:creationId xmlns:a16="http://schemas.microsoft.com/office/drawing/2014/main" id="{35BB17C8-DB22-48CF-A7D3-5DB684089D48}"/>
              </a:ext>
            </a:extLst>
          </p:cNvPr>
          <p:cNvSpPr>
            <a:spLocks xmlns:a="http://schemas.openxmlformats.org/drawingml/2006/main" noGrp="1"/>
          </p:cNvSpPr>
          <p:nvPr/>
        </p:nvSpPr>
        <p:spPr>
          <a:xfrm xmlns:a="http://schemas.openxmlformats.org/drawingml/2006/main">
            <a:off x="7337584" y="2190750"/>
            <a:ext cx="2857500" cy="857250"/>
          </a:xfrm>
          <a:prstGeom xmlns:a="http://schemas.openxmlformats.org/drawingml/2006/main" prst="rect">
            <a:avLst/>
          </a:prstGeom>
          <a:solidFill xmlns:a="http://schemas.openxmlformats.org/drawingml/2006/main">
            <a:srgbClr val="0E5152"/>
          </a:solidFill>
          <a:ln xmlns:a="http://schemas.openxmlformats.org/drawingml/2006/main" w="9525">
            <a:solidFill>
              <a:srgbClr val="2B2A2F"/>
            </a:solidFill>
            <a:prstDash val="solid"/>
          </a:ln>
        </p:spPr>
      </p:sp>
      <p:sp>
        <p:nvSpPr>
          <p:cNvPr id="14" name="" descr="Instructional visual for Precision, Recall, and Specificity Condition on Different Groups">
            <a:extLst xmlns:a="http://schemas.openxmlformats.org/drawingml/2006/main">
              <a:ext uri="{FF2B5EF4-FFF2-40B4-BE49-F238E27FC236}">
                <a16:creationId xmlns:a16="http://schemas.microsoft.com/office/drawing/2014/main" id="{44FA8CB6-4EAE-4761-B786-9CD873A82A49}"/>
              </a:ext>
            </a:extLst>
          </p:cNvPr>
          <p:cNvSpPr>
            <a:spLocks xmlns:a="http://schemas.openxmlformats.org/drawingml/2006/main" noGrp="1"/>
          </p:cNvSpPr>
          <p:nvPr/>
        </p:nvSpPr>
        <p:spPr>
          <a:xfrm xmlns:a="http://schemas.openxmlformats.org/drawingml/2006/main">
            <a:off x="7413784" y="2228850"/>
            <a:ext cx="27051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1"/>
                </a:solidFill>
              </a:defRPr>
            </a:pPr>
            <a:r>
              <a:rPr sz="1650" b="1">
                <a:solidFill>
                  <a:srgbClr val="FFF8F1"/>
                </a:solidFill>
              </a:rPr>
              <a:t>NEGATIVE</a:t>
            </a:r>
          </a:p>
        </p:txBody>
      </p:sp>
      <p:sp>
        <p:nvSpPr>
          <p:cNvPr id="15" name="" descr="Instructional visual for Precision, Recall, and Specificity Condition on Different Groups">
            <a:extLst xmlns:a="http://schemas.openxmlformats.org/drawingml/2006/main">
              <a:ext uri="{FF2B5EF4-FFF2-40B4-BE49-F238E27FC236}">
                <a16:creationId xmlns:a16="http://schemas.microsoft.com/office/drawing/2014/main" id="{53520F81-3A41-4839-8566-DDB318EC784E}"/>
              </a:ext>
            </a:extLst>
          </p:cNvPr>
          <p:cNvSpPr>
            <a:spLocks xmlns:a="http://schemas.openxmlformats.org/drawingml/2006/main" noGrp="1"/>
          </p:cNvSpPr>
          <p:nvPr/>
        </p:nvSpPr>
        <p:spPr>
          <a:xfrm xmlns:a="http://schemas.openxmlformats.org/drawingml/2006/main">
            <a:off x="2003584" y="3048000"/>
            <a:ext cx="2476500" cy="904875"/>
          </a:xfrm>
          <a:prstGeom xmlns:a="http://schemas.openxmlformats.org/drawingml/2006/main" prst="rect">
            <a:avLst/>
          </a:prstGeom>
          <a:solidFill xmlns:a="http://schemas.openxmlformats.org/drawingml/2006/main">
            <a:srgbClr val="101016"/>
          </a:solidFill>
          <a:ln xmlns:a="http://schemas.openxmlformats.org/drawingml/2006/main" w="9525">
            <a:solidFill>
              <a:srgbClr val="2B2A2F"/>
            </a:solidFill>
            <a:prstDash val="solid"/>
          </a:ln>
        </p:spPr>
      </p:sp>
      <p:sp>
        <p:nvSpPr>
          <p:cNvPr id="16" name="" descr="Instructional visual for Precision, Recall, and Specificity Condition on Different Groups">
            <a:extLst xmlns:a="http://schemas.openxmlformats.org/drawingml/2006/main">
              <a:ext uri="{FF2B5EF4-FFF2-40B4-BE49-F238E27FC236}">
                <a16:creationId xmlns:a16="http://schemas.microsoft.com/office/drawing/2014/main" id="{48847B9F-6565-4EBB-98A1-0215EF7ED3F1}"/>
              </a:ext>
            </a:extLst>
          </p:cNvPr>
          <p:cNvSpPr>
            <a:spLocks xmlns:a="http://schemas.openxmlformats.org/drawingml/2006/main" noGrp="1"/>
          </p:cNvSpPr>
          <p:nvPr/>
        </p:nvSpPr>
        <p:spPr>
          <a:xfrm xmlns:a="http://schemas.openxmlformats.org/drawingml/2006/main">
            <a:off x="2079784" y="3086100"/>
            <a:ext cx="2324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POSITIVE</a:t>
            </a:r>
          </a:p>
        </p:txBody>
      </p:sp>
      <p:sp>
        <p:nvSpPr>
          <p:cNvPr id="17" name="" descr="Instructional visual for Precision, Recall, and Specificity Condition on Different Groups">
            <a:extLst xmlns:a="http://schemas.openxmlformats.org/drawingml/2006/main">
              <a:ext uri="{FF2B5EF4-FFF2-40B4-BE49-F238E27FC236}">
                <a16:creationId xmlns:a16="http://schemas.microsoft.com/office/drawing/2014/main" id="{5918D0BC-968F-4B8D-A91A-F5A17A8D9F25}"/>
              </a:ext>
            </a:extLst>
          </p:cNvPr>
          <p:cNvSpPr>
            <a:spLocks xmlns:a="http://schemas.openxmlformats.org/drawingml/2006/main" noGrp="1"/>
          </p:cNvSpPr>
          <p:nvPr/>
        </p:nvSpPr>
        <p:spPr>
          <a:xfrm xmlns:a="http://schemas.openxmlformats.org/drawingml/2006/main">
            <a:off x="4480084" y="3048000"/>
            <a:ext cx="2857500" cy="904875"/>
          </a:xfrm>
          <a:prstGeom xmlns:a="http://schemas.openxmlformats.org/drawingml/2006/main" prst="rect">
            <a:avLst/>
          </a:prstGeom>
          <a:solidFill xmlns:a="http://schemas.openxmlformats.org/drawingml/2006/main">
            <a:srgbClr val="101016"/>
          </a:solidFill>
          <a:ln xmlns:a="http://schemas.openxmlformats.org/drawingml/2006/main" w="9525">
            <a:solidFill>
              <a:srgbClr val="2B2A2F"/>
            </a:solidFill>
            <a:prstDash val="solid"/>
          </a:ln>
        </p:spPr>
      </p:sp>
      <p:sp>
        <p:nvSpPr>
          <p:cNvPr id="18" name="" descr="Instructional visual for Precision, Recall, and Specificity Condition on Different Groups">
            <a:extLst xmlns:a="http://schemas.openxmlformats.org/drawingml/2006/main">
              <a:ext uri="{FF2B5EF4-FFF2-40B4-BE49-F238E27FC236}">
                <a16:creationId xmlns:a16="http://schemas.microsoft.com/office/drawing/2014/main" id="{552AAB3E-3DD7-48A7-B9C3-4A296F3F9D81}"/>
              </a:ext>
            </a:extLst>
          </p:cNvPr>
          <p:cNvSpPr>
            <a:spLocks xmlns:a="http://schemas.openxmlformats.org/drawingml/2006/main" noGrp="1"/>
          </p:cNvSpPr>
          <p:nvPr/>
        </p:nvSpPr>
        <p:spPr>
          <a:xfrm xmlns:a="http://schemas.openxmlformats.org/drawingml/2006/main">
            <a:off x="4556284" y="3086100"/>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TP</a:t>
            </a:r>
          </a:p>
        </p:txBody>
      </p:sp>
      <p:sp>
        <p:nvSpPr>
          <p:cNvPr id="19" name="" descr="Instructional visual for Precision, Recall, and Specificity Condition on Different Groups">
            <a:extLst xmlns:a="http://schemas.openxmlformats.org/drawingml/2006/main">
              <a:ext uri="{FF2B5EF4-FFF2-40B4-BE49-F238E27FC236}">
                <a16:creationId xmlns:a16="http://schemas.microsoft.com/office/drawing/2014/main" id="{98EDE015-3E4B-451A-BF23-F5532DA09A0B}"/>
              </a:ext>
            </a:extLst>
          </p:cNvPr>
          <p:cNvSpPr>
            <a:spLocks xmlns:a="http://schemas.openxmlformats.org/drawingml/2006/main" noGrp="1"/>
          </p:cNvSpPr>
          <p:nvPr/>
        </p:nvSpPr>
        <p:spPr>
          <a:xfrm xmlns:a="http://schemas.openxmlformats.org/drawingml/2006/main">
            <a:off x="7337584" y="3048000"/>
            <a:ext cx="2857500" cy="904875"/>
          </a:xfrm>
          <a:prstGeom xmlns:a="http://schemas.openxmlformats.org/drawingml/2006/main" prst="rect">
            <a:avLst/>
          </a:prstGeom>
          <a:solidFill xmlns:a="http://schemas.openxmlformats.org/drawingml/2006/main">
            <a:srgbClr val="101016"/>
          </a:solidFill>
          <a:ln xmlns:a="http://schemas.openxmlformats.org/drawingml/2006/main" w="9525">
            <a:solidFill>
              <a:srgbClr val="2B2A2F"/>
            </a:solidFill>
            <a:prstDash val="solid"/>
          </a:ln>
        </p:spPr>
      </p:sp>
      <p:sp>
        <p:nvSpPr>
          <p:cNvPr id="20" name="" descr="Instructional visual for Precision, Recall, and Specificity Condition on Different Groups">
            <a:extLst xmlns:a="http://schemas.openxmlformats.org/drawingml/2006/main">
              <a:ext uri="{FF2B5EF4-FFF2-40B4-BE49-F238E27FC236}">
                <a16:creationId xmlns:a16="http://schemas.microsoft.com/office/drawing/2014/main" id="{77B4277A-B95F-4941-A925-AEC01DB57902}"/>
              </a:ext>
            </a:extLst>
          </p:cNvPr>
          <p:cNvSpPr>
            <a:spLocks xmlns:a="http://schemas.openxmlformats.org/drawingml/2006/main" noGrp="1"/>
          </p:cNvSpPr>
          <p:nvPr/>
        </p:nvSpPr>
        <p:spPr>
          <a:xfrm xmlns:a="http://schemas.openxmlformats.org/drawingml/2006/main">
            <a:off x="7413784" y="3086100"/>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a:t>
            </a:r>
          </a:p>
        </p:txBody>
      </p:sp>
      <p:sp>
        <p:nvSpPr>
          <p:cNvPr id="21" name="" descr="Instructional visual for Precision, Recall, and Specificity Condition on Different Groups">
            <a:extLst xmlns:a="http://schemas.openxmlformats.org/drawingml/2006/main">
              <a:ext uri="{FF2B5EF4-FFF2-40B4-BE49-F238E27FC236}">
                <a16:creationId xmlns:a16="http://schemas.microsoft.com/office/drawing/2014/main" id="{2DA5998E-2F30-456D-A79B-C0C119AA0CE9}"/>
              </a:ext>
            </a:extLst>
          </p:cNvPr>
          <p:cNvSpPr>
            <a:spLocks xmlns:a="http://schemas.openxmlformats.org/drawingml/2006/main" noGrp="1"/>
          </p:cNvSpPr>
          <p:nvPr/>
        </p:nvSpPr>
        <p:spPr>
          <a:xfrm xmlns:a="http://schemas.openxmlformats.org/drawingml/2006/main">
            <a:off x="2003584" y="3952875"/>
            <a:ext cx="2476500" cy="904875"/>
          </a:xfrm>
          <a:prstGeom xmlns:a="http://schemas.openxmlformats.org/drawingml/2006/main" prst="rect">
            <a:avLst/>
          </a:prstGeom>
          <a:solidFill xmlns:a="http://schemas.openxmlformats.org/drawingml/2006/main">
            <a:srgbClr val="17171C"/>
          </a:solidFill>
          <a:ln xmlns:a="http://schemas.openxmlformats.org/drawingml/2006/main" w="9525">
            <a:solidFill>
              <a:srgbClr val="2B2A2F"/>
            </a:solidFill>
            <a:prstDash val="solid"/>
          </a:ln>
        </p:spPr>
      </p:sp>
      <p:sp>
        <p:nvSpPr>
          <p:cNvPr id="22" name="" descr="Instructional visual for Precision, Recall, and Specificity Condition on Different Groups">
            <a:extLst xmlns:a="http://schemas.openxmlformats.org/drawingml/2006/main">
              <a:ext uri="{FF2B5EF4-FFF2-40B4-BE49-F238E27FC236}">
                <a16:creationId xmlns:a16="http://schemas.microsoft.com/office/drawing/2014/main" id="{11A9D38A-0082-4780-8153-6EAEE001BE0A}"/>
              </a:ext>
            </a:extLst>
          </p:cNvPr>
          <p:cNvSpPr>
            <a:spLocks xmlns:a="http://schemas.openxmlformats.org/drawingml/2006/main" noGrp="1"/>
          </p:cNvSpPr>
          <p:nvPr/>
        </p:nvSpPr>
        <p:spPr>
          <a:xfrm xmlns:a="http://schemas.openxmlformats.org/drawingml/2006/main">
            <a:off x="2079784" y="3990975"/>
            <a:ext cx="2324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NEGATIVE</a:t>
            </a:r>
          </a:p>
        </p:txBody>
      </p:sp>
      <p:sp>
        <p:nvSpPr>
          <p:cNvPr id="23" name="" descr="Instructional visual for Precision, Recall, and Specificity Condition on Different Groups">
            <a:extLst xmlns:a="http://schemas.openxmlformats.org/drawingml/2006/main">
              <a:ext uri="{FF2B5EF4-FFF2-40B4-BE49-F238E27FC236}">
                <a16:creationId xmlns:a16="http://schemas.microsoft.com/office/drawing/2014/main" id="{1F5B12C5-E797-4EB8-82AD-4AB36ED58BB0}"/>
              </a:ext>
            </a:extLst>
          </p:cNvPr>
          <p:cNvSpPr>
            <a:spLocks xmlns:a="http://schemas.openxmlformats.org/drawingml/2006/main" noGrp="1"/>
          </p:cNvSpPr>
          <p:nvPr/>
        </p:nvSpPr>
        <p:spPr>
          <a:xfrm xmlns:a="http://schemas.openxmlformats.org/drawingml/2006/main">
            <a:off x="4480084" y="3952875"/>
            <a:ext cx="2857500" cy="904875"/>
          </a:xfrm>
          <a:prstGeom xmlns:a="http://schemas.openxmlformats.org/drawingml/2006/main" prst="rect">
            <a:avLst/>
          </a:prstGeom>
          <a:solidFill xmlns:a="http://schemas.openxmlformats.org/drawingml/2006/main">
            <a:srgbClr val="17171C"/>
          </a:solidFill>
          <a:ln xmlns:a="http://schemas.openxmlformats.org/drawingml/2006/main" w="9525">
            <a:solidFill>
              <a:srgbClr val="2B2A2F"/>
            </a:solidFill>
            <a:prstDash val="solid"/>
          </a:ln>
        </p:spPr>
      </p:sp>
      <p:sp>
        <p:nvSpPr>
          <p:cNvPr id="24" name="" descr="Instructional visual for Precision, Recall, and Specificity Condition on Different Groups">
            <a:extLst xmlns:a="http://schemas.openxmlformats.org/drawingml/2006/main">
              <a:ext uri="{FF2B5EF4-FFF2-40B4-BE49-F238E27FC236}">
                <a16:creationId xmlns:a16="http://schemas.microsoft.com/office/drawing/2014/main" id="{655C22D1-5C32-4C8A-853E-5C5C348C480E}"/>
              </a:ext>
            </a:extLst>
          </p:cNvPr>
          <p:cNvSpPr>
            <a:spLocks xmlns:a="http://schemas.openxmlformats.org/drawingml/2006/main" noGrp="1"/>
          </p:cNvSpPr>
          <p:nvPr/>
        </p:nvSpPr>
        <p:spPr>
          <a:xfrm xmlns:a="http://schemas.openxmlformats.org/drawingml/2006/main">
            <a:off x="4556284" y="3990975"/>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a:t>
            </a:r>
          </a:p>
        </p:txBody>
      </p:sp>
      <p:sp>
        <p:nvSpPr>
          <p:cNvPr id="25" name="" descr="Instructional visual for Precision, Recall, and Specificity Condition on Different Groups">
            <a:extLst xmlns:a="http://schemas.openxmlformats.org/drawingml/2006/main">
              <a:ext uri="{FF2B5EF4-FFF2-40B4-BE49-F238E27FC236}">
                <a16:creationId xmlns:a16="http://schemas.microsoft.com/office/drawing/2014/main" id="{BBB12D86-BC31-437E-B9B5-86B9E762A5EF}"/>
              </a:ext>
            </a:extLst>
          </p:cNvPr>
          <p:cNvSpPr>
            <a:spLocks xmlns:a="http://schemas.openxmlformats.org/drawingml/2006/main" noGrp="1"/>
          </p:cNvSpPr>
          <p:nvPr/>
        </p:nvSpPr>
        <p:spPr>
          <a:xfrm xmlns:a="http://schemas.openxmlformats.org/drawingml/2006/main">
            <a:off x="7337584" y="3952875"/>
            <a:ext cx="2857500" cy="904875"/>
          </a:xfrm>
          <a:prstGeom xmlns:a="http://schemas.openxmlformats.org/drawingml/2006/main" prst="rect">
            <a:avLst/>
          </a:prstGeom>
          <a:solidFill xmlns:a="http://schemas.openxmlformats.org/drawingml/2006/main">
            <a:srgbClr val="17171C"/>
          </a:solidFill>
          <a:ln xmlns:a="http://schemas.openxmlformats.org/drawingml/2006/main" w="9525">
            <a:solidFill>
              <a:srgbClr val="2B2A2F"/>
            </a:solidFill>
            <a:prstDash val="solid"/>
          </a:ln>
        </p:spPr>
      </p:sp>
      <p:sp>
        <p:nvSpPr>
          <p:cNvPr id="26" name="" descr="Instructional visual for Precision, Recall, and Specificity Condition on Different Groups">
            <a:extLst xmlns:a="http://schemas.openxmlformats.org/drawingml/2006/main">
              <a:ext uri="{FF2B5EF4-FFF2-40B4-BE49-F238E27FC236}">
                <a16:creationId xmlns:a16="http://schemas.microsoft.com/office/drawing/2014/main" id="{A495CB56-128B-4EA9-9764-12C68EF43639}"/>
              </a:ext>
            </a:extLst>
          </p:cNvPr>
          <p:cNvSpPr>
            <a:spLocks xmlns:a="http://schemas.openxmlformats.org/drawingml/2006/main" noGrp="1"/>
          </p:cNvSpPr>
          <p:nvPr/>
        </p:nvSpPr>
        <p:spPr>
          <a:xfrm xmlns:a="http://schemas.openxmlformats.org/drawingml/2006/main">
            <a:off x="7413784" y="3990975"/>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a:t>
            </a:r>
          </a:p>
        </p:txBody>
      </p:sp>
      <p:sp>
        <p:nvSpPr>
          <p:cNvPr id="27" name="" descr="Instructional visual for Precision, Recall, and Specificity Condition on Different Groups">
            <a:extLst xmlns:a="http://schemas.openxmlformats.org/drawingml/2006/main">
              <a:ext uri="{FF2B5EF4-FFF2-40B4-BE49-F238E27FC236}">
                <a16:creationId xmlns:a16="http://schemas.microsoft.com/office/drawing/2014/main" id="{FCE031CB-631F-4571-A904-89083A8C5BA3}"/>
              </a:ext>
            </a:extLst>
          </p:cNvPr>
          <p:cNvSpPr>
            <a:spLocks xmlns:a="http://schemas.openxmlformats.org/drawingml/2006/main" noGrp="1"/>
          </p:cNvSpPr>
          <p:nvPr/>
        </p:nvSpPr>
        <p:spPr>
          <a:xfrm xmlns:a="http://schemas.openxmlformats.org/drawingml/2006/main">
            <a:off x="1717834" y="5048250"/>
            <a:ext cx="8763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5"/>
                </a:solidFill>
              </a:defRPr>
            </a:pPr>
            <a:r>
              <a:rPr sz="1650" b="0">
                <a:solidFill>
                  <a:srgbClr val="BDB8B5"/>
                </a:solidFill>
              </a:rPr>
              <a:t>First reveal: correctly predicted positives.</a:t>
            </a:r>
          </a:p>
        </p:txBody>
      </p:sp>
    </p:spTree>
    <p:extLst>
      <p:ext uri="{BB962C8B-B14F-4D97-AF65-F5344CB8AC3E}">
        <p14:creationId xmlns:p14="http://schemas.microsoft.com/office/powerpoint/2010/main" val="2122501717"/>
      </p:ext>
    </p:extLst>
  </p:cSld>
</p:sld>
</file>

<file path=ppt/slides/slide41.xml><?xml version="1.0" encoding="utf-8"?>
<p:sld xmlns:p="http://schemas.openxmlformats.org/presentationml/2006/main">
  <p:cSld>
    <p:bg>
      <p:bgPr>
        <a:solidFill xmlns:a="http://schemas.openxmlformats.org/drawingml/2006/main">
          <a:srgbClr val="050505"/>
        </a:solidFill>
      </p:bgPr>
    </p:bg>
    <p:spTree>
      <p:nvGrpSpPr>
        <p:cNvPr id="1" name="" descr="Instructional visual for Precision, Recall, and Specificity Condition on Different Groups"/>
        <p:cNvGrpSpPr/>
        <p:nvPr/>
      </p:nvGrpSpPr>
      <p:grpSpPr>
        <a:xfrm xmlns:a="http://schemas.openxmlformats.org/drawingml/2006/main"/>
      </p:grpSpPr>
      <p:sp>
        <p:nvSpPr>
          <p:cNvPr id="1" name="" descr="Instructional visual for Precision, Recall, and Specificity Condition on Different Groups">
            <a:extLst xmlns:a="http://schemas.openxmlformats.org/drawingml/2006/main">
              <a:ext uri="{FF2B5EF4-FFF2-40B4-BE49-F238E27FC236}">
                <a16:creationId xmlns:a16="http://schemas.microsoft.com/office/drawing/2014/main" id="{7468077B-FDCD-41A0-9AEB-FEC3055B7274}"/>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E8B464"/>
          </a:solidFill>
          <a:ln xmlns:a="http://schemas.openxmlformats.org/drawingml/2006/main" w="0">
            <a:noFill/>
            <a:prstDash val="solid"/>
          </a:ln>
        </p:spPr>
      </p:sp>
      <p:sp>
        <p:nvSpPr>
          <p:cNvPr id="2" name="" descr="Instructional visual for Precision, Recall, and Specificity Condition on Different Groups">
            <a:extLst xmlns:a="http://schemas.openxmlformats.org/drawingml/2006/main">
              <a:ext uri="{FF2B5EF4-FFF2-40B4-BE49-F238E27FC236}">
                <a16:creationId xmlns:a16="http://schemas.microsoft.com/office/drawing/2014/main" id="{DF69987A-5B55-4C72-9B34-D964BA865B4E}"/>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DECISION</a:t>
            </a:r>
          </a:p>
        </p:txBody>
      </p:sp>
      <p:sp>
        <p:nvSpPr>
          <p:cNvPr id="3" name="" descr="Instructional visual for Precision, Recall, and Specificity Condition on Different Groups">
            <a:extLst xmlns:a="http://schemas.openxmlformats.org/drawingml/2006/main">
              <a:ext uri="{FF2B5EF4-FFF2-40B4-BE49-F238E27FC236}">
                <a16:creationId xmlns:a16="http://schemas.microsoft.com/office/drawing/2014/main" id="{6FDE5DF1-1230-442B-89A8-28631638D268}"/>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Precision, Recall, and Specificity Condition on Different Groups">
            <a:extLst xmlns:a="http://schemas.openxmlformats.org/drawingml/2006/main">
              <a:ext uri="{FF2B5EF4-FFF2-40B4-BE49-F238E27FC236}">
                <a16:creationId xmlns:a16="http://schemas.microsoft.com/office/drawing/2014/main" id="{A21CE5EC-B533-4EDB-B7AF-B6976ED51EC1}"/>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Precision, Recall, and Specificity Condition on Different Groups</a:t>
            </a:r>
          </a:p>
        </p:txBody>
      </p:sp>
      <p:sp>
        <p:nvSpPr>
          <p:cNvPr id="5" name="" descr="Instructional visual for Precision, Recall, and Specificity Condition on Different Groups">
            <a:extLst xmlns:a="http://schemas.openxmlformats.org/drawingml/2006/main">
              <a:ext uri="{FF2B5EF4-FFF2-40B4-BE49-F238E27FC236}">
                <a16:creationId xmlns:a16="http://schemas.microsoft.com/office/drawing/2014/main" id="{033462BC-45B3-4772-BFE0-1A34021D341C}"/>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E8B464"/>
          </a:solidFill>
          <a:ln xmlns:a="http://schemas.openxmlformats.org/drawingml/2006/main" w="0">
            <a:noFill/>
            <a:prstDash val="solid"/>
          </a:ln>
        </p:spPr>
      </p:sp>
      <p:sp>
        <p:nvSpPr>
          <p:cNvPr id="6" name="" descr="Instructional visual for Precision, Recall, and Specificity Condition on Different Groups">
            <a:extLst xmlns:a="http://schemas.openxmlformats.org/drawingml/2006/main">
              <a:ext uri="{FF2B5EF4-FFF2-40B4-BE49-F238E27FC236}">
                <a16:creationId xmlns:a16="http://schemas.microsoft.com/office/drawing/2014/main" id="{61B108F1-7DE6-42DE-8A35-4F99A026F14A}"/>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Precision, Recall, and Specificity Condition on Different Groups">
            <a:extLst xmlns:a="http://schemas.openxmlformats.org/drawingml/2006/main">
              <a:ext uri="{FF2B5EF4-FFF2-40B4-BE49-F238E27FC236}">
                <a16:creationId xmlns:a16="http://schemas.microsoft.com/office/drawing/2014/main" id="{E6427E01-6701-4251-95E8-3B8D05C7DC66}"/>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041 / 144  •  BUILD 2/3</a:t>
            </a:r>
          </a:p>
        </p:txBody>
      </p:sp>
      <p:sp>
        <p:nvSpPr>
          <p:cNvPr id="8" name="" descr="Instructional visual for Precision, Recall, and Specificity Condition on Different Groups">
            <a:extLst xmlns:a="http://schemas.openxmlformats.org/drawingml/2006/main">
              <a:ext uri="{FF2B5EF4-FFF2-40B4-BE49-F238E27FC236}">
                <a16:creationId xmlns:a16="http://schemas.microsoft.com/office/drawing/2014/main" id="{5F9A73B8-F953-40C4-95E6-3B0260176C6E}"/>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Precision, Recall, and Specificity Condition on Different Groups">
            <a:extLst xmlns:a="http://schemas.openxmlformats.org/drawingml/2006/main">
              <a:ext uri="{FF2B5EF4-FFF2-40B4-BE49-F238E27FC236}">
                <a16:creationId xmlns:a16="http://schemas.microsoft.com/office/drawing/2014/main" id="{3736283C-257E-4E04-8346-17DD30C2F2E1}"/>
              </a:ext>
            </a:extLst>
          </p:cNvPr>
          <p:cNvSpPr>
            <a:spLocks xmlns:a="http://schemas.openxmlformats.org/drawingml/2006/main" noGrp="1"/>
          </p:cNvSpPr>
          <p:nvPr/>
        </p:nvSpPr>
        <p:spPr>
          <a:xfrm xmlns:a="http://schemas.openxmlformats.org/drawingml/2006/main">
            <a:off x="2004060" y="2190750"/>
            <a:ext cx="2476500" cy="857250"/>
          </a:xfrm>
          <a:prstGeom xmlns:a="http://schemas.openxmlformats.org/drawingml/2006/main" prst="rect">
            <a:avLst/>
          </a:prstGeom>
          <a:solidFill xmlns:a="http://schemas.openxmlformats.org/drawingml/2006/main">
            <a:srgbClr val="0E5153"/>
          </a:solidFill>
          <a:ln xmlns:a="http://schemas.openxmlformats.org/drawingml/2006/main" w="9525">
            <a:solidFill>
              <a:srgbClr val="2B2A30"/>
            </a:solidFill>
            <a:prstDash val="solid"/>
          </a:ln>
        </p:spPr>
      </p:sp>
      <p:sp>
        <p:nvSpPr>
          <p:cNvPr id="10" name="" descr="Instructional visual for Precision, Recall, and Specificity Condition on Different Groups">
            <a:extLst xmlns:a="http://schemas.openxmlformats.org/drawingml/2006/main">
              <a:ext uri="{FF2B5EF4-FFF2-40B4-BE49-F238E27FC236}">
                <a16:creationId xmlns:a16="http://schemas.microsoft.com/office/drawing/2014/main" id="{422A4971-39A3-44A8-82D0-4EC56C469D9F}"/>
              </a:ext>
            </a:extLst>
          </p:cNvPr>
          <p:cNvSpPr>
            <a:spLocks xmlns:a="http://schemas.openxmlformats.org/drawingml/2006/main" noGrp="1"/>
          </p:cNvSpPr>
          <p:nvPr/>
        </p:nvSpPr>
        <p:spPr>
          <a:xfrm xmlns:a="http://schemas.openxmlformats.org/drawingml/2006/main">
            <a:off x="2080260" y="2228850"/>
            <a:ext cx="23241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2"/>
                </a:solidFill>
              </a:defRPr>
            </a:pPr>
            <a:r>
              <a:rPr sz="1650" b="1">
                <a:solidFill>
                  <a:srgbClr val="FFF8F2"/>
                </a:solidFill>
              </a:rPr>
              <a:t>ACTUAL / PRED</a:t>
            </a:r>
          </a:p>
        </p:txBody>
      </p:sp>
      <p:sp>
        <p:nvSpPr>
          <p:cNvPr id="11" name="" descr="Instructional visual for Precision, Recall, and Specificity Condition on Different Groups">
            <a:extLst xmlns:a="http://schemas.openxmlformats.org/drawingml/2006/main">
              <a:ext uri="{FF2B5EF4-FFF2-40B4-BE49-F238E27FC236}">
                <a16:creationId xmlns:a16="http://schemas.microsoft.com/office/drawing/2014/main" id="{539D3DD7-A13B-4925-A159-B9C6718A6B81}"/>
              </a:ext>
            </a:extLst>
          </p:cNvPr>
          <p:cNvSpPr>
            <a:spLocks xmlns:a="http://schemas.openxmlformats.org/drawingml/2006/main" noGrp="1"/>
          </p:cNvSpPr>
          <p:nvPr/>
        </p:nvSpPr>
        <p:spPr>
          <a:xfrm xmlns:a="http://schemas.openxmlformats.org/drawingml/2006/main">
            <a:off x="4480560" y="2190750"/>
            <a:ext cx="2857500" cy="857250"/>
          </a:xfrm>
          <a:prstGeom xmlns:a="http://schemas.openxmlformats.org/drawingml/2006/main" prst="rect">
            <a:avLst/>
          </a:prstGeom>
          <a:solidFill xmlns:a="http://schemas.openxmlformats.org/drawingml/2006/main">
            <a:srgbClr val="0E5153"/>
          </a:solidFill>
          <a:ln xmlns:a="http://schemas.openxmlformats.org/drawingml/2006/main" w="9525">
            <a:solidFill>
              <a:srgbClr val="2B2A30"/>
            </a:solidFill>
            <a:prstDash val="solid"/>
          </a:ln>
        </p:spPr>
      </p:sp>
      <p:sp>
        <p:nvSpPr>
          <p:cNvPr id="12" name="" descr="Instructional visual for Precision, Recall, and Specificity Condition on Different Groups">
            <a:extLst xmlns:a="http://schemas.openxmlformats.org/drawingml/2006/main">
              <a:ext uri="{FF2B5EF4-FFF2-40B4-BE49-F238E27FC236}">
                <a16:creationId xmlns:a16="http://schemas.microsoft.com/office/drawing/2014/main" id="{7F28EC0D-CED3-481E-ADAE-1B6996FB1BAC}"/>
              </a:ext>
            </a:extLst>
          </p:cNvPr>
          <p:cNvSpPr>
            <a:spLocks xmlns:a="http://schemas.openxmlformats.org/drawingml/2006/main" noGrp="1"/>
          </p:cNvSpPr>
          <p:nvPr/>
        </p:nvSpPr>
        <p:spPr>
          <a:xfrm xmlns:a="http://schemas.openxmlformats.org/drawingml/2006/main">
            <a:off x="4556760" y="2228850"/>
            <a:ext cx="27051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2"/>
                </a:solidFill>
              </a:defRPr>
            </a:pPr>
            <a:r>
              <a:rPr sz="1650" b="1">
                <a:solidFill>
                  <a:srgbClr val="FFF8F2"/>
                </a:solidFill>
              </a:rPr>
              <a:t>POSITIVE</a:t>
            </a:r>
          </a:p>
        </p:txBody>
      </p:sp>
      <p:sp>
        <p:nvSpPr>
          <p:cNvPr id="13" name="" descr="Instructional visual for Precision, Recall, and Specificity Condition on Different Groups">
            <a:extLst xmlns:a="http://schemas.openxmlformats.org/drawingml/2006/main">
              <a:ext uri="{FF2B5EF4-FFF2-40B4-BE49-F238E27FC236}">
                <a16:creationId xmlns:a16="http://schemas.microsoft.com/office/drawing/2014/main" id="{0F90C3E8-7429-409C-A377-2C3D67279445}"/>
              </a:ext>
            </a:extLst>
          </p:cNvPr>
          <p:cNvSpPr>
            <a:spLocks xmlns:a="http://schemas.openxmlformats.org/drawingml/2006/main" noGrp="1"/>
          </p:cNvSpPr>
          <p:nvPr/>
        </p:nvSpPr>
        <p:spPr>
          <a:xfrm xmlns:a="http://schemas.openxmlformats.org/drawingml/2006/main">
            <a:off x="7338060" y="2190750"/>
            <a:ext cx="2857500" cy="857250"/>
          </a:xfrm>
          <a:prstGeom xmlns:a="http://schemas.openxmlformats.org/drawingml/2006/main" prst="rect">
            <a:avLst/>
          </a:prstGeom>
          <a:solidFill xmlns:a="http://schemas.openxmlformats.org/drawingml/2006/main">
            <a:srgbClr val="0E5153"/>
          </a:solidFill>
          <a:ln xmlns:a="http://schemas.openxmlformats.org/drawingml/2006/main" w="9525">
            <a:solidFill>
              <a:srgbClr val="2B2A30"/>
            </a:solidFill>
            <a:prstDash val="solid"/>
          </a:ln>
        </p:spPr>
      </p:sp>
      <p:sp>
        <p:nvSpPr>
          <p:cNvPr id="14" name="" descr="Instructional visual for Precision, Recall, and Specificity Condition on Different Groups">
            <a:extLst xmlns:a="http://schemas.openxmlformats.org/drawingml/2006/main">
              <a:ext uri="{FF2B5EF4-FFF2-40B4-BE49-F238E27FC236}">
                <a16:creationId xmlns:a16="http://schemas.microsoft.com/office/drawing/2014/main" id="{C1D57687-066A-45C9-9764-8CB07E54A85E}"/>
              </a:ext>
            </a:extLst>
          </p:cNvPr>
          <p:cNvSpPr>
            <a:spLocks xmlns:a="http://schemas.openxmlformats.org/drawingml/2006/main" noGrp="1"/>
          </p:cNvSpPr>
          <p:nvPr/>
        </p:nvSpPr>
        <p:spPr>
          <a:xfrm xmlns:a="http://schemas.openxmlformats.org/drawingml/2006/main">
            <a:off x="7414260" y="2228850"/>
            <a:ext cx="27051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2"/>
                </a:solidFill>
              </a:defRPr>
            </a:pPr>
            <a:r>
              <a:rPr sz="1650" b="1">
                <a:solidFill>
                  <a:srgbClr val="FFF8F2"/>
                </a:solidFill>
              </a:rPr>
              <a:t>NEGATIVE</a:t>
            </a:r>
          </a:p>
        </p:txBody>
      </p:sp>
      <p:sp>
        <p:nvSpPr>
          <p:cNvPr id="15" name="" descr="Instructional visual for Precision, Recall, and Specificity Condition on Different Groups">
            <a:extLst xmlns:a="http://schemas.openxmlformats.org/drawingml/2006/main">
              <a:ext uri="{FF2B5EF4-FFF2-40B4-BE49-F238E27FC236}">
                <a16:creationId xmlns:a16="http://schemas.microsoft.com/office/drawing/2014/main" id="{227290C7-D3A8-4A82-BDA4-2F450CB98CDD}"/>
              </a:ext>
            </a:extLst>
          </p:cNvPr>
          <p:cNvSpPr>
            <a:spLocks xmlns:a="http://schemas.openxmlformats.org/drawingml/2006/main" noGrp="1"/>
          </p:cNvSpPr>
          <p:nvPr/>
        </p:nvSpPr>
        <p:spPr>
          <a:xfrm xmlns:a="http://schemas.openxmlformats.org/drawingml/2006/main">
            <a:off x="2004060" y="3048000"/>
            <a:ext cx="2476500" cy="904875"/>
          </a:xfrm>
          <a:prstGeom xmlns:a="http://schemas.openxmlformats.org/drawingml/2006/main" prst="rect">
            <a:avLst/>
          </a:prstGeom>
          <a:solidFill xmlns:a="http://schemas.openxmlformats.org/drawingml/2006/main">
            <a:srgbClr val="101017"/>
          </a:solidFill>
          <a:ln xmlns:a="http://schemas.openxmlformats.org/drawingml/2006/main" w="9525">
            <a:solidFill>
              <a:srgbClr val="2B2A30"/>
            </a:solidFill>
            <a:prstDash val="solid"/>
          </a:ln>
        </p:spPr>
      </p:sp>
      <p:sp>
        <p:nvSpPr>
          <p:cNvPr id="16" name="" descr="Instructional visual for Precision, Recall, and Specificity Condition on Different Groups">
            <a:extLst xmlns:a="http://schemas.openxmlformats.org/drawingml/2006/main">
              <a:ext uri="{FF2B5EF4-FFF2-40B4-BE49-F238E27FC236}">
                <a16:creationId xmlns:a16="http://schemas.microsoft.com/office/drawing/2014/main" id="{E00E9BF6-A47D-49B9-ABB3-6D076777512E}"/>
              </a:ext>
            </a:extLst>
          </p:cNvPr>
          <p:cNvSpPr>
            <a:spLocks xmlns:a="http://schemas.openxmlformats.org/drawingml/2006/main" noGrp="1"/>
          </p:cNvSpPr>
          <p:nvPr/>
        </p:nvSpPr>
        <p:spPr>
          <a:xfrm xmlns:a="http://schemas.openxmlformats.org/drawingml/2006/main">
            <a:off x="2080260" y="3086100"/>
            <a:ext cx="2324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POSITIVE</a:t>
            </a:r>
          </a:p>
        </p:txBody>
      </p:sp>
      <p:sp>
        <p:nvSpPr>
          <p:cNvPr id="17" name="" descr="Instructional visual for Precision, Recall, and Specificity Condition on Different Groups">
            <a:extLst xmlns:a="http://schemas.openxmlformats.org/drawingml/2006/main">
              <a:ext uri="{FF2B5EF4-FFF2-40B4-BE49-F238E27FC236}">
                <a16:creationId xmlns:a16="http://schemas.microsoft.com/office/drawing/2014/main" id="{B1422AC8-6918-4345-908C-0886E8BF72EF}"/>
              </a:ext>
            </a:extLst>
          </p:cNvPr>
          <p:cNvSpPr>
            <a:spLocks xmlns:a="http://schemas.openxmlformats.org/drawingml/2006/main" noGrp="1"/>
          </p:cNvSpPr>
          <p:nvPr/>
        </p:nvSpPr>
        <p:spPr>
          <a:xfrm xmlns:a="http://schemas.openxmlformats.org/drawingml/2006/main">
            <a:off x="4480560" y="3048000"/>
            <a:ext cx="2857500" cy="904875"/>
          </a:xfrm>
          <a:prstGeom xmlns:a="http://schemas.openxmlformats.org/drawingml/2006/main" prst="rect">
            <a:avLst/>
          </a:prstGeom>
          <a:solidFill xmlns:a="http://schemas.openxmlformats.org/drawingml/2006/main">
            <a:srgbClr val="101017"/>
          </a:solidFill>
          <a:ln xmlns:a="http://schemas.openxmlformats.org/drawingml/2006/main" w="9525">
            <a:solidFill>
              <a:srgbClr val="2B2A30"/>
            </a:solidFill>
            <a:prstDash val="solid"/>
          </a:ln>
        </p:spPr>
      </p:sp>
      <p:sp>
        <p:nvSpPr>
          <p:cNvPr id="18" name="" descr="Instructional visual for Precision, Recall, and Specificity Condition on Different Groups">
            <a:extLst xmlns:a="http://schemas.openxmlformats.org/drawingml/2006/main">
              <a:ext uri="{FF2B5EF4-FFF2-40B4-BE49-F238E27FC236}">
                <a16:creationId xmlns:a16="http://schemas.microsoft.com/office/drawing/2014/main" id="{2FB2E04B-D782-4F23-99A7-9AED1DEF1821}"/>
              </a:ext>
            </a:extLst>
          </p:cNvPr>
          <p:cNvSpPr>
            <a:spLocks xmlns:a="http://schemas.openxmlformats.org/drawingml/2006/main" noGrp="1"/>
          </p:cNvSpPr>
          <p:nvPr/>
        </p:nvSpPr>
        <p:spPr>
          <a:xfrm xmlns:a="http://schemas.openxmlformats.org/drawingml/2006/main">
            <a:off x="4556760" y="3086100"/>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TP</a:t>
            </a:r>
          </a:p>
        </p:txBody>
      </p:sp>
      <p:sp>
        <p:nvSpPr>
          <p:cNvPr id="19" name="" descr="Instructional visual for Precision, Recall, and Specificity Condition on Different Groups">
            <a:extLst xmlns:a="http://schemas.openxmlformats.org/drawingml/2006/main">
              <a:ext uri="{FF2B5EF4-FFF2-40B4-BE49-F238E27FC236}">
                <a16:creationId xmlns:a16="http://schemas.microsoft.com/office/drawing/2014/main" id="{BC31484B-C7E3-4C99-AC4B-1178636B5F90}"/>
              </a:ext>
            </a:extLst>
          </p:cNvPr>
          <p:cNvSpPr>
            <a:spLocks xmlns:a="http://schemas.openxmlformats.org/drawingml/2006/main" noGrp="1"/>
          </p:cNvSpPr>
          <p:nvPr/>
        </p:nvSpPr>
        <p:spPr>
          <a:xfrm xmlns:a="http://schemas.openxmlformats.org/drawingml/2006/main">
            <a:off x="7338060" y="3048000"/>
            <a:ext cx="2857500" cy="904875"/>
          </a:xfrm>
          <a:prstGeom xmlns:a="http://schemas.openxmlformats.org/drawingml/2006/main" prst="rect">
            <a:avLst/>
          </a:prstGeom>
          <a:solidFill xmlns:a="http://schemas.openxmlformats.org/drawingml/2006/main">
            <a:srgbClr val="101017"/>
          </a:solidFill>
          <a:ln xmlns:a="http://schemas.openxmlformats.org/drawingml/2006/main" w="9525">
            <a:solidFill>
              <a:srgbClr val="2B2A30"/>
            </a:solidFill>
            <a:prstDash val="solid"/>
          </a:ln>
        </p:spPr>
      </p:sp>
      <p:sp>
        <p:nvSpPr>
          <p:cNvPr id="20" name="" descr="Instructional visual for Precision, Recall, and Specificity Condition on Different Groups">
            <a:extLst xmlns:a="http://schemas.openxmlformats.org/drawingml/2006/main">
              <a:ext uri="{FF2B5EF4-FFF2-40B4-BE49-F238E27FC236}">
                <a16:creationId xmlns:a16="http://schemas.microsoft.com/office/drawing/2014/main" id="{77460DED-9253-4FB1-9A77-69BB9D224784}"/>
              </a:ext>
            </a:extLst>
          </p:cNvPr>
          <p:cNvSpPr>
            <a:spLocks xmlns:a="http://schemas.openxmlformats.org/drawingml/2006/main" noGrp="1"/>
          </p:cNvSpPr>
          <p:nvPr/>
        </p:nvSpPr>
        <p:spPr>
          <a:xfrm xmlns:a="http://schemas.openxmlformats.org/drawingml/2006/main">
            <a:off x="7414260" y="3086100"/>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FN</a:t>
            </a:r>
          </a:p>
        </p:txBody>
      </p:sp>
      <p:sp>
        <p:nvSpPr>
          <p:cNvPr id="21" name="" descr="Instructional visual for Precision, Recall, and Specificity Condition on Different Groups">
            <a:extLst xmlns:a="http://schemas.openxmlformats.org/drawingml/2006/main">
              <a:ext uri="{FF2B5EF4-FFF2-40B4-BE49-F238E27FC236}">
                <a16:creationId xmlns:a16="http://schemas.microsoft.com/office/drawing/2014/main" id="{7B824FFF-5496-4492-B22C-B2413977F87C}"/>
              </a:ext>
            </a:extLst>
          </p:cNvPr>
          <p:cNvSpPr>
            <a:spLocks xmlns:a="http://schemas.openxmlformats.org/drawingml/2006/main" noGrp="1"/>
          </p:cNvSpPr>
          <p:nvPr/>
        </p:nvSpPr>
        <p:spPr>
          <a:xfrm xmlns:a="http://schemas.openxmlformats.org/drawingml/2006/main">
            <a:off x="2004060" y="3952875"/>
            <a:ext cx="2476500" cy="904875"/>
          </a:xfrm>
          <a:prstGeom xmlns:a="http://schemas.openxmlformats.org/drawingml/2006/main" prst="rect">
            <a:avLst/>
          </a:prstGeom>
          <a:solidFill xmlns:a="http://schemas.openxmlformats.org/drawingml/2006/main">
            <a:srgbClr val="17171D"/>
          </a:solidFill>
          <a:ln xmlns:a="http://schemas.openxmlformats.org/drawingml/2006/main" w="9525">
            <a:solidFill>
              <a:srgbClr val="2B2A30"/>
            </a:solidFill>
            <a:prstDash val="solid"/>
          </a:ln>
        </p:spPr>
      </p:sp>
      <p:sp>
        <p:nvSpPr>
          <p:cNvPr id="22" name="" descr="Instructional visual for Precision, Recall, and Specificity Condition on Different Groups">
            <a:extLst xmlns:a="http://schemas.openxmlformats.org/drawingml/2006/main">
              <a:ext uri="{FF2B5EF4-FFF2-40B4-BE49-F238E27FC236}">
                <a16:creationId xmlns:a16="http://schemas.microsoft.com/office/drawing/2014/main" id="{8B9CA05B-95DB-49E5-BE98-710836ECD9CD}"/>
              </a:ext>
            </a:extLst>
          </p:cNvPr>
          <p:cNvSpPr>
            <a:spLocks xmlns:a="http://schemas.openxmlformats.org/drawingml/2006/main" noGrp="1"/>
          </p:cNvSpPr>
          <p:nvPr/>
        </p:nvSpPr>
        <p:spPr>
          <a:xfrm xmlns:a="http://schemas.openxmlformats.org/drawingml/2006/main">
            <a:off x="2080260" y="3990975"/>
            <a:ext cx="2324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NEGATIVE</a:t>
            </a:r>
          </a:p>
        </p:txBody>
      </p:sp>
      <p:sp>
        <p:nvSpPr>
          <p:cNvPr id="23" name="" descr="Instructional visual for Precision, Recall, and Specificity Condition on Different Groups">
            <a:extLst xmlns:a="http://schemas.openxmlformats.org/drawingml/2006/main">
              <a:ext uri="{FF2B5EF4-FFF2-40B4-BE49-F238E27FC236}">
                <a16:creationId xmlns:a16="http://schemas.microsoft.com/office/drawing/2014/main" id="{161B76BD-9EB2-46A4-9A6B-15F494C88C50}"/>
              </a:ext>
            </a:extLst>
          </p:cNvPr>
          <p:cNvSpPr>
            <a:spLocks xmlns:a="http://schemas.openxmlformats.org/drawingml/2006/main" noGrp="1"/>
          </p:cNvSpPr>
          <p:nvPr/>
        </p:nvSpPr>
        <p:spPr>
          <a:xfrm xmlns:a="http://schemas.openxmlformats.org/drawingml/2006/main">
            <a:off x="4480560" y="3952875"/>
            <a:ext cx="2857500" cy="904875"/>
          </a:xfrm>
          <a:prstGeom xmlns:a="http://schemas.openxmlformats.org/drawingml/2006/main" prst="rect">
            <a:avLst/>
          </a:prstGeom>
          <a:solidFill xmlns:a="http://schemas.openxmlformats.org/drawingml/2006/main">
            <a:srgbClr val="17171D"/>
          </a:solidFill>
          <a:ln xmlns:a="http://schemas.openxmlformats.org/drawingml/2006/main" w="9525">
            <a:solidFill>
              <a:srgbClr val="2B2A30"/>
            </a:solidFill>
            <a:prstDash val="solid"/>
          </a:ln>
        </p:spPr>
      </p:sp>
      <p:sp>
        <p:nvSpPr>
          <p:cNvPr id="24" name="" descr="Instructional visual for Precision, Recall, and Specificity Condition on Different Groups">
            <a:extLst xmlns:a="http://schemas.openxmlformats.org/drawingml/2006/main">
              <a:ext uri="{FF2B5EF4-FFF2-40B4-BE49-F238E27FC236}">
                <a16:creationId xmlns:a16="http://schemas.microsoft.com/office/drawing/2014/main" id="{883DA557-247F-441D-9D6D-2A157DDA7572}"/>
              </a:ext>
            </a:extLst>
          </p:cNvPr>
          <p:cNvSpPr>
            <a:spLocks xmlns:a="http://schemas.openxmlformats.org/drawingml/2006/main" noGrp="1"/>
          </p:cNvSpPr>
          <p:nvPr/>
        </p:nvSpPr>
        <p:spPr>
          <a:xfrm xmlns:a="http://schemas.openxmlformats.org/drawingml/2006/main">
            <a:off x="4556760" y="3990975"/>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a:t>
            </a:r>
          </a:p>
        </p:txBody>
      </p:sp>
      <p:sp>
        <p:nvSpPr>
          <p:cNvPr id="25" name="" descr="Instructional visual for Precision, Recall, and Specificity Condition on Different Groups">
            <a:extLst xmlns:a="http://schemas.openxmlformats.org/drawingml/2006/main">
              <a:ext uri="{FF2B5EF4-FFF2-40B4-BE49-F238E27FC236}">
                <a16:creationId xmlns:a16="http://schemas.microsoft.com/office/drawing/2014/main" id="{D1225AB5-43B2-40C6-ADAF-0953526596F7}"/>
              </a:ext>
            </a:extLst>
          </p:cNvPr>
          <p:cNvSpPr>
            <a:spLocks xmlns:a="http://schemas.openxmlformats.org/drawingml/2006/main" noGrp="1"/>
          </p:cNvSpPr>
          <p:nvPr/>
        </p:nvSpPr>
        <p:spPr>
          <a:xfrm xmlns:a="http://schemas.openxmlformats.org/drawingml/2006/main">
            <a:off x="7338060" y="3952875"/>
            <a:ext cx="2857500" cy="904875"/>
          </a:xfrm>
          <a:prstGeom xmlns:a="http://schemas.openxmlformats.org/drawingml/2006/main" prst="rect">
            <a:avLst/>
          </a:prstGeom>
          <a:solidFill xmlns:a="http://schemas.openxmlformats.org/drawingml/2006/main">
            <a:srgbClr val="17171D"/>
          </a:solidFill>
          <a:ln xmlns:a="http://schemas.openxmlformats.org/drawingml/2006/main" w="9525">
            <a:solidFill>
              <a:srgbClr val="2B2A30"/>
            </a:solidFill>
            <a:prstDash val="solid"/>
          </a:ln>
        </p:spPr>
      </p:sp>
      <p:sp>
        <p:nvSpPr>
          <p:cNvPr id="26" name="" descr="Instructional visual for Precision, Recall, and Specificity Condition on Different Groups">
            <a:extLst xmlns:a="http://schemas.openxmlformats.org/drawingml/2006/main">
              <a:ext uri="{FF2B5EF4-FFF2-40B4-BE49-F238E27FC236}">
                <a16:creationId xmlns:a16="http://schemas.microsoft.com/office/drawing/2014/main" id="{7C210B75-C36E-4CE3-AD32-84F6FE2E21AE}"/>
              </a:ext>
            </a:extLst>
          </p:cNvPr>
          <p:cNvSpPr>
            <a:spLocks xmlns:a="http://schemas.openxmlformats.org/drawingml/2006/main" noGrp="1"/>
          </p:cNvSpPr>
          <p:nvPr/>
        </p:nvSpPr>
        <p:spPr>
          <a:xfrm xmlns:a="http://schemas.openxmlformats.org/drawingml/2006/main">
            <a:off x="7414260" y="3990975"/>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a:t>
            </a:r>
          </a:p>
        </p:txBody>
      </p:sp>
      <p:sp>
        <p:nvSpPr>
          <p:cNvPr id="27" name="" descr="Instructional visual for Precision, Recall, and Specificity Condition on Different Groups">
            <a:extLst xmlns:a="http://schemas.openxmlformats.org/drawingml/2006/main">
              <a:ext uri="{FF2B5EF4-FFF2-40B4-BE49-F238E27FC236}">
                <a16:creationId xmlns:a16="http://schemas.microsoft.com/office/drawing/2014/main" id="{3DBCCF7C-CA35-4586-BA55-B8FB9E282082}"/>
              </a:ext>
            </a:extLst>
          </p:cNvPr>
          <p:cNvSpPr>
            <a:spLocks xmlns:a="http://schemas.openxmlformats.org/drawingml/2006/main" noGrp="1"/>
          </p:cNvSpPr>
          <p:nvPr/>
        </p:nvSpPr>
        <p:spPr>
          <a:xfrm xmlns:a="http://schemas.openxmlformats.org/drawingml/2006/main">
            <a:off x="1718310" y="5048250"/>
            <a:ext cx="8763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6"/>
                </a:solidFill>
              </a:defRPr>
            </a:pPr>
            <a:r>
              <a:rPr sz="1650" b="0">
                <a:solidFill>
                  <a:srgbClr val="BDB8B6"/>
                </a:solidFill>
              </a:rPr>
              <a:t>Second reveal: missed positives change recall.</a:t>
            </a:r>
          </a:p>
        </p:txBody>
      </p:sp>
    </p:spTree>
    <p:extLst>
      <p:ext uri="{BB962C8B-B14F-4D97-AF65-F5344CB8AC3E}">
        <p14:creationId xmlns:p14="http://schemas.microsoft.com/office/powerpoint/2010/main" val="1913424337"/>
      </p:ext>
    </p:extLst>
  </p:cSld>
</p:sld>
</file>

<file path=ppt/slides/slide42.xml><?xml version="1.0" encoding="utf-8"?>
<p:sld xmlns:p="http://schemas.openxmlformats.org/presentationml/2006/main">
  <p:cSld>
    <p:bg>
      <p:bgPr>
        <a:solidFill xmlns:a="http://schemas.openxmlformats.org/drawingml/2006/main">
          <a:srgbClr val="050505"/>
        </a:solidFill>
      </p:bgPr>
    </p:bg>
    <p:spTree>
      <p:nvGrpSpPr>
        <p:cNvPr id="1" name="" descr="Instructional visual for Precision, Recall, and Specificity Condition on Different Groups"/>
        <p:cNvGrpSpPr/>
        <p:nvPr/>
      </p:nvGrpSpPr>
      <p:grpSpPr>
        <a:xfrm xmlns:a="http://schemas.openxmlformats.org/drawingml/2006/main"/>
      </p:grpSpPr>
      <p:sp>
        <p:nvSpPr>
          <p:cNvPr id="1" name="" descr="Instructional visual for Precision, Recall, and Specificity Condition on Different Groups">
            <a:extLst xmlns:a="http://schemas.openxmlformats.org/drawingml/2006/main">
              <a:ext uri="{FF2B5EF4-FFF2-40B4-BE49-F238E27FC236}">
                <a16:creationId xmlns:a16="http://schemas.microsoft.com/office/drawing/2014/main" id="{B62C21DB-67B7-414B-924E-09538841569D}"/>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E8B465"/>
          </a:solidFill>
          <a:ln xmlns:a="http://schemas.openxmlformats.org/drawingml/2006/main" w="0">
            <a:noFill/>
            <a:prstDash val="solid"/>
          </a:ln>
        </p:spPr>
      </p:sp>
      <p:sp>
        <p:nvSpPr>
          <p:cNvPr id="2" name="" descr="Instructional visual for Precision, Recall, and Specificity Condition on Different Groups">
            <a:extLst xmlns:a="http://schemas.openxmlformats.org/drawingml/2006/main">
              <a:ext uri="{FF2B5EF4-FFF2-40B4-BE49-F238E27FC236}">
                <a16:creationId xmlns:a16="http://schemas.microsoft.com/office/drawing/2014/main" id="{969F3452-E4F6-4A4E-9B89-BC5C9985B86E}"/>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DECISION</a:t>
            </a:r>
          </a:p>
        </p:txBody>
      </p:sp>
      <p:sp>
        <p:nvSpPr>
          <p:cNvPr id="3" name="" descr="Instructional visual for Precision, Recall, and Specificity Condition on Different Groups">
            <a:extLst xmlns:a="http://schemas.openxmlformats.org/drawingml/2006/main">
              <a:ext uri="{FF2B5EF4-FFF2-40B4-BE49-F238E27FC236}">
                <a16:creationId xmlns:a16="http://schemas.microsoft.com/office/drawing/2014/main" id="{37262790-F10C-4548-9241-D07729749233}"/>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Precision, Recall, and Specificity Condition on Different Groups">
            <a:extLst xmlns:a="http://schemas.openxmlformats.org/drawingml/2006/main">
              <a:ext uri="{FF2B5EF4-FFF2-40B4-BE49-F238E27FC236}">
                <a16:creationId xmlns:a16="http://schemas.microsoft.com/office/drawing/2014/main" id="{BAB14AA9-DA2A-4923-A1D7-4D296F49FD06}"/>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Precision, Recall, and Specificity Condition on Different Groups</a:t>
            </a:r>
          </a:p>
        </p:txBody>
      </p:sp>
      <p:sp>
        <p:nvSpPr>
          <p:cNvPr id="5" name="" descr="Instructional visual for Precision, Recall, and Specificity Condition on Different Groups">
            <a:extLst xmlns:a="http://schemas.openxmlformats.org/drawingml/2006/main">
              <a:ext uri="{FF2B5EF4-FFF2-40B4-BE49-F238E27FC236}">
                <a16:creationId xmlns:a16="http://schemas.microsoft.com/office/drawing/2014/main" id="{9D1AD106-2FFC-4BA5-B1D6-86EF532F40BC}"/>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E8B465"/>
          </a:solidFill>
          <a:ln xmlns:a="http://schemas.openxmlformats.org/drawingml/2006/main" w="0">
            <a:noFill/>
            <a:prstDash val="solid"/>
          </a:ln>
        </p:spPr>
      </p:sp>
      <p:sp>
        <p:nvSpPr>
          <p:cNvPr id="6" name="" descr="Instructional visual for Precision, Recall, and Specificity Condition on Different Groups">
            <a:extLst xmlns:a="http://schemas.openxmlformats.org/drawingml/2006/main">
              <a:ext uri="{FF2B5EF4-FFF2-40B4-BE49-F238E27FC236}">
                <a16:creationId xmlns:a16="http://schemas.microsoft.com/office/drawing/2014/main" id="{CE5A3644-17AE-4CC3-8BBC-9675EBAE82A0}"/>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Precision, Recall, and Specificity Condition on Different Groups">
            <a:extLst xmlns:a="http://schemas.openxmlformats.org/drawingml/2006/main">
              <a:ext uri="{FF2B5EF4-FFF2-40B4-BE49-F238E27FC236}">
                <a16:creationId xmlns:a16="http://schemas.microsoft.com/office/drawing/2014/main" id="{F28567EE-CE25-4477-B92E-90B68FD6F231}"/>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042 / 144  •  BUILD 3/3</a:t>
            </a:r>
          </a:p>
        </p:txBody>
      </p:sp>
      <p:sp>
        <p:nvSpPr>
          <p:cNvPr id="8" name="" descr="Instructional visual for Precision, Recall, and Specificity Condition on Different Groups">
            <a:extLst xmlns:a="http://schemas.openxmlformats.org/drawingml/2006/main">
              <a:ext uri="{FF2B5EF4-FFF2-40B4-BE49-F238E27FC236}">
                <a16:creationId xmlns:a16="http://schemas.microsoft.com/office/drawing/2014/main" id="{16B44DD5-2449-4552-9AA0-1F7E252F822E}"/>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Precision, Recall, and Specificity Condition on Different Groups">
            <a:extLst xmlns:a="http://schemas.openxmlformats.org/drawingml/2006/main">
              <a:ext uri="{FF2B5EF4-FFF2-40B4-BE49-F238E27FC236}">
                <a16:creationId xmlns:a16="http://schemas.microsoft.com/office/drawing/2014/main" id="{939C45B8-D494-4721-A904-92DC3E82E829}"/>
              </a:ext>
            </a:extLst>
          </p:cNvPr>
          <p:cNvSpPr>
            <a:spLocks xmlns:a="http://schemas.openxmlformats.org/drawingml/2006/main" noGrp="1"/>
          </p:cNvSpPr>
          <p:nvPr/>
        </p:nvSpPr>
        <p:spPr>
          <a:xfrm xmlns:a="http://schemas.openxmlformats.org/drawingml/2006/main">
            <a:off x="2004536" y="2190750"/>
            <a:ext cx="2476500" cy="857250"/>
          </a:xfrm>
          <a:prstGeom xmlns:a="http://schemas.openxmlformats.org/drawingml/2006/main" prst="rect">
            <a:avLst/>
          </a:prstGeom>
          <a:solidFill xmlns:a="http://schemas.openxmlformats.org/drawingml/2006/main">
            <a:srgbClr val="0E5154"/>
          </a:solidFill>
          <a:ln xmlns:a="http://schemas.openxmlformats.org/drawingml/2006/main" w="9525">
            <a:solidFill>
              <a:srgbClr val="2B2A31"/>
            </a:solidFill>
            <a:prstDash val="solid"/>
          </a:ln>
        </p:spPr>
      </p:sp>
      <p:sp>
        <p:nvSpPr>
          <p:cNvPr id="10" name="" descr="Instructional visual for Precision, Recall, and Specificity Condition on Different Groups">
            <a:extLst xmlns:a="http://schemas.openxmlformats.org/drawingml/2006/main">
              <a:ext uri="{FF2B5EF4-FFF2-40B4-BE49-F238E27FC236}">
                <a16:creationId xmlns:a16="http://schemas.microsoft.com/office/drawing/2014/main" id="{8A37E38D-7048-4A36-B2F1-989F258471BE}"/>
              </a:ext>
            </a:extLst>
          </p:cNvPr>
          <p:cNvSpPr>
            <a:spLocks xmlns:a="http://schemas.openxmlformats.org/drawingml/2006/main" noGrp="1"/>
          </p:cNvSpPr>
          <p:nvPr/>
        </p:nvSpPr>
        <p:spPr>
          <a:xfrm xmlns:a="http://schemas.openxmlformats.org/drawingml/2006/main">
            <a:off x="2080736" y="2228850"/>
            <a:ext cx="23241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3"/>
                </a:solidFill>
              </a:defRPr>
            </a:pPr>
            <a:r>
              <a:rPr sz="1650" b="1">
                <a:solidFill>
                  <a:srgbClr val="FFF8F3"/>
                </a:solidFill>
              </a:rPr>
              <a:t>ACTUAL / PRED</a:t>
            </a:r>
          </a:p>
        </p:txBody>
      </p:sp>
      <p:sp>
        <p:nvSpPr>
          <p:cNvPr id="11" name="" descr="Instructional visual for Precision, Recall, and Specificity Condition on Different Groups">
            <a:extLst xmlns:a="http://schemas.openxmlformats.org/drawingml/2006/main">
              <a:ext uri="{FF2B5EF4-FFF2-40B4-BE49-F238E27FC236}">
                <a16:creationId xmlns:a16="http://schemas.microsoft.com/office/drawing/2014/main" id="{A22CA60E-7A43-444B-9F09-DC7ECAE6AE58}"/>
              </a:ext>
            </a:extLst>
          </p:cNvPr>
          <p:cNvSpPr>
            <a:spLocks xmlns:a="http://schemas.openxmlformats.org/drawingml/2006/main" noGrp="1"/>
          </p:cNvSpPr>
          <p:nvPr/>
        </p:nvSpPr>
        <p:spPr>
          <a:xfrm xmlns:a="http://schemas.openxmlformats.org/drawingml/2006/main">
            <a:off x="4481036" y="2190750"/>
            <a:ext cx="2857500" cy="857250"/>
          </a:xfrm>
          <a:prstGeom xmlns:a="http://schemas.openxmlformats.org/drawingml/2006/main" prst="rect">
            <a:avLst/>
          </a:prstGeom>
          <a:solidFill xmlns:a="http://schemas.openxmlformats.org/drawingml/2006/main">
            <a:srgbClr val="0E5154"/>
          </a:solidFill>
          <a:ln xmlns:a="http://schemas.openxmlformats.org/drawingml/2006/main" w="9525">
            <a:solidFill>
              <a:srgbClr val="2B2A31"/>
            </a:solidFill>
            <a:prstDash val="solid"/>
          </a:ln>
        </p:spPr>
      </p:sp>
      <p:sp>
        <p:nvSpPr>
          <p:cNvPr id="12" name="" descr="Instructional visual for Precision, Recall, and Specificity Condition on Different Groups">
            <a:extLst xmlns:a="http://schemas.openxmlformats.org/drawingml/2006/main">
              <a:ext uri="{FF2B5EF4-FFF2-40B4-BE49-F238E27FC236}">
                <a16:creationId xmlns:a16="http://schemas.microsoft.com/office/drawing/2014/main" id="{F4FCB54E-FBD9-4752-A494-413BAD097A81}"/>
              </a:ext>
            </a:extLst>
          </p:cNvPr>
          <p:cNvSpPr>
            <a:spLocks xmlns:a="http://schemas.openxmlformats.org/drawingml/2006/main" noGrp="1"/>
          </p:cNvSpPr>
          <p:nvPr/>
        </p:nvSpPr>
        <p:spPr>
          <a:xfrm xmlns:a="http://schemas.openxmlformats.org/drawingml/2006/main">
            <a:off x="4557236" y="2228850"/>
            <a:ext cx="27051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3"/>
                </a:solidFill>
              </a:defRPr>
            </a:pPr>
            <a:r>
              <a:rPr sz="1650" b="1">
                <a:solidFill>
                  <a:srgbClr val="FFF8F3"/>
                </a:solidFill>
              </a:rPr>
              <a:t>POSITIVE</a:t>
            </a:r>
          </a:p>
        </p:txBody>
      </p:sp>
      <p:sp>
        <p:nvSpPr>
          <p:cNvPr id="13" name="" descr="Instructional visual for Precision, Recall, and Specificity Condition on Different Groups">
            <a:extLst xmlns:a="http://schemas.openxmlformats.org/drawingml/2006/main">
              <a:ext uri="{FF2B5EF4-FFF2-40B4-BE49-F238E27FC236}">
                <a16:creationId xmlns:a16="http://schemas.microsoft.com/office/drawing/2014/main" id="{76E72063-FB1F-41AA-86A0-661A44948C86}"/>
              </a:ext>
            </a:extLst>
          </p:cNvPr>
          <p:cNvSpPr>
            <a:spLocks xmlns:a="http://schemas.openxmlformats.org/drawingml/2006/main" noGrp="1"/>
          </p:cNvSpPr>
          <p:nvPr/>
        </p:nvSpPr>
        <p:spPr>
          <a:xfrm xmlns:a="http://schemas.openxmlformats.org/drawingml/2006/main">
            <a:off x="7338536" y="2190750"/>
            <a:ext cx="2857500" cy="857250"/>
          </a:xfrm>
          <a:prstGeom xmlns:a="http://schemas.openxmlformats.org/drawingml/2006/main" prst="rect">
            <a:avLst/>
          </a:prstGeom>
          <a:solidFill xmlns:a="http://schemas.openxmlformats.org/drawingml/2006/main">
            <a:srgbClr val="0E5154"/>
          </a:solidFill>
          <a:ln xmlns:a="http://schemas.openxmlformats.org/drawingml/2006/main" w="9525">
            <a:solidFill>
              <a:srgbClr val="2B2A31"/>
            </a:solidFill>
            <a:prstDash val="solid"/>
          </a:ln>
        </p:spPr>
      </p:sp>
      <p:sp>
        <p:nvSpPr>
          <p:cNvPr id="14" name="" descr="Instructional visual for Precision, Recall, and Specificity Condition on Different Groups">
            <a:extLst xmlns:a="http://schemas.openxmlformats.org/drawingml/2006/main">
              <a:ext uri="{FF2B5EF4-FFF2-40B4-BE49-F238E27FC236}">
                <a16:creationId xmlns:a16="http://schemas.microsoft.com/office/drawing/2014/main" id="{E043907C-2887-4300-B47A-E9A5BD8DCDE5}"/>
              </a:ext>
            </a:extLst>
          </p:cNvPr>
          <p:cNvSpPr>
            <a:spLocks xmlns:a="http://schemas.openxmlformats.org/drawingml/2006/main" noGrp="1"/>
          </p:cNvSpPr>
          <p:nvPr/>
        </p:nvSpPr>
        <p:spPr>
          <a:xfrm xmlns:a="http://schemas.openxmlformats.org/drawingml/2006/main">
            <a:off x="7414736" y="2228850"/>
            <a:ext cx="27051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3"/>
                </a:solidFill>
              </a:defRPr>
            </a:pPr>
            <a:r>
              <a:rPr sz="1650" b="1">
                <a:solidFill>
                  <a:srgbClr val="FFF8F3"/>
                </a:solidFill>
              </a:rPr>
              <a:t>NEGATIVE</a:t>
            </a:r>
          </a:p>
        </p:txBody>
      </p:sp>
      <p:sp>
        <p:nvSpPr>
          <p:cNvPr id="15" name="" descr="Instructional visual for Precision, Recall, and Specificity Condition on Different Groups">
            <a:extLst xmlns:a="http://schemas.openxmlformats.org/drawingml/2006/main">
              <a:ext uri="{FF2B5EF4-FFF2-40B4-BE49-F238E27FC236}">
                <a16:creationId xmlns:a16="http://schemas.microsoft.com/office/drawing/2014/main" id="{6CF58F30-0B5B-4240-BDC9-3B542837A7A7}"/>
              </a:ext>
            </a:extLst>
          </p:cNvPr>
          <p:cNvSpPr>
            <a:spLocks xmlns:a="http://schemas.openxmlformats.org/drawingml/2006/main" noGrp="1"/>
          </p:cNvSpPr>
          <p:nvPr/>
        </p:nvSpPr>
        <p:spPr>
          <a:xfrm xmlns:a="http://schemas.openxmlformats.org/drawingml/2006/main">
            <a:off x="2004536" y="3048000"/>
            <a:ext cx="2476500" cy="904875"/>
          </a:xfrm>
          <a:prstGeom xmlns:a="http://schemas.openxmlformats.org/drawingml/2006/main" prst="rect">
            <a:avLst/>
          </a:prstGeom>
          <a:solidFill xmlns:a="http://schemas.openxmlformats.org/drawingml/2006/main">
            <a:srgbClr val="101018"/>
          </a:solidFill>
          <a:ln xmlns:a="http://schemas.openxmlformats.org/drawingml/2006/main" w="9525">
            <a:solidFill>
              <a:srgbClr val="2B2A31"/>
            </a:solidFill>
            <a:prstDash val="solid"/>
          </a:ln>
        </p:spPr>
      </p:sp>
      <p:sp>
        <p:nvSpPr>
          <p:cNvPr id="16" name="" descr="Instructional visual for Precision, Recall, and Specificity Condition on Different Groups">
            <a:extLst xmlns:a="http://schemas.openxmlformats.org/drawingml/2006/main">
              <a:ext uri="{FF2B5EF4-FFF2-40B4-BE49-F238E27FC236}">
                <a16:creationId xmlns:a16="http://schemas.microsoft.com/office/drawing/2014/main" id="{78FEC889-E766-4FB5-A349-C31B4EDD9139}"/>
              </a:ext>
            </a:extLst>
          </p:cNvPr>
          <p:cNvSpPr>
            <a:spLocks xmlns:a="http://schemas.openxmlformats.org/drawingml/2006/main" noGrp="1"/>
          </p:cNvSpPr>
          <p:nvPr/>
        </p:nvSpPr>
        <p:spPr>
          <a:xfrm xmlns:a="http://schemas.openxmlformats.org/drawingml/2006/main">
            <a:off x="2080736" y="3086100"/>
            <a:ext cx="2324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POSITIVE</a:t>
            </a:r>
          </a:p>
        </p:txBody>
      </p:sp>
      <p:sp>
        <p:nvSpPr>
          <p:cNvPr id="17" name="" descr="Instructional visual for Precision, Recall, and Specificity Condition on Different Groups">
            <a:extLst xmlns:a="http://schemas.openxmlformats.org/drawingml/2006/main">
              <a:ext uri="{FF2B5EF4-FFF2-40B4-BE49-F238E27FC236}">
                <a16:creationId xmlns:a16="http://schemas.microsoft.com/office/drawing/2014/main" id="{97F97D2F-6A63-42B2-87A5-AC29AE2BC7B7}"/>
              </a:ext>
            </a:extLst>
          </p:cNvPr>
          <p:cNvSpPr>
            <a:spLocks xmlns:a="http://schemas.openxmlformats.org/drawingml/2006/main" noGrp="1"/>
          </p:cNvSpPr>
          <p:nvPr/>
        </p:nvSpPr>
        <p:spPr>
          <a:xfrm xmlns:a="http://schemas.openxmlformats.org/drawingml/2006/main">
            <a:off x="4481036" y="3048000"/>
            <a:ext cx="2857500" cy="904875"/>
          </a:xfrm>
          <a:prstGeom xmlns:a="http://schemas.openxmlformats.org/drawingml/2006/main" prst="rect">
            <a:avLst/>
          </a:prstGeom>
          <a:solidFill xmlns:a="http://schemas.openxmlformats.org/drawingml/2006/main">
            <a:srgbClr val="101018"/>
          </a:solidFill>
          <a:ln xmlns:a="http://schemas.openxmlformats.org/drawingml/2006/main" w="9525">
            <a:solidFill>
              <a:srgbClr val="2B2A31"/>
            </a:solidFill>
            <a:prstDash val="solid"/>
          </a:ln>
        </p:spPr>
      </p:sp>
      <p:sp>
        <p:nvSpPr>
          <p:cNvPr id="18" name="" descr="Instructional visual for Precision, Recall, and Specificity Condition on Different Groups">
            <a:extLst xmlns:a="http://schemas.openxmlformats.org/drawingml/2006/main">
              <a:ext uri="{FF2B5EF4-FFF2-40B4-BE49-F238E27FC236}">
                <a16:creationId xmlns:a16="http://schemas.microsoft.com/office/drawing/2014/main" id="{68C21B76-6B78-44E0-9149-C74FBCE3A066}"/>
              </a:ext>
            </a:extLst>
          </p:cNvPr>
          <p:cNvSpPr>
            <a:spLocks xmlns:a="http://schemas.openxmlformats.org/drawingml/2006/main" noGrp="1"/>
          </p:cNvSpPr>
          <p:nvPr/>
        </p:nvSpPr>
        <p:spPr>
          <a:xfrm xmlns:a="http://schemas.openxmlformats.org/drawingml/2006/main">
            <a:off x="4557236" y="3086100"/>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TP</a:t>
            </a:r>
          </a:p>
        </p:txBody>
      </p:sp>
      <p:sp>
        <p:nvSpPr>
          <p:cNvPr id="19" name="" descr="Instructional visual for Precision, Recall, and Specificity Condition on Different Groups">
            <a:extLst xmlns:a="http://schemas.openxmlformats.org/drawingml/2006/main">
              <a:ext uri="{FF2B5EF4-FFF2-40B4-BE49-F238E27FC236}">
                <a16:creationId xmlns:a16="http://schemas.microsoft.com/office/drawing/2014/main" id="{14325EAE-2320-4576-87A8-FE26A8FF8EF0}"/>
              </a:ext>
            </a:extLst>
          </p:cNvPr>
          <p:cNvSpPr>
            <a:spLocks xmlns:a="http://schemas.openxmlformats.org/drawingml/2006/main" noGrp="1"/>
          </p:cNvSpPr>
          <p:nvPr/>
        </p:nvSpPr>
        <p:spPr>
          <a:xfrm xmlns:a="http://schemas.openxmlformats.org/drawingml/2006/main">
            <a:off x="7338536" y="3048000"/>
            <a:ext cx="2857500" cy="904875"/>
          </a:xfrm>
          <a:prstGeom xmlns:a="http://schemas.openxmlformats.org/drawingml/2006/main" prst="rect">
            <a:avLst/>
          </a:prstGeom>
          <a:solidFill xmlns:a="http://schemas.openxmlformats.org/drawingml/2006/main">
            <a:srgbClr val="101018"/>
          </a:solidFill>
          <a:ln xmlns:a="http://schemas.openxmlformats.org/drawingml/2006/main" w="9525">
            <a:solidFill>
              <a:srgbClr val="2B2A31"/>
            </a:solidFill>
            <a:prstDash val="solid"/>
          </a:ln>
        </p:spPr>
      </p:sp>
      <p:sp>
        <p:nvSpPr>
          <p:cNvPr id="20" name="" descr="Instructional visual for Precision, Recall, and Specificity Condition on Different Groups">
            <a:extLst xmlns:a="http://schemas.openxmlformats.org/drawingml/2006/main">
              <a:ext uri="{FF2B5EF4-FFF2-40B4-BE49-F238E27FC236}">
                <a16:creationId xmlns:a16="http://schemas.microsoft.com/office/drawing/2014/main" id="{9D78EB38-F5BA-451F-A86F-F28A016D9E2F}"/>
              </a:ext>
            </a:extLst>
          </p:cNvPr>
          <p:cNvSpPr>
            <a:spLocks xmlns:a="http://schemas.openxmlformats.org/drawingml/2006/main" noGrp="1"/>
          </p:cNvSpPr>
          <p:nvPr/>
        </p:nvSpPr>
        <p:spPr>
          <a:xfrm xmlns:a="http://schemas.openxmlformats.org/drawingml/2006/main">
            <a:off x="7414736" y="3086100"/>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FN</a:t>
            </a:r>
          </a:p>
        </p:txBody>
      </p:sp>
      <p:sp>
        <p:nvSpPr>
          <p:cNvPr id="21" name="" descr="Instructional visual for Precision, Recall, and Specificity Condition on Different Groups">
            <a:extLst xmlns:a="http://schemas.openxmlformats.org/drawingml/2006/main">
              <a:ext uri="{FF2B5EF4-FFF2-40B4-BE49-F238E27FC236}">
                <a16:creationId xmlns:a16="http://schemas.microsoft.com/office/drawing/2014/main" id="{505D3CD4-A8A7-4317-92DD-22F3752D683E}"/>
              </a:ext>
            </a:extLst>
          </p:cNvPr>
          <p:cNvSpPr>
            <a:spLocks xmlns:a="http://schemas.openxmlformats.org/drawingml/2006/main" noGrp="1"/>
          </p:cNvSpPr>
          <p:nvPr/>
        </p:nvSpPr>
        <p:spPr>
          <a:xfrm xmlns:a="http://schemas.openxmlformats.org/drawingml/2006/main">
            <a:off x="2004536" y="3952875"/>
            <a:ext cx="2476500" cy="904875"/>
          </a:xfrm>
          <a:prstGeom xmlns:a="http://schemas.openxmlformats.org/drawingml/2006/main" prst="rect">
            <a:avLst/>
          </a:prstGeom>
          <a:solidFill xmlns:a="http://schemas.openxmlformats.org/drawingml/2006/main">
            <a:srgbClr val="17171E"/>
          </a:solidFill>
          <a:ln xmlns:a="http://schemas.openxmlformats.org/drawingml/2006/main" w="9525">
            <a:solidFill>
              <a:srgbClr val="2B2A31"/>
            </a:solidFill>
            <a:prstDash val="solid"/>
          </a:ln>
        </p:spPr>
      </p:sp>
      <p:sp>
        <p:nvSpPr>
          <p:cNvPr id="22" name="" descr="Instructional visual for Precision, Recall, and Specificity Condition on Different Groups">
            <a:extLst xmlns:a="http://schemas.openxmlformats.org/drawingml/2006/main">
              <a:ext uri="{FF2B5EF4-FFF2-40B4-BE49-F238E27FC236}">
                <a16:creationId xmlns:a16="http://schemas.microsoft.com/office/drawing/2014/main" id="{9FEBA6FD-B057-4E92-9A89-CBFCE78E0795}"/>
              </a:ext>
            </a:extLst>
          </p:cNvPr>
          <p:cNvSpPr>
            <a:spLocks xmlns:a="http://schemas.openxmlformats.org/drawingml/2006/main" noGrp="1"/>
          </p:cNvSpPr>
          <p:nvPr/>
        </p:nvSpPr>
        <p:spPr>
          <a:xfrm xmlns:a="http://schemas.openxmlformats.org/drawingml/2006/main">
            <a:off x="2080736" y="3990975"/>
            <a:ext cx="2324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NEGATIVE</a:t>
            </a:r>
          </a:p>
        </p:txBody>
      </p:sp>
      <p:sp>
        <p:nvSpPr>
          <p:cNvPr id="23" name="" descr="Instructional visual for Precision, Recall, and Specificity Condition on Different Groups">
            <a:extLst xmlns:a="http://schemas.openxmlformats.org/drawingml/2006/main">
              <a:ext uri="{FF2B5EF4-FFF2-40B4-BE49-F238E27FC236}">
                <a16:creationId xmlns:a16="http://schemas.microsoft.com/office/drawing/2014/main" id="{EF6F3A34-249C-40B3-A507-ABFEFC9B29AE}"/>
              </a:ext>
            </a:extLst>
          </p:cNvPr>
          <p:cNvSpPr>
            <a:spLocks xmlns:a="http://schemas.openxmlformats.org/drawingml/2006/main" noGrp="1"/>
          </p:cNvSpPr>
          <p:nvPr/>
        </p:nvSpPr>
        <p:spPr>
          <a:xfrm xmlns:a="http://schemas.openxmlformats.org/drawingml/2006/main">
            <a:off x="4481036" y="3952875"/>
            <a:ext cx="2857500" cy="904875"/>
          </a:xfrm>
          <a:prstGeom xmlns:a="http://schemas.openxmlformats.org/drawingml/2006/main" prst="rect">
            <a:avLst/>
          </a:prstGeom>
          <a:solidFill xmlns:a="http://schemas.openxmlformats.org/drawingml/2006/main">
            <a:srgbClr val="17171E"/>
          </a:solidFill>
          <a:ln xmlns:a="http://schemas.openxmlformats.org/drawingml/2006/main" w="9525">
            <a:solidFill>
              <a:srgbClr val="2B2A31"/>
            </a:solidFill>
            <a:prstDash val="solid"/>
          </a:ln>
        </p:spPr>
      </p:sp>
      <p:sp>
        <p:nvSpPr>
          <p:cNvPr id="24" name="" descr="Instructional visual for Precision, Recall, and Specificity Condition on Different Groups">
            <a:extLst xmlns:a="http://schemas.openxmlformats.org/drawingml/2006/main">
              <a:ext uri="{FF2B5EF4-FFF2-40B4-BE49-F238E27FC236}">
                <a16:creationId xmlns:a16="http://schemas.microsoft.com/office/drawing/2014/main" id="{AC5F32FB-DA05-4CC7-B14C-A1577CAC97A1}"/>
              </a:ext>
            </a:extLst>
          </p:cNvPr>
          <p:cNvSpPr>
            <a:spLocks xmlns:a="http://schemas.openxmlformats.org/drawingml/2006/main" noGrp="1"/>
          </p:cNvSpPr>
          <p:nvPr/>
        </p:nvSpPr>
        <p:spPr>
          <a:xfrm xmlns:a="http://schemas.openxmlformats.org/drawingml/2006/main">
            <a:off x="4557236" y="3990975"/>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FP</a:t>
            </a:r>
          </a:p>
        </p:txBody>
      </p:sp>
      <p:sp>
        <p:nvSpPr>
          <p:cNvPr id="25" name="" descr="Instructional visual for Precision, Recall, and Specificity Condition on Different Groups">
            <a:extLst xmlns:a="http://schemas.openxmlformats.org/drawingml/2006/main">
              <a:ext uri="{FF2B5EF4-FFF2-40B4-BE49-F238E27FC236}">
                <a16:creationId xmlns:a16="http://schemas.microsoft.com/office/drawing/2014/main" id="{0A150EE0-2A7C-4E2A-ACCD-16BB2254719D}"/>
              </a:ext>
            </a:extLst>
          </p:cNvPr>
          <p:cNvSpPr>
            <a:spLocks xmlns:a="http://schemas.openxmlformats.org/drawingml/2006/main" noGrp="1"/>
          </p:cNvSpPr>
          <p:nvPr/>
        </p:nvSpPr>
        <p:spPr>
          <a:xfrm xmlns:a="http://schemas.openxmlformats.org/drawingml/2006/main">
            <a:off x="7338536" y="3952875"/>
            <a:ext cx="2857500" cy="904875"/>
          </a:xfrm>
          <a:prstGeom xmlns:a="http://schemas.openxmlformats.org/drawingml/2006/main" prst="rect">
            <a:avLst/>
          </a:prstGeom>
          <a:solidFill xmlns:a="http://schemas.openxmlformats.org/drawingml/2006/main">
            <a:srgbClr val="17171E"/>
          </a:solidFill>
          <a:ln xmlns:a="http://schemas.openxmlformats.org/drawingml/2006/main" w="9525">
            <a:solidFill>
              <a:srgbClr val="2B2A31"/>
            </a:solidFill>
            <a:prstDash val="solid"/>
          </a:ln>
        </p:spPr>
      </p:sp>
      <p:sp>
        <p:nvSpPr>
          <p:cNvPr id="26" name="" descr="Instructional visual for Precision, Recall, and Specificity Condition on Different Groups">
            <a:extLst xmlns:a="http://schemas.openxmlformats.org/drawingml/2006/main">
              <a:ext uri="{FF2B5EF4-FFF2-40B4-BE49-F238E27FC236}">
                <a16:creationId xmlns:a16="http://schemas.microsoft.com/office/drawing/2014/main" id="{7B3EEB04-1CA4-46BA-8BA5-3AF5E3E25F57}"/>
              </a:ext>
            </a:extLst>
          </p:cNvPr>
          <p:cNvSpPr>
            <a:spLocks xmlns:a="http://schemas.openxmlformats.org/drawingml/2006/main" noGrp="1"/>
          </p:cNvSpPr>
          <p:nvPr/>
        </p:nvSpPr>
        <p:spPr>
          <a:xfrm xmlns:a="http://schemas.openxmlformats.org/drawingml/2006/main">
            <a:off x="7414736" y="3990975"/>
            <a:ext cx="2705100" cy="8286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TN</a:t>
            </a:r>
          </a:p>
        </p:txBody>
      </p:sp>
      <p:sp>
        <p:nvSpPr>
          <p:cNvPr id="27" name="" descr="Instructional visual for Precision, Recall, and Specificity Condition on Different Groups">
            <a:extLst xmlns:a="http://schemas.openxmlformats.org/drawingml/2006/main">
              <a:ext uri="{FF2B5EF4-FFF2-40B4-BE49-F238E27FC236}">
                <a16:creationId xmlns:a16="http://schemas.microsoft.com/office/drawing/2014/main" id="{85EFAF66-FA6B-4607-B373-73D2C5D2FFB9}"/>
              </a:ext>
            </a:extLst>
          </p:cNvPr>
          <p:cNvSpPr>
            <a:spLocks xmlns:a="http://schemas.openxmlformats.org/drawingml/2006/main" noGrp="1"/>
          </p:cNvSpPr>
          <p:nvPr/>
        </p:nvSpPr>
        <p:spPr>
          <a:xfrm xmlns:a="http://schemas.openxmlformats.org/drawingml/2006/main">
            <a:off x="1718786" y="5048250"/>
            <a:ext cx="8763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7"/>
                </a:solidFill>
              </a:defRPr>
            </a:pPr>
            <a:r>
              <a:rPr sz="1650" b="0">
                <a:solidFill>
                  <a:srgbClr val="BDB8B7"/>
                </a:solidFill>
              </a:rPr>
              <a:t>Final reveal: false positives and true negatives expose the operating tradeoff.</a:t>
            </a:r>
          </a:p>
        </p:txBody>
      </p:sp>
    </p:spTree>
    <p:extLst>
      <p:ext uri="{BB962C8B-B14F-4D97-AF65-F5344CB8AC3E}">
        <p14:creationId xmlns:p14="http://schemas.microsoft.com/office/powerpoint/2010/main" val="231248916"/>
      </p:ext>
    </p:extLst>
  </p:cSld>
</p:sld>
</file>

<file path=ppt/slides/slide43.xml><?xml version="1.0" encoding="utf-8"?>
<p:sld xmlns:p="http://schemas.openxmlformats.org/presentationml/2006/main">
  <p:cSld>
    <p:bg>
      <p:bgPr>
        <a:solidFill xmlns:a="http://schemas.openxmlformats.org/drawingml/2006/main">
          <a:srgbClr val="050505"/>
        </a:solidFill>
      </p:bgPr>
    </p:bg>
    <p:spTree>
      <p:nvGrpSpPr>
        <p:cNvPr id="1" name="" descr="Instructional visual for F1 and MCC Summarize Different Aspects of Classification"/>
        <p:cNvGrpSpPr/>
        <p:nvPr/>
      </p:nvGrpSpPr>
      <p:grpSpPr>
        <a:xfrm xmlns:a="http://schemas.openxmlformats.org/drawingml/2006/main"/>
      </p:grpSpPr>
      <p:sp>
        <p:nvSpPr>
          <p:cNvPr id="1" name="" descr="Instructional visual for F1 and MCC Summarize Different Aspects of Classification">
            <a:extLst xmlns:a="http://schemas.openxmlformats.org/drawingml/2006/main">
              <a:ext uri="{FF2B5EF4-FFF2-40B4-BE49-F238E27FC236}">
                <a16:creationId xmlns:a16="http://schemas.microsoft.com/office/drawing/2014/main" id="{E3765F26-EBDF-4DB3-BDCB-99FEB9C78068}"/>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E8B466"/>
          </a:solidFill>
          <a:ln xmlns:a="http://schemas.openxmlformats.org/drawingml/2006/main" w="0">
            <a:noFill/>
            <a:prstDash val="solid"/>
          </a:ln>
        </p:spPr>
      </p:sp>
      <p:sp>
        <p:nvSpPr>
          <p:cNvPr id="2" name="" descr="Instructional visual for F1 and MCC Summarize Different Aspects of Classification">
            <a:extLst xmlns:a="http://schemas.openxmlformats.org/drawingml/2006/main">
              <a:ext uri="{FF2B5EF4-FFF2-40B4-BE49-F238E27FC236}">
                <a16:creationId xmlns:a16="http://schemas.microsoft.com/office/drawing/2014/main" id="{4FAC8D9F-3028-4D87-96B9-AF9731F93AB6}"/>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DECISION</a:t>
            </a:r>
          </a:p>
        </p:txBody>
      </p:sp>
      <p:sp>
        <p:nvSpPr>
          <p:cNvPr id="3" name="" descr="Instructional visual for F1 and MCC Summarize Different Aspects of Classification">
            <a:extLst xmlns:a="http://schemas.openxmlformats.org/drawingml/2006/main">
              <a:ext uri="{FF2B5EF4-FFF2-40B4-BE49-F238E27FC236}">
                <a16:creationId xmlns:a16="http://schemas.microsoft.com/office/drawing/2014/main" id="{FAAA49DD-D0AA-45B3-A444-A6C2288EC849}"/>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4" name="slide-title" descr="Instructional visual for F1 and MCC Summarize Different Aspects of Classification">
            <a:extLst xmlns:a="http://schemas.openxmlformats.org/drawingml/2006/main">
              <a:ext uri="{FF2B5EF4-FFF2-40B4-BE49-F238E27FC236}">
                <a16:creationId xmlns:a16="http://schemas.microsoft.com/office/drawing/2014/main" id="{269A68DE-EDAA-4FB3-88CC-6985463C8DAD}"/>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F1 and MCC Summarize Different Aspects of Classification</a:t>
            </a:r>
          </a:p>
        </p:txBody>
      </p:sp>
      <p:sp>
        <p:nvSpPr>
          <p:cNvPr id="5" name="" descr="Instructional visual for F1 and MCC Summarize Different Aspects of Classification">
            <a:extLst xmlns:a="http://schemas.openxmlformats.org/drawingml/2006/main">
              <a:ext uri="{FF2B5EF4-FFF2-40B4-BE49-F238E27FC236}">
                <a16:creationId xmlns:a16="http://schemas.microsoft.com/office/drawing/2014/main" id="{8A93C9BA-D2FE-4F49-A655-625F777CECD7}"/>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E8B466"/>
          </a:solidFill>
          <a:ln xmlns:a="http://schemas.openxmlformats.org/drawingml/2006/main" w="0">
            <a:noFill/>
            <a:prstDash val="solid"/>
          </a:ln>
        </p:spPr>
      </p:sp>
      <p:sp>
        <p:nvSpPr>
          <p:cNvPr id="6" name="" descr="Instructional visual for F1 and MCC Summarize Different Aspects of Classification">
            <a:extLst xmlns:a="http://schemas.openxmlformats.org/drawingml/2006/main">
              <a:ext uri="{FF2B5EF4-FFF2-40B4-BE49-F238E27FC236}">
                <a16:creationId xmlns:a16="http://schemas.microsoft.com/office/drawing/2014/main" id="{1DE441AB-2666-4EEF-82EC-EF5425532CB2}"/>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F1 and MCC Summarize Different Aspects of Classification">
            <a:extLst xmlns:a="http://schemas.openxmlformats.org/drawingml/2006/main">
              <a:ext uri="{FF2B5EF4-FFF2-40B4-BE49-F238E27FC236}">
                <a16:creationId xmlns:a16="http://schemas.microsoft.com/office/drawing/2014/main" id="{07DD0285-C8F4-459A-8A7A-75BD043EE391}"/>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043 / 144</a:t>
            </a:r>
          </a:p>
        </p:txBody>
      </p:sp>
      <p:sp>
        <p:nvSpPr>
          <p:cNvPr id="8" name="" descr="Instructional visual for F1 and MCC Summarize Different Aspects of Classification">
            <a:extLst xmlns:a="http://schemas.openxmlformats.org/drawingml/2006/main">
              <a:ext uri="{FF2B5EF4-FFF2-40B4-BE49-F238E27FC236}">
                <a16:creationId xmlns:a16="http://schemas.microsoft.com/office/drawing/2014/main" id="{F3212D53-1312-483D-AB96-8980DB4ACE33}"/>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F1 and MCC Summarize Different Aspects of Classification">
            <a:extLst xmlns:a="http://schemas.openxmlformats.org/drawingml/2006/main">
              <a:ext uri="{FF2B5EF4-FFF2-40B4-BE49-F238E27FC236}">
                <a16:creationId xmlns:a16="http://schemas.microsoft.com/office/drawing/2014/main" id="{7FFD0775-E009-4C95-B487-04356C509C07}"/>
              </a:ext>
            </a:extLst>
          </p:cNvPr>
          <p:cNvSpPr>
            <a:spLocks xmlns:a="http://schemas.openxmlformats.org/drawingml/2006/main" noGrp="1"/>
          </p:cNvSpPr>
          <p:nvPr/>
        </p:nvSpPr>
        <p:spPr>
          <a:xfrm xmlns:a="http://schemas.openxmlformats.org/drawingml/2006/main">
            <a:off x="690563"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4"/>
                </a:solidFill>
              </a:defRPr>
            </a:pPr>
            <a:r>
              <a:rPr sz="1875" b="0">
                <a:solidFill>
                  <a:srgbClr val="FFF8F4"/>
                </a:solidFill>
              </a:rPr>
              <a:t>F1 centers positive detection; MCC uses all four cells and requires denominator conventions.</a:t>
            </a:r>
          </a:p>
        </p:txBody>
      </p:sp>
      <p:sp>
        <p:nvSpPr>
          <p:cNvPr id="10" name="" descr="Instructional visual for F1 and MCC Summarize Different Aspects of Classification">
            <a:extLst xmlns:a="http://schemas.openxmlformats.org/drawingml/2006/main">
              <a:ext uri="{FF2B5EF4-FFF2-40B4-BE49-F238E27FC236}">
                <a16:creationId xmlns:a16="http://schemas.microsoft.com/office/drawing/2014/main" id="{035B7F5E-0CE6-4C89-9282-9F8B294708A1}"/>
              </a:ext>
            </a:extLst>
          </p:cNvPr>
          <p:cNvSpPr>
            <a:spLocks xmlns:a="http://schemas.openxmlformats.org/drawingml/2006/main" noGrp="1"/>
          </p:cNvSpPr>
          <p:nvPr/>
        </p:nvSpPr>
        <p:spPr>
          <a:xfrm xmlns:a="http://schemas.openxmlformats.org/drawingml/2006/main">
            <a:off x="6338888" y="3143250"/>
            <a:ext cx="419100" cy="209550"/>
          </a:xfrm>
          <a:prstGeom xmlns:a="http://schemas.openxmlformats.org/drawingml/2006/main" prst="rightArrow">
            <a:avLst/>
          </a:prstGeom>
          <a:solidFill xmlns:a="http://schemas.openxmlformats.org/drawingml/2006/main">
            <a:srgbClr val="E8B466"/>
          </a:solidFill>
          <a:ln xmlns:a="http://schemas.openxmlformats.org/drawingml/2006/main" w="0">
            <a:noFill/>
            <a:prstDash val="solid"/>
          </a:ln>
        </p:spPr>
      </p:sp>
      <p:sp>
        <p:nvSpPr>
          <p:cNvPr id="11" name="" descr="Instructional visual for F1 and MCC Summarize Different Aspects of Classification">
            <a:extLst xmlns:a="http://schemas.openxmlformats.org/drawingml/2006/main">
              <a:ext uri="{FF2B5EF4-FFF2-40B4-BE49-F238E27FC236}">
                <a16:creationId xmlns:a16="http://schemas.microsoft.com/office/drawing/2014/main" id="{4D50AF95-D235-4DF3-89C8-C05E7309D3C8}"/>
              </a:ext>
            </a:extLst>
          </p:cNvPr>
          <p:cNvSpPr>
            <a:spLocks xmlns:a="http://schemas.openxmlformats.org/drawingml/2006/main" noGrp="1"/>
          </p:cNvSpPr>
          <p:nvPr/>
        </p:nvSpPr>
        <p:spPr>
          <a:xfrm xmlns:a="http://schemas.openxmlformats.org/drawingml/2006/main">
            <a:off x="581501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27D3CC"/>
            </a:solidFill>
            <a:prstDash val="solid"/>
          </a:ln>
        </p:spPr>
      </p:sp>
      <p:sp>
        <p:nvSpPr>
          <p:cNvPr id="12" name="" descr="Instructional visual for F1 and MCC Summarize Different Aspects of Classification">
            <a:extLst xmlns:a="http://schemas.openxmlformats.org/drawingml/2006/main">
              <a:ext uri="{FF2B5EF4-FFF2-40B4-BE49-F238E27FC236}">
                <a16:creationId xmlns:a16="http://schemas.microsoft.com/office/drawing/2014/main" id="{B1DF8F2F-7D77-4F92-AFE2-91F962DEA4C8}"/>
              </a:ext>
            </a:extLst>
          </p:cNvPr>
          <p:cNvSpPr>
            <a:spLocks xmlns:a="http://schemas.openxmlformats.org/drawingml/2006/main" noGrp="1"/>
          </p:cNvSpPr>
          <p:nvPr/>
        </p:nvSpPr>
        <p:spPr>
          <a:xfrm xmlns:a="http://schemas.openxmlformats.org/drawingml/2006/main">
            <a:off x="585311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SPECIFICITY</a:t>
            </a:r>
          </a:p>
        </p:txBody>
      </p:sp>
      <p:sp>
        <p:nvSpPr>
          <p:cNvPr id="13" name="" descr="Instructional visual for F1 and MCC Summarize Different Aspects of Classification">
            <a:extLst xmlns:a="http://schemas.openxmlformats.org/drawingml/2006/main">
              <a:ext uri="{FF2B5EF4-FFF2-40B4-BE49-F238E27FC236}">
                <a16:creationId xmlns:a16="http://schemas.microsoft.com/office/drawing/2014/main" id="{6A634508-0708-41D6-9BFB-9AEFA1781664}"/>
              </a:ext>
            </a:extLst>
          </p:cNvPr>
          <p:cNvSpPr>
            <a:spLocks xmlns:a="http://schemas.openxmlformats.org/drawingml/2006/main" noGrp="1"/>
          </p:cNvSpPr>
          <p:nvPr/>
        </p:nvSpPr>
        <p:spPr>
          <a:xfrm xmlns:a="http://schemas.openxmlformats.org/drawingml/2006/main">
            <a:off x="8101013" y="3143250"/>
            <a:ext cx="419100" cy="209550"/>
          </a:xfrm>
          <a:prstGeom xmlns:a="http://schemas.openxmlformats.org/drawingml/2006/main" prst="rightArrow">
            <a:avLst/>
          </a:prstGeom>
          <a:solidFill xmlns:a="http://schemas.openxmlformats.org/drawingml/2006/main">
            <a:srgbClr val="E8B466"/>
          </a:solidFill>
          <a:ln xmlns:a="http://schemas.openxmlformats.org/drawingml/2006/main" w="0">
            <a:noFill/>
            <a:prstDash val="solid"/>
          </a:ln>
        </p:spPr>
      </p:sp>
      <p:sp>
        <p:nvSpPr>
          <p:cNvPr id="14" name="" descr="Instructional visual for F1 and MCC Summarize Different Aspects of Classification">
            <a:extLst xmlns:a="http://schemas.openxmlformats.org/drawingml/2006/main">
              <a:ext uri="{FF2B5EF4-FFF2-40B4-BE49-F238E27FC236}">
                <a16:creationId xmlns:a16="http://schemas.microsoft.com/office/drawing/2014/main" id="{E09A64B4-D0F5-45CF-9A19-5AD29CDEBD61}"/>
              </a:ext>
            </a:extLst>
          </p:cNvPr>
          <p:cNvSpPr>
            <a:spLocks xmlns:a="http://schemas.openxmlformats.org/drawingml/2006/main" noGrp="1"/>
          </p:cNvSpPr>
          <p:nvPr/>
        </p:nvSpPr>
        <p:spPr>
          <a:xfrm xmlns:a="http://schemas.openxmlformats.org/drawingml/2006/main">
            <a:off x="762476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E8B466"/>
            </a:solidFill>
            <a:prstDash val="solid"/>
          </a:ln>
        </p:spPr>
      </p:sp>
      <p:sp>
        <p:nvSpPr>
          <p:cNvPr id="15" name="" descr="Instructional visual for F1 and MCC Summarize Different Aspects of Classification">
            <a:extLst xmlns:a="http://schemas.openxmlformats.org/drawingml/2006/main">
              <a:ext uri="{FF2B5EF4-FFF2-40B4-BE49-F238E27FC236}">
                <a16:creationId xmlns:a16="http://schemas.microsoft.com/office/drawing/2014/main" id="{ECB13FEB-408E-4C06-BCDF-37AC4A7214F0}"/>
              </a:ext>
            </a:extLst>
          </p:cNvPr>
          <p:cNvSpPr>
            <a:spLocks xmlns:a="http://schemas.openxmlformats.org/drawingml/2006/main" noGrp="1"/>
          </p:cNvSpPr>
          <p:nvPr/>
        </p:nvSpPr>
        <p:spPr>
          <a:xfrm xmlns:a="http://schemas.openxmlformats.org/drawingml/2006/main">
            <a:off x="766286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F1</a:t>
            </a:r>
          </a:p>
        </p:txBody>
      </p:sp>
      <p:sp>
        <p:nvSpPr>
          <p:cNvPr id="16" name="" descr="Instructional visual for F1 and MCC Summarize Different Aspects of Classification">
            <a:extLst xmlns:a="http://schemas.openxmlformats.org/drawingml/2006/main">
              <a:ext uri="{FF2B5EF4-FFF2-40B4-BE49-F238E27FC236}">
                <a16:creationId xmlns:a16="http://schemas.microsoft.com/office/drawing/2014/main" id="{E1A2FC7E-D6F2-4667-BDAF-CDE28512CBAD}"/>
              </a:ext>
            </a:extLst>
          </p:cNvPr>
          <p:cNvSpPr>
            <a:spLocks xmlns:a="http://schemas.openxmlformats.org/drawingml/2006/main" noGrp="1"/>
          </p:cNvSpPr>
          <p:nvPr/>
        </p:nvSpPr>
        <p:spPr>
          <a:xfrm xmlns:a="http://schemas.openxmlformats.org/drawingml/2006/main">
            <a:off x="943451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FF6B69"/>
            </a:solidFill>
            <a:prstDash val="solid"/>
          </a:ln>
        </p:spPr>
      </p:sp>
      <p:sp>
        <p:nvSpPr>
          <p:cNvPr id="17" name="" descr="Instructional visual for F1 and MCC Summarize Different Aspects of Classification">
            <a:extLst xmlns:a="http://schemas.openxmlformats.org/drawingml/2006/main">
              <a:ext uri="{FF2B5EF4-FFF2-40B4-BE49-F238E27FC236}">
                <a16:creationId xmlns:a16="http://schemas.microsoft.com/office/drawing/2014/main" id="{DD83F996-3EEA-4B49-A462-644E47671376}"/>
              </a:ext>
            </a:extLst>
          </p:cNvPr>
          <p:cNvSpPr>
            <a:spLocks xmlns:a="http://schemas.openxmlformats.org/drawingml/2006/main" noGrp="1"/>
          </p:cNvSpPr>
          <p:nvPr/>
        </p:nvSpPr>
        <p:spPr>
          <a:xfrm xmlns:a="http://schemas.openxmlformats.org/drawingml/2006/main">
            <a:off x="947261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MCC</a:t>
            </a:r>
          </a:p>
        </p:txBody>
      </p:sp>
    </p:spTree>
    <p:extLst>
      <p:ext uri="{BB962C8B-B14F-4D97-AF65-F5344CB8AC3E}">
        <p14:creationId xmlns:p14="http://schemas.microsoft.com/office/powerpoint/2010/main" val="843060650"/>
      </p:ext>
    </p:extLst>
  </p:cSld>
</p:sld>
</file>

<file path=ppt/slides/slide44.xml><?xml version="1.0" encoding="utf-8"?>
<p:sld xmlns:p="http://schemas.openxmlformats.org/presentationml/2006/main">
  <p:cSld>
    <p:bg>
      <p:bgPr>
        <a:solidFill xmlns:a="http://schemas.openxmlformats.org/drawingml/2006/main">
          <a:srgbClr val="050505"/>
        </a:solidFill>
      </p:bgPr>
    </p:bg>
    <p:spTree>
      <p:nvGrpSpPr>
        <p:cNvPr id="1" name="" descr="Instructional visual for One Matrix Yields Seven Readings Before Threshold Selection"/>
        <p:cNvGrpSpPr/>
        <p:nvPr/>
      </p:nvGrpSpPr>
      <p:grpSpPr>
        <a:xfrm xmlns:a="http://schemas.openxmlformats.org/drawingml/2006/main"/>
      </p:grpSpPr>
      <p:sp>
        <p:nvSpPr>
          <p:cNvPr id="1" name="" descr="Instructional visual for One Matrix Yields Seven Readings Before Threshold Selection">
            <a:extLst xmlns:a="http://schemas.openxmlformats.org/drawingml/2006/main">
              <a:ext uri="{FF2B5EF4-FFF2-40B4-BE49-F238E27FC236}">
                <a16:creationId xmlns:a16="http://schemas.microsoft.com/office/drawing/2014/main" id="{718A482F-AD29-4EE3-A29C-F7AAB0A6542A}"/>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E8B467"/>
          </a:solidFill>
          <a:ln xmlns:a="http://schemas.openxmlformats.org/drawingml/2006/main" w="0">
            <a:noFill/>
            <a:prstDash val="solid"/>
          </a:ln>
        </p:spPr>
      </p:sp>
      <p:sp>
        <p:nvSpPr>
          <p:cNvPr id="2" name="" descr="Instructional visual for One Matrix Yields Seven Readings Before Threshold Selection">
            <a:extLst xmlns:a="http://schemas.openxmlformats.org/drawingml/2006/main">
              <a:ext uri="{FF2B5EF4-FFF2-40B4-BE49-F238E27FC236}">
                <a16:creationId xmlns:a16="http://schemas.microsoft.com/office/drawing/2014/main" id="{071CFBD0-C107-401E-B993-938871FE7B05}"/>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DECISION</a:t>
            </a:r>
          </a:p>
        </p:txBody>
      </p:sp>
      <p:sp>
        <p:nvSpPr>
          <p:cNvPr id="3" name="" descr="Instructional visual for One Matrix Yields Seven Readings Before Threshold Selection">
            <a:extLst xmlns:a="http://schemas.openxmlformats.org/drawingml/2006/main">
              <a:ext uri="{FF2B5EF4-FFF2-40B4-BE49-F238E27FC236}">
                <a16:creationId xmlns:a16="http://schemas.microsoft.com/office/drawing/2014/main" id="{FE0BC7A9-7EC6-4143-85BF-D6422E96210B}"/>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7"/>
                </a:solidFill>
              </a:defRPr>
            </a:pPr>
            <a:r>
              <a:rPr sz="900" b="1">
                <a:solidFill>
                  <a:srgbClr val="E8B467"/>
                </a:solidFill>
              </a:rPr>
              <a:t>ILLUSTRATIVE • NOT OBSERVED</a:t>
            </a:r>
          </a:p>
        </p:txBody>
      </p:sp>
      <p:sp>
        <p:nvSpPr>
          <p:cNvPr id="4" name="slide-title" descr="Instructional visual for One Matrix Yields Seven Readings Before Threshold Selection">
            <a:extLst xmlns:a="http://schemas.openxmlformats.org/drawingml/2006/main">
              <a:ext uri="{FF2B5EF4-FFF2-40B4-BE49-F238E27FC236}">
                <a16:creationId xmlns:a16="http://schemas.microsoft.com/office/drawing/2014/main" id="{CF5E2030-B15B-43AE-9901-AEFC95EDC812}"/>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One Matrix Yields Seven Readings Before Threshold Selection</a:t>
            </a:r>
          </a:p>
        </p:txBody>
      </p:sp>
      <p:sp>
        <p:nvSpPr>
          <p:cNvPr id="5" name="" descr="Instructional visual for One Matrix Yields Seven Readings Before Threshold Selection">
            <a:extLst xmlns:a="http://schemas.openxmlformats.org/drawingml/2006/main">
              <a:ext uri="{FF2B5EF4-FFF2-40B4-BE49-F238E27FC236}">
                <a16:creationId xmlns:a16="http://schemas.microsoft.com/office/drawing/2014/main" id="{87CE053A-48F0-441D-B9B7-EB808BACD127}"/>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E8B467"/>
          </a:solidFill>
          <a:ln xmlns:a="http://schemas.openxmlformats.org/drawingml/2006/main" w="0">
            <a:noFill/>
            <a:prstDash val="solid"/>
          </a:ln>
        </p:spPr>
      </p:sp>
      <p:sp>
        <p:nvSpPr>
          <p:cNvPr id="6" name="" descr="Instructional visual for One Matrix Yields Seven Readings Before Threshold Selection">
            <a:extLst xmlns:a="http://schemas.openxmlformats.org/drawingml/2006/main">
              <a:ext uri="{FF2B5EF4-FFF2-40B4-BE49-F238E27FC236}">
                <a16:creationId xmlns:a16="http://schemas.microsoft.com/office/drawing/2014/main" id="{B7F93E9E-29B7-435A-8BCC-E8B9AC64CC23}"/>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One Matrix Yields Seven Readings Before Threshold Selection">
            <a:extLst xmlns:a="http://schemas.openxmlformats.org/drawingml/2006/main">
              <a:ext uri="{FF2B5EF4-FFF2-40B4-BE49-F238E27FC236}">
                <a16:creationId xmlns:a16="http://schemas.microsoft.com/office/drawing/2014/main" id="{45685DFE-0E9E-4634-B67F-2FB8E954A45B}"/>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044 / 144</a:t>
            </a:r>
          </a:p>
        </p:txBody>
      </p:sp>
      <p:sp>
        <p:nvSpPr>
          <p:cNvPr id="8" name="" descr="Instructional visual for One Matrix Yields Seven Readings Before Threshold Selection">
            <a:extLst xmlns:a="http://schemas.openxmlformats.org/drawingml/2006/main">
              <a:ext uri="{FF2B5EF4-FFF2-40B4-BE49-F238E27FC236}">
                <a16:creationId xmlns:a16="http://schemas.microsoft.com/office/drawing/2014/main" id="{0F330447-36E8-4C94-B6FA-5BBEFAA1E95A}"/>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One Matrix Yields Seven Readings Before Threshold Selection">
            <a:extLst xmlns:a="http://schemas.openxmlformats.org/drawingml/2006/main">
              <a:ext uri="{FF2B5EF4-FFF2-40B4-BE49-F238E27FC236}">
                <a16:creationId xmlns:a16="http://schemas.microsoft.com/office/drawing/2014/main" id="{2B17696A-F16B-4EF1-A623-6CD3B6AB0223}"/>
              </a:ext>
            </a:extLst>
          </p:cNvPr>
          <p:cNvSpPr>
            <a:spLocks xmlns:a="http://schemas.openxmlformats.org/drawingml/2006/main" noGrp="1"/>
          </p:cNvSpPr>
          <p:nvPr/>
        </p:nvSpPr>
        <p:spPr>
          <a:xfrm xmlns:a="http://schemas.openxmlformats.org/drawingml/2006/main">
            <a:off x="881539" y="2286000"/>
            <a:ext cx="4762500" cy="2190750"/>
          </a:xfrm>
          <a:prstGeom xmlns:a="http://schemas.openxmlformats.org/drawingml/2006/main" prst="roundRect">
            <a:avLst>
              <a:gd name="adj" fmla="val 3478"/>
            </a:avLst>
          </a:prstGeom>
          <a:solidFill xmlns:a="http://schemas.openxmlformats.org/drawingml/2006/main">
            <a:srgbClr val="0B0B16"/>
          </a:solidFill>
          <a:ln xmlns:a="http://schemas.openxmlformats.org/drawingml/2006/main" w="28575">
            <a:solidFill>
              <a:srgbClr val="27D3CD"/>
            </a:solidFill>
            <a:prstDash val="solid"/>
          </a:ln>
        </p:spPr>
      </p:sp>
      <p:sp>
        <p:nvSpPr>
          <p:cNvPr id="10" name="" descr="Instructional visual for One Matrix Yields Seven Readings Before Threshold Selection">
            <a:extLst xmlns:a="http://schemas.openxmlformats.org/drawingml/2006/main">
              <a:ext uri="{FF2B5EF4-FFF2-40B4-BE49-F238E27FC236}">
                <a16:creationId xmlns:a16="http://schemas.microsoft.com/office/drawing/2014/main" id="{AB5208BE-7FEA-404A-B84F-4B10E18FBD3E}"/>
              </a:ext>
            </a:extLst>
          </p:cNvPr>
          <p:cNvSpPr>
            <a:spLocks xmlns:a="http://schemas.openxmlformats.org/drawingml/2006/main" noGrp="1"/>
          </p:cNvSpPr>
          <p:nvPr/>
        </p:nvSpPr>
        <p:spPr>
          <a:xfrm xmlns:a="http://schemas.openxmlformats.org/drawingml/2006/main">
            <a:off x="1148239" y="2552700"/>
            <a:ext cx="42291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27D3CD"/>
                </a:solidFill>
              </a:defRPr>
            </a:pPr>
            <a:r>
              <a:rPr sz="1800" b="1">
                <a:solidFill>
                  <a:srgbClr val="27D3CD"/>
                </a:solidFill>
              </a:rPr>
              <a:t>PRECISION</a:t>
            </a:r>
          </a:p>
        </p:txBody>
      </p:sp>
      <p:sp>
        <p:nvSpPr>
          <p:cNvPr id="11" name="" descr="Instructional visual for One Matrix Yields Seven Readings Before Threshold Selection">
            <a:extLst xmlns:a="http://schemas.openxmlformats.org/drawingml/2006/main">
              <a:ext uri="{FF2B5EF4-FFF2-40B4-BE49-F238E27FC236}">
                <a16:creationId xmlns:a16="http://schemas.microsoft.com/office/drawing/2014/main" id="{21EA3A5F-7001-46AC-8F9B-036B889645F9}"/>
              </a:ext>
            </a:extLst>
          </p:cNvPr>
          <p:cNvSpPr>
            <a:spLocks xmlns:a="http://schemas.openxmlformats.org/drawingml/2006/main" noGrp="1"/>
          </p:cNvSpPr>
          <p:nvPr/>
        </p:nvSpPr>
        <p:spPr>
          <a:xfrm xmlns:a="http://schemas.openxmlformats.org/drawingml/2006/main">
            <a:off x="1148239" y="3105150"/>
            <a:ext cx="42291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325" b="1">
                <a:solidFill>
                  <a:srgbClr val="F4EBE8"/>
                </a:solidFill>
              </a:defRPr>
            </a:pPr>
            <a:r>
              <a:rPr sz="2325" b="1">
                <a:solidFill>
                  <a:srgbClr val="F4EBE8"/>
                </a:solidFill>
              </a:rPr>
              <a:t>TP / (TP + FP)</a:t>
            </a:r>
          </a:p>
        </p:txBody>
      </p:sp>
      <p:sp>
        <p:nvSpPr>
          <p:cNvPr id="12" name="" descr="Instructional visual for One Matrix Yields Seven Readings Before Threshold Selection">
            <a:extLst xmlns:a="http://schemas.openxmlformats.org/drawingml/2006/main">
              <a:ext uri="{FF2B5EF4-FFF2-40B4-BE49-F238E27FC236}">
                <a16:creationId xmlns:a16="http://schemas.microsoft.com/office/drawing/2014/main" id="{05E8C086-CC3F-4E2B-87CA-5CD4624E96E5}"/>
              </a:ext>
            </a:extLst>
          </p:cNvPr>
          <p:cNvSpPr>
            <a:spLocks xmlns:a="http://schemas.openxmlformats.org/drawingml/2006/main" noGrp="1"/>
          </p:cNvSpPr>
          <p:nvPr/>
        </p:nvSpPr>
        <p:spPr>
          <a:xfrm xmlns:a="http://schemas.openxmlformats.org/drawingml/2006/main">
            <a:off x="1148239" y="3867150"/>
            <a:ext cx="42291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9"/>
                </a:solidFill>
              </a:defRPr>
            </a:pPr>
            <a:r>
              <a:rPr sz="1650" b="0">
                <a:solidFill>
                  <a:srgbClr val="BDB8B9"/>
                </a:solidFill>
              </a:rPr>
              <a:t>condition on predicted positives</a:t>
            </a:r>
          </a:p>
        </p:txBody>
      </p:sp>
      <p:sp>
        <p:nvSpPr>
          <p:cNvPr id="13" name="" descr="Instructional visual for One Matrix Yields Seven Readings Before Threshold Selection">
            <a:extLst xmlns:a="http://schemas.openxmlformats.org/drawingml/2006/main">
              <a:ext uri="{FF2B5EF4-FFF2-40B4-BE49-F238E27FC236}">
                <a16:creationId xmlns:a16="http://schemas.microsoft.com/office/drawing/2014/main" id="{4F3CA2E2-3096-4072-A925-8B960F2A0F4A}"/>
              </a:ext>
            </a:extLst>
          </p:cNvPr>
          <p:cNvSpPr>
            <a:spLocks xmlns:a="http://schemas.openxmlformats.org/drawingml/2006/main" noGrp="1"/>
          </p:cNvSpPr>
          <p:nvPr/>
        </p:nvSpPr>
        <p:spPr>
          <a:xfrm xmlns:a="http://schemas.openxmlformats.org/drawingml/2006/main">
            <a:off x="6558439" y="2286000"/>
            <a:ext cx="4762500" cy="2190750"/>
          </a:xfrm>
          <a:prstGeom xmlns:a="http://schemas.openxmlformats.org/drawingml/2006/main" prst="roundRect">
            <a:avLst>
              <a:gd name="adj" fmla="val 3478"/>
            </a:avLst>
          </a:prstGeom>
          <a:solidFill xmlns:a="http://schemas.openxmlformats.org/drawingml/2006/main">
            <a:srgbClr val="0B0B16"/>
          </a:solidFill>
          <a:ln xmlns:a="http://schemas.openxmlformats.org/drawingml/2006/main" w="28575">
            <a:solidFill>
              <a:srgbClr val="E8B467"/>
            </a:solidFill>
            <a:prstDash val="solid"/>
          </a:ln>
        </p:spPr>
      </p:sp>
      <p:sp>
        <p:nvSpPr>
          <p:cNvPr id="14" name="" descr="Instructional visual for One Matrix Yields Seven Readings Before Threshold Selection">
            <a:extLst xmlns:a="http://schemas.openxmlformats.org/drawingml/2006/main">
              <a:ext uri="{FF2B5EF4-FFF2-40B4-BE49-F238E27FC236}">
                <a16:creationId xmlns:a16="http://schemas.microsoft.com/office/drawing/2014/main" id="{70AACC96-9722-4668-BD7D-FA09E9F6A64C}"/>
              </a:ext>
            </a:extLst>
          </p:cNvPr>
          <p:cNvSpPr>
            <a:spLocks xmlns:a="http://schemas.openxmlformats.org/drawingml/2006/main" noGrp="1"/>
          </p:cNvSpPr>
          <p:nvPr/>
        </p:nvSpPr>
        <p:spPr>
          <a:xfrm xmlns:a="http://schemas.openxmlformats.org/drawingml/2006/main">
            <a:off x="6825139" y="2552700"/>
            <a:ext cx="42291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E8B467"/>
                </a:solidFill>
              </a:defRPr>
            </a:pPr>
            <a:r>
              <a:rPr sz="1800" b="1">
                <a:solidFill>
                  <a:srgbClr val="E8B467"/>
                </a:solidFill>
              </a:rPr>
              <a:t>RECALL</a:t>
            </a:r>
          </a:p>
        </p:txBody>
      </p:sp>
      <p:sp>
        <p:nvSpPr>
          <p:cNvPr id="15" name="" descr="Instructional visual for One Matrix Yields Seven Readings Before Threshold Selection">
            <a:extLst xmlns:a="http://schemas.openxmlformats.org/drawingml/2006/main">
              <a:ext uri="{FF2B5EF4-FFF2-40B4-BE49-F238E27FC236}">
                <a16:creationId xmlns:a16="http://schemas.microsoft.com/office/drawing/2014/main" id="{63F4B8B9-6547-4AB7-B7A5-84EFDC3216D0}"/>
              </a:ext>
            </a:extLst>
          </p:cNvPr>
          <p:cNvSpPr>
            <a:spLocks xmlns:a="http://schemas.openxmlformats.org/drawingml/2006/main" noGrp="1"/>
          </p:cNvSpPr>
          <p:nvPr/>
        </p:nvSpPr>
        <p:spPr>
          <a:xfrm xmlns:a="http://schemas.openxmlformats.org/drawingml/2006/main">
            <a:off x="6825139" y="3105150"/>
            <a:ext cx="42291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325" b="1">
                <a:solidFill>
                  <a:srgbClr val="F4EBE8"/>
                </a:solidFill>
              </a:defRPr>
            </a:pPr>
            <a:r>
              <a:rPr sz="2325" b="1">
                <a:solidFill>
                  <a:srgbClr val="F4EBE8"/>
                </a:solidFill>
              </a:rPr>
              <a:t>TP / (TP + FN)</a:t>
            </a:r>
          </a:p>
        </p:txBody>
      </p:sp>
      <p:sp>
        <p:nvSpPr>
          <p:cNvPr id="16" name="" descr="Instructional visual for One Matrix Yields Seven Readings Before Threshold Selection">
            <a:extLst xmlns:a="http://schemas.openxmlformats.org/drawingml/2006/main">
              <a:ext uri="{FF2B5EF4-FFF2-40B4-BE49-F238E27FC236}">
                <a16:creationId xmlns:a16="http://schemas.microsoft.com/office/drawing/2014/main" id="{66F1F25E-A040-4017-BC34-BFF631864D74}"/>
              </a:ext>
            </a:extLst>
          </p:cNvPr>
          <p:cNvSpPr>
            <a:spLocks xmlns:a="http://schemas.openxmlformats.org/drawingml/2006/main" noGrp="1"/>
          </p:cNvSpPr>
          <p:nvPr/>
        </p:nvSpPr>
        <p:spPr>
          <a:xfrm xmlns:a="http://schemas.openxmlformats.org/drawingml/2006/main">
            <a:off x="6825139" y="3867150"/>
            <a:ext cx="42291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9"/>
                </a:solidFill>
              </a:defRPr>
            </a:pPr>
            <a:r>
              <a:rPr sz="1650" b="0">
                <a:solidFill>
                  <a:srgbClr val="BDB8B9"/>
                </a:solidFill>
              </a:rPr>
              <a:t>condition on actual positives</a:t>
            </a:r>
          </a:p>
        </p:txBody>
      </p:sp>
    </p:spTree>
    <p:extLst>
      <p:ext uri="{BB962C8B-B14F-4D97-AF65-F5344CB8AC3E}">
        <p14:creationId xmlns:p14="http://schemas.microsoft.com/office/powerpoint/2010/main" val="143367094"/>
      </p:ext>
    </p:extLst>
  </p:cSld>
</p:sld>
</file>

<file path=ppt/slides/slide45.xml><?xml version="1.0" encoding="utf-8"?>
<p:sld xmlns:p="http://schemas.openxmlformats.org/presentationml/2006/main">
  <p:cSld>
    <p:bg>
      <p:bgPr>
        <a:solidFill xmlns:a="http://schemas.openxmlformats.org/drawingml/2006/main">
          <a:srgbClr val="050505"/>
        </a:solidFill>
      </p:bgPr>
    </p:bg>
    <p:spTree>
      <p:nvGrpSpPr>
        <p:cNvPr id="1" name="" descr="Instructional visual for ROC-AUC Measures Ranking Independent of Probability Quality"/>
        <p:cNvGrpSpPr/>
        <p:nvPr/>
      </p:nvGrpSpPr>
      <p:grpSpPr>
        <a:xfrm xmlns:a="http://schemas.openxmlformats.org/drawingml/2006/main"/>
      </p:grpSpPr>
      <p:sp>
        <p:nvSpPr>
          <p:cNvPr id="1" name="" descr="Instructional visual for ROC-AUC Measures Ranking Independent of Probability Quality">
            <a:extLst xmlns:a="http://schemas.openxmlformats.org/drawingml/2006/main">
              <a:ext uri="{FF2B5EF4-FFF2-40B4-BE49-F238E27FC236}">
                <a16:creationId xmlns:a16="http://schemas.microsoft.com/office/drawing/2014/main" id="{3997308E-40BF-4D83-9BB9-3A9FC6980406}"/>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E8B45D"/>
          </a:solidFill>
          <a:ln xmlns:a="http://schemas.openxmlformats.org/drawingml/2006/main" w="0">
            <a:noFill/>
            <a:prstDash val="solid"/>
          </a:ln>
        </p:spPr>
      </p:sp>
      <p:sp>
        <p:nvSpPr>
          <p:cNvPr id="2" name="" descr="Instructional visual for ROC-AUC Measures Ranking Independent of Probability Quality">
            <a:extLst xmlns:a="http://schemas.openxmlformats.org/drawingml/2006/main">
              <a:ext uri="{FF2B5EF4-FFF2-40B4-BE49-F238E27FC236}">
                <a16:creationId xmlns:a16="http://schemas.microsoft.com/office/drawing/2014/main" id="{C9860316-6384-4BC8-8C2B-FCBB25382151}"/>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DECISION</a:t>
            </a:r>
          </a:p>
        </p:txBody>
      </p:sp>
      <p:sp>
        <p:nvSpPr>
          <p:cNvPr id="3" name="" descr="Instructional visual for ROC-AUC Measures Ranking Independent of Probability Quality">
            <a:extLst xmlns:a="http://schemas.openxmlformats.org/drawingml/2006/main">
              <a:ext uri="{FF2B5EF4-FFF2-40B4-BE49-F238E27FC236}">
                <a16:creationId xmlns:a16="http://schemas.microsoft.com/office/drawing/2014/main" id="{1EA49DD4-5F41-453F-8F6E-2270D0407FBF}"/>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slide-title" descr="Instructional visual for ROC-AUC Measures Ranking Independent of Probability Quality">
            <a:extLst xmlns:a="http://schemas.openxmlformats.org/drawingml/2006/main">
              <a:ext uri="{FF2B5EF4-FFF2-40B4-BE49-F238E27FC236}">
                <a16:creationId xmlns:a16="http://schemas.microsoft.com/office/drawing/2014/main" id="{DB9F5874-1A39-493C-A262-10DFD6106E68}"/>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ROC-AUC Measures Ranking Independent of Probability Quality</a:t>
            </a:r>
          </a:p>
        </p:txBody>
      </p:sp>
      <p:sp>
        <p:nvSpPr>
          <p:cNvPr id="5" name="" descr="Instructional visual for ROC-AUC Measures Ranking Independent of Probability Quality">
            <a:extLst xmlns:a="http://schemas.openxmlformats.org/drawingml/2006/main">
              <a:ext uri="{FF2B5EF4-FFF2-40B4-BE49-F238E27FC236}">
                <a16:creationId xmlns:a16="http://schemas.microsoft.com/office/drawing/2014/main" id="{5F119ACC-34F1-4B33-B447-4CF7B626E50B}"/>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E8B45D"/>
          </a:solidFill>
          <a:ln xmlns:a="http://schemas.openxmlformats.org/drawingml/2006/main" w="0">
            <a:noFill/>
            <a:prstDash val="solid"/>
          </a:ln>
        </p:spPr>
      </p:sp>
      <p:sp>
        <p:nvSpPr>
          <p:cNvPr id="6" name="" descr="Instructional visual for ROC-AUC Measures Ranking Independent of Probability Quality">
            <a:extLst xmlns:a="http://schemas.openxmlformats.org/drawingml/2006/main">
              <a:ext uri="{FF2B5EF4-FFF2-40B4-BE49-F238E27FC236}">
                <a16:creationId xmlns:a16="http://schemas.microsoft.com/office/drawing/2014/main" id="{8E5C4069-80AB-48CC-8909-E0B1BC704F4C}"/>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ROC-AUC Measures Ranking Independent of Probability Quality">
            <a:extLst xmlns:a="http://schemas.openxmlformats.org/drawingml/2006/main">
              <a:ext uri="{FF2B5EF4-FFF2-40B4-BE49-F238E27FC236}">
                <a16:creationId xmlns:a16="http://schemas.microsoft.com/office/drawing/2014/main" id="{672E8925-B76D-4545-A6B0-C55BD833A90F}"/>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045 / 144</a:t>
            </a:r>
          </a:p>
        </p:txBody>
      </p:sp>
      <p:sp>
        <p:nvSpPr>
          <p:cNvPr id="8" name="" descr="Instructional visual for ROC-AUC Measures Ranking Independent of Probability Quality">
            <a:extLst xmlns:a="http://schemas.openxmlformats.org/drawingml/2006/main">
              <a:ext uri="{FF2B5EF4-FFF2-40B4-BE49-F238E27FC236}">
                <a16:creationId xmlns:a16="http://schemas.microsoft.com/office/drawing/2014/main" id="{7E8C8EE6-03E4-47B5-A524-F90142D901D9}"/>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graphicFrame>
        <p:nvGraphicFramePr>
          <p:cNvPr id="26" name="Chart" descr="Instructional visual for ROC-AUC Measures Ranking Independent of Probability Quality"/>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9e39b1e96acd4aaf"/>
          </a:graphicData>
        </a:graphic>
      </p:graphicFrame>
      <p:sp>
        <p:nvSpPr>
          <p:cNvPr id="10" name="" descr="Instructional visual for ROC-AUC Measures Ranking Independent of Probability Quality">
            <a:extLst xmlns:a="http://schemas.openxmlformats.org/drawingml/2006/main">
              <a:ext uri="{FF2B5EF4-FFF2-40B4-BE49-F238E27FC236}">
                <a16:creationId xmlns:a16="http://schemas.microsoft.com/office/drawing/2014/main" id="{6B8F3341-F81A-42FF-9616-0CD51A66C2B6}"/>
              </a:ext>
            </a:extLst>
          </p:cNvPr>
          <p:cNvSpPr>
            <a:spLocks xmlns:a="http://schemas.openxmlformats.org/drawingml/2006/main" noGrp="1"/>
          </p:cNvSpPr>
          <p:nvPr/>
        </p:nvSpPr>
        <p:spPr>
          <a:xfrm xmlns:a="http://schemas.openxmlformats.org/drawingml/2006/main">
            <a:off x="8858726"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D"/>
                </a:solidFill>
              </a:defRPr>
            </a:pPr>
            <a:r>
              <a:rPr sz="1650" b="1">
                <a:solidFill>
                  <a:srgbClr val="E8B45D"/>
                </a:solidFill>
              </a:rPr>
              <a:t>ILLUSTRATIVE SCHEMATIC</a:t>
            </a:r>
          </a:p>
        </p:txBody>
      </p:sp>
      <p:sp>
        <p:nvSpPr>
          <p:cNvPr id="11" name="" descr="Instructional visual for ROC-AUC Measures Ranking Independent of Probability Quality">
            <a:extLst xmlns:a="http://schemas.openxmlformats.org/drawingml/2006/main">
              <a:ext uri="{FF2B5EF4-FFF2-40B4-BE49-F238E27FC236}">
                <a16:creationId xmlns:a16="http://schemas.microsoft.com/office/drawing/2014/main" id="{D355ADEA-262C-40FD-9513-6F553A5FAB6F}"/>
              </a:ext>
            </a:extLst>
          </p:cNvPr>
          <p:cNvSpPr>
            <a:spLocks xmlns:a="http://schemas.openxmlformats.org/drawingml/2006/main" noGrp="1"/>
          </p:cNvSpPr>
          <p:nvPr/>
        </p:nvSpPr>
        <p:spPr>
          <a:xfrm xmlns:a="http://schemas.openxmlformats.org/drawingml/2006/main">
            <a:off x="8858726"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Monotone score transforms preserve rank while changing scale and calibration.</a:t>
            </a:r>
          </a:p>
        </p:txBody>
      </p:sp>
      <p:sp>
        <p:nvSpPr>
          <p:cNvPr id="12" name="" descr="Instructional visual for ROC-AUC Measures Ranking Independent of Probability Quality">
            <a:extLst xmlns:a="http://schemas.openxmlformats.org/drawingml/2006/main">
              <a:ext uri="{FF2B5EF4-FFF2-40B4-BE49-F238E27FC236}">
                <a16:creationId xmlns:a16="http://schemas.microsoft.com/office/drawing/2014/main" id="{903AA43D-8AF4-466F-86F8-EA73DD287361}"/>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E8B45D"/>
          </a:solidFill>
          <a:ln xmlns:a="http://schemas.openxmlformats.org/drawingml/2006/main" w="0">
            <a:noFill/>
            <a:prstDash val="solid"/>
          </a:ln>
        </p:spPr>
      </p:sp>
      <p:sp>
        <p:nvSpPr>
          <p:cNvPr id="13" name="" descr="Instructional visual for ROC-AUC Measures Ranking Independent of Probability Quality">
            <a:extLst xmlns:a="http://schemas.openxmlformats.org/drawingml/2006/main">
              <a:ext uri="{FF2B5EF4-FFF2-40B4-BE49-F238E27FC236}">
                <a16:creationId xmlns:a16="http://schemas.microsoft.com/office/drawing/2014/main" id="{9EA36F75-DBD2-4A4E-815C-23322073612A}"/>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DECISION</a:t>
            </a:r>
          </a:p>
        </p:txBody>
      </p:sp>
      <p:sp>
        <p:nvSpPr>
          <p:cNvPr id="14" name="" descr="Instructional visual for ROC-AUC Measures Ranking Independent of Probability Quality">
            <a:extLst xmlns:a="http://schemas.openxmlformats.org/drawingml/2006/main">
              <a:ext uri="{FF2B5EF4-FFF2-40B4-BE49-F238E27FC236}">
                <a16:creationId xmlns:a16="http://schemas.microsoft.com/office/drawing/2014/main" id="{F317F275-5A4B-4465-94F4-A76FB34D146F}"/>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15" name="" descr="Instructional visual for ROC-AUC Measures Ranking Independent of Probability Quality">
            <a:extLst xmlns:a="http://schemas.openxmlformats.org/drawingml/2006/main">
              <a:ext uri="{FF2B5EF4-FFF2-40B4-BE49-F238E27FC236}">
                <a16:creationId xmlns:a16="http://schemas.microsoft.com/office/drawing/2014/main" id="{713F8F69-3585-489A-A456-E5E164E3BAF8}"/>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16" name="" descr="Instructional visual for ROC-AUC Measures Ranking Independent of Probability Quality">
            <a:extLst xmlns:a="http://schemas.openxmlformats.org/drawingml/2006/main">
              <a:ext uri="{FF2B5EF4-FFF2-40B4-BE49-F238E27FC236}">
                <a16:creationId xmlns:a16="http://schemas.microsoft.com/office/drawing/2014/main" id="{87FDDCC9-0FFC-40A4-825C-4BDDEFBCF5AF}"/>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045 / 144</a:t>
            </a:r>
          </a:p>
        </p:txBody>
      </p:sp>
      <p:sp>
        <p:nvSpPr>
          <p:cNvPr id="17" name="" descr="Instructional visual for ROC-AUC Measures Ranking Independent of Probability Quality">
            <a:extLst xmlns:a="http://schemas.openxmlformats.org/drawingml/2006/main">
              <a:ext uri="{FF2B5EF4-FFF2-40B4-BE49-F238E27FC236}">
                <a16:creationId xmlns:a16="http://schemas.microsoft.com/office/drawing/2014/main" id="{3634FFA8-8DC2-4E07-BF22-162E60979259}"/>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Tree>
    <p:extLst>
      <p:ext uri="{BB962C8B-B14F-4D97-AF65-F5344CB8AC3E}">
        <p14:creationId xmlns:p14="http://schemas.microsoft.com/office/powerpoint/2010/main" val="2136047052"/>
      </p:ext>
    </p:extLst>
  </p:cSld>
</p:sld>
</file>

<file path=ppt/slides/slide46.xml><?xml version="1.0" encoding="utf-8"?>
<p:sld xmlns:p="http://schemas.openxmlformats.org/presentationml/2006/main">
  <p:cSld>
    <p:bg>
      <p:bgPr>
        <a:solidFill xmlns:a="http://schemas.openxmlformats.org/drawingml/2006/main">
          <a:srgbClr val="050505"/>
        </a:solidFill>
      </p:bgPr>
    </p:bg>
    <p:spTree>
      <p:nvGrpSpPr>
        <p:cNvPr id="1" name="" descr="Instructional visual for Threshold Sweeps Reveal Tradeoffs Hidden by Equal Accuracy"/>
        <p:cNvGrpSpPr/>
        <p:nvPr/>
      </p:nvGrpSpPr>
      <p:grpSpPr>
        <a:xfrm xmlns:a="http://schemas.openxmlformats.org/drawingml/2006/main"/>
      </p:grpSpPr>
      <p:sp>
        <p:nvSpPr>
          <p:cNvPr id="1" name="" descr="Instructional visual for Threshold Sweeps Reveal Tradeoffs Hidden by Equal Accuracy">
            <a:extLst xmlns:a="http://schemas.openxmlformats.org/drawingml/2006/main">
              <a:ext uri="{FF2B5EF4-FFF2-40B4-BE49-F238E27FC236}">
                <a16:creationId xmlns:a16="http://schemas.microsoft.com/office/drawing/2014/main" id="{66762E24-235C-4342-B51C-4C1B5C278ABC}"/>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E8B45E"/>
          </a:solidFill>
          <a:ln xmlns:a="http://schemas.openxmlformats.org/drawingml/2006/main" w="0">
            <a:noFill/>
            <a:prstDash val="solid"/>
          </a:ln>
        </p:spPr>
      </p:sp>
      <p:sp>
        <p:nvSpPr>
          <p:cNvPr id="2" name="" descr="Instructional visual for Threshold Sweeps Reveal Tradeoffs Hidden by Equal Accuracy">
            <a:extLst xmlns:a="http://schemas.openxmlformats.org/drawingml/2006/main">
              <a:ext uri="{FF2B5EF4-FFF2-40B4-BE49-F238E27FC236}">
                <a16:creationId xmlns:a16="http://schemas.microsoft.com/office/drawing/2014/main" id="{F888AFAB-6CBE-4B3A-ABA9-BFFDC0BD0F12}"/>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DECISION</a:t>
            </a:r>
          </a:p>
        </p:txBody>
      </p:sp>
      <p:sp>
        <p:nvSpPr>
          <p:cNvPr id="3" name="" descr="Instructional visual for Threshold Sweeps Reveal Tradeoffs Hidden by Equal Accuracy">
            <a:extLst xmlns:a="http://schemas.openxmlformats.org/drawingml/2006/main">
              <a:ext uri="{FF2B5EF4-FFF2-40B4-BE49-F238E27FC236}">
                <a16:creationId xmlns:a16="http://schemas.microsoft.com/office/drawing/2014/main" id="{EC7F1F4D-5042-4A61-9AE7-5BCA3B5A8F9B}"/>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5E"/>
                </a:solidFill>
              </a:defRPr>
            </a:pPr>
            <a:r>
              <a:rPr sz="900" b="1">
                <a:solidFill>
                  <a:srgbClr val="E8B45E"/>
                </a:solidFill>
              </a:rPr>
              <a:t>ILLUSTRATIVE • NOT OBSERVED</a:t>
            </a:r>
          </a:p>
        </p:txBody>
      </p:sp>
      <p:sp>
        <p:nvSpPr>
          <p:cNvPr id="4" name="slide-title" descr="Instructional visual for Threshold Sweeps Reveal Tradeoffs Hidden by Equal Accuracy">
            <a:extLst xmlns:a="http://schemas.openxmlformats.org/drawingml/2006/main">
              <a:ext uri="{FF2B5EF4-FFF2-40B4-BE49-F238E27FC236}">
                <a16:creationId xmlns:a16="http://schemas.microsoft.com/office/drawing/2014/main" id="{D6E9AE62-FA3A-4E7B-8282-9D97CEC64CF5}"/>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Threshold Sweeps Reveal Tradeoffs Hidden by Equal Accuracy</a:t>
            </a:r>
          </a:p>
        </p:txBody>
      </p:sp>
      <p:sp>
        <p:nvSpPr>
          <p:cNvPr id="5" name="" descr="Instructional visual for Threshold Sweeps Reveal Tradeoffs Hidden by Equal Accuracy">
            <a:extLst xmlns:a="http://schemas.openxmlformats.org/drawingml/2006/main">
              <a:ext uri="{FF2B5EF4-FFF2-40B4-BE49-F238E27FC236}">
                <a16:creationId xmlns:a16="http://schemas.microsoft.com/office/drawing/2014/main" id="{9ECCD2E1-EF51-4914-BE48-1094BBB1BB79}"/>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E8B45E"/>
          </a:solidFill>
          <a:ln xmlns:a="http://schemas.openxmlformats.org/drawingml/2006/main" w="0">
            <a:noFill/>
            <a:prstDash val="solid"/>
          </a:ln>
        </p:spPr>
      </p:sp>
      <p:sp>
        <p:nvSpPr>
          <p:cNvPr id="6" name="" descr="Instructional visual for Threshold Sweeps Reveal Tradeoffs Hidden by Equal Accuracy">
            <a:extLst xmlns:a="http://schemas.openxmlformats.org/drawingml/2006/main">
              <a:ext uri="{FF2B5EF4-FFF2-40B4-BE49-F238E27FC236}">
                <a16:creationId xmlns:a16="http://schemas.microsoft.com/office/drawing/2014/main" id="{BA46DBE4-F433-41E9-924A-4BBAB95F13DC}"/>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Threshold Sweeps Reveal Tradeoffs Hidden by Equal Accuracy">
            <a:extLst xmlns:a="http://schemas.openxmlformats.org/drawingml/2006/main">
              <a:ext uri="{FF2B5EF4-FFF2-40B4-BE49-F238E27FC236}">
                <a16:creationId xmlns:a16="http://schemas.microsoft.com/office/drawing/2014/main" id="{A74E2245-D973-45AD-BCF3-B9468760C9FD}"/>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046 / 144</a:t>
            </a:r>
          </a:p>
        </p:txBody>
      </p:sp>
      <p:sp>
        <p:nvSpPr>
          <p:cNvPr id="8" name="" descr="Instructional visual for Threshold Sweeps Reveal Tradeoffs Hidden by Equal Accuracy">
            <a:extLst xmlns:a="http://schemas.openxmlformats.org/drawingml/2006/main">
              <a:ext uri="{FF2B5EF4-FFF2-40B4-BE49-F238E27FC236}">
                <a16:creationId xmlns:a16="http://schemas.microsoft.com/office/drawing/2014/main" id="{1A76116A-2433-4B59-B851-CE39FDA5D70E}"/>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Threshold Sweeps Reveal Tradeoffs Hidden by Equal Accuracy">
            <a:extLst xmlns:a="http://schemas.openxmlformats.org/drawingml/2006/main">
              <a:ext uri="{FF2B5EF4-FFF2-40B4-BE49-F238E27FC236}">
                <a16:creationId xmlns:a16="http://schemas.microsoft.com/office/drawing/2014/main" id="{9B7D0BC2-F3E9-460D-905F-8DB952E74A11}"/>
              </a:ext>
            </a:extLst>
          </p:cNvPr>
          <p:cNvSpPr>
            <a:spLocks xmlns:a="http://schemas.openxmlformats.org/drawingml/2006/main" noGrp="1"/>
          </p:cNvSpPr>
          <p:nvPr/>
        </p:nvSpPr>
        <p:spPr>
          <a:xfrm xmlns:a="http://schemas.openxmlformats.org/drawingml/2006/main">
            <a:off x="686753" y="1962150"/>
            <a:ext cx="4095750" cy="381000"/>
          </a:xfrm>
          <a:prstGeom xmlns:a="http://schemas.openxmlformats.org/drawingml/2006/main" prst="roundRect">
            <a:avLst>
              <a:gd name="adj" fmla="val 20000"/>
            </a:avLst>
          </a:prstGeom>
          <a:solidFill xmlns:a="http://schemas.openxmlformats.org/drawingml/2006/main">
            <a:srgbClr val="0B0B0D"/>
          </a:solidFill>
          <a:ln xmlns:a="http://schemas.openxmlformats.org/drawingml/2006/main" w="14288">
            <a:solidFill>
              <a:srgbClr val="E8B45E"/>
            </a:solidFill>
            <a:prstDash val="solid"/>
          </a:ln>
        </p:spPr>
      </p:sp>
      <p:sp>
        <p:nvSpPr>
          <p:cNvPr id="10" name="" descr="Instructional visual for Threshold Sweeps Reveal Tradeoffs Hidden by Equal Accuracy">
            <a:extLst xmlns:a="http://schemas.openxmlformats.org/drawingml/2006/main">
              <a:ext uri="{FF2B5EF4-FFF2-40B4-BE49-F238E27FC236}">
                <a16:creationId xmlns:a16="http://schemas.microsoft.com/office/drawing/2014/main" id="{73C3922A-A868-49B3-A08C-A99A1EADB660}"/>
              </a:ext>
            </a:extLst>
          </p:cNvPr>
          <p:cNvSpPr>
            <a:spLocks xmlns:a="http://schemas.openxmlformats.org/drawingml/2006/main" noGrp="1"/>
          </p:cNvSpPr>
          <p:nvPr/>
        </p:nvSpPr>
        <p:spPr>
          <a:xfrm xmlns:a="http://schemas.openxmlformats.org/drawingml/2006/main">
            <a:off x="782003"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E"/>
                </a:solidFill>
              </a:defRPr>
            </a:pPr>
            <a:r>
              <a:rPr sz="1650" b="1">
                <a:solidFill>
                  <a:srgbClr val="E8B45E"/>
                </a:solidFill>
              </a:rPr>
              <a:t>ILLUSTRATIVE • LEDGER LOCKED</a:t>
            </a:r>
          </a:p>
        </p:txBody>
      </p:sp>
      <p:sp>
        <p:nvSpPr>
          <p:cNvPr id="11" name="" descr="Instructional visual for Threshold Sweeps Reveal Tradeoffs Hidden by Equal Accuracy">
            <a:extLst xmlns:a="http://schemas.openxmlformats.org/drawingml/2006/main">
              <a:ext uri="{FF2B5EF4-FFF2-40B4-BE49-F238E27FC236}">
                <a16:creationId xmlns:a16="http://schemas.microsoft.com/office/drawing/2014/main" id="{DEFAE3A5-2606-4FC5-A68E-46AFAAED6BC2}"/>
              </a:ext>
            </a:extLst>
          </p:cNvPr>
          <p:cNvSpPr>
            <a:spLocks xmlns:a="http://schemas.openxmlformats.org/drawingml/2006/main" noGrp="1"/>
          </p:cNvSpPr>
          <p:nvPr/>
        </p:nvSpPr>
        <p:spPr>
          <a:xfrm xmlns:a="http://schemas.openxmlformats.org/drawingml/2006/main">
            <a:off x="686753"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DF"/>
                </a:solidFill>
              </a:defRPr>
            </a:pPr>
            <a:r>
              <a:rPr sz="1800" b="1">
                <a:solidFill>
                  <a:srgbClr val="F4EBDF"/>
                </a:solidFill>
              </a:rPr>
              <a:t>Threshold sweep, ROC-AUC, and stepwise average precision</a:t>
            </a:r>
          </a:p>
        </p:txBody>
      </p:sp>
      <p:sp>
        <p:nvSpPr>
          <p:cNvPr id="12" name="" descr="Instructional visual for Threshold Sweeps Reveal Tradeoffs Hidden by Equal Accuracy">
            <a:extLst xmlns:a="http://schemas.openxmlformats.org/drawingml/2006/main">
              <a:ext uri="{FF2B5EF4-FFF2-40B4-BE49-F238E27FC236}">
                <a16:creationId xmlns:a16="http://schemas.microsoft.com/office/drawing/2014/main" id="{A08615CD-5048-4005-A910-96F9EE31A26D}"/>
              </a:ext>
            </a:extLst>
          </p:cNvPr>
          <p:cNvSpPr>
            <a:spLocks xmlns:a="http://schemas.openxmlformats.org/drawingml/2006/main" noGrp="1"/>
          </p:cNvSpPr>
          <p:nvPr/>
        </p:nvSpPr>
        <p:spPr>
          <a:xfrm xmlns:a="http://schemas.openxmlformats.org/drawingml/2006/main">
            <a:off x="686753"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C"/>
                </a:solidFill>
              </a:defRPr>
            </a:pPr>
            <a:r>
              <a:rPr sz="1875" b="0">
                <a:solidFill>
                  <a:srgbClr val="FFF8EC"/>
                </a:solidFill>
              </a:rPr>
              <a:t>SQ-EX-005 compares two operating points and defines implementation-sensitive PR summaries.</a:t>
            </a:r>
          </a:p>
        </p:txBody>
      </p:sp>
      <p:sp>
        <p:nvSpPr>
          <p:cNvPr id="13" name="" descr="Instructional visual for Threshold Sweeps Reveal Tradeoffs Hidden by Equal Accuracy">
            <a:extLst xmlns:a="http://schemas.openxmlformats.org/drawingml/2006/main">
              <a:ext uri="{FF2B5EF4-FFF2-40B4-BE49-F238E27FC236}">
                <a16:creationId xmlns:a16="http://schemas.microsoft.com/office/drawing/2014/main" id="{1C9557B5-70BD-49E2-9EA6-0453BCC23745}"/>
              </a:ext>
            </a:extLst>
          </p:cNvPr>
          <p:cNvSpPr>
            <a:spLocks xmlns:a="http://schemas.openxmlformats.org/drawingml/2006/main" noGrp="1"/>
          </p:cNvSpPr>
          <p:nvPr/>
        </p:nvSpPr>
        <p:spPr>
          <a:xfrm xmlns:a="http://schemas.openxmlformats.org/drawingml/2006/main">
            <a:off x="6192203" y="2000250"/>
            <a:ext cx="4857750" cy="3333750"/>
          </a:xfrm>
          <a:prstGeom xmlns:a="http://schemas.openxmlformats.org/drawingml/2006/main" prst="roundRect">
            <a:avLst>
              <a:gd name="adj" fmla="val 2286"/>
            </a:avLst>
          </a:prstGeom>
          <a:solidFill xmlns:a="http://schemas.openxmlformats.org/drawingml/2006/main">
            <a:srgbClr val="0B0B0D"/>
          </a:solidFill>
          <a:ln xmlns:a="http://schemas.openxmlformats.org/drawingml/2006/main" w="19050">
            <a:solidFill>
              <a:srgbClr val="E8B45E"/>
            </a:solidFill>
            <a:prstDash val="solid"/>
          </a:ln>
        </p:spPr>
      </p:sp>
      <p:sp>
        <p:nvSpPr>
          <p:cNvPr id="14" name="" descr="Instructional visual for Threshold Sweeps Reveal Tradeoffs Hidden by Equal Accuracy">
            <a:extLst xmlns:a="http://schemas.openxmlformats.org/drawingml/2006/main">
              <a:ext uri="{FF2B5EF4-FFF2-40B4-BE49-F238E27FC236}">
                <a16:creationId xmlns:a16="http://schemas.microsoft.com/office/drawing/2014/main" id="{B9D118D5-FD00-4150-AC4B-B1764AB6C669}"/>
              </a:ext>
            </a:extLst>
          </p:cNvPr>
          <p:cNvSpPr>
            <a:spLocks xmlns:a="http://schemas.openxmlformats.org/drawingml/2006/main" noGrp="1"/>
          </p:cNvSpPr>
          <p:nvPr/>
        </p:nvSpPr>
        <p:spPr>
          <a:xfrm xmlns:a="http://schemas.openxmlformats.org/drawingml/2006/main">
            <a:off x="6477953"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5E"/>
                </a:solidFill>
              </a:defRPr>
            </a:pPr>
            <a:r>
              <a:rPr sz="1650" b="1">
                <a:solidFill>
                  <a:srgbClr val="E8B45E"/>
                </a:solidFill>
              </a:rPr>
              <a:t>threshold 0 85 = {TP: 1, FP: 0, TN: 3, …}</a:t>
            </a:r>
          </a:p>
          <a:p xmlns:a="http://schemas.openxmlformats.org/drawingml/2006/main">
            <a:r>
              <a:t/>
            </a:r>
          </a:p>
          <a:p xmlns:a="http://schemas.openxmlformats.org/drawingml/2006/main">
            <a:pPr algn="l">
              <a:defRPr sz="1650" b="1">
                <a:solidFill>
                  <a:srgbClr val="E8B45E"/>
                </a:solidFill>
              </a:defRPr>
            </a:pPr>
            <a:r>
              <a:rPr sz="1650" b="1">
                <a:solidFill>
                  <a:srgbClr val="E8B45E"/>
                </a:solidFill>
              </a:rPr>
              <a:t>threshold 0 65 = {TP: 2, FP: 1, TN: 2, …}</a:t>
            </a:r>
          </a:p>
          <a:p xmlns:a="http://schemas.openxmlformats.org/drawingml/2006/main">
            <a:r>
              <a:t/>
            </a:r>
          </a:p>
          <a:p xmlns:a="http://schemas.openxmlformats.org/drawingml/2006/main">
            <a:pPr algn="l">
              <a:defRPr sz="1650" b="1">
                <a:solidFill>
                  <a:srgbClr val="E8B45E"/>
                </a:solidFill>
              </a:defRPr>
            </a:pPr>
            <a:r>
              <a:rPr sz="1650" b="1">
                <a:solidFill>
                  <a:srgbClr val="E8B45E"/>
                </a:solidFill>
              </a:rPr>
              <a:t>positive negative pair wins = 6</a:t>
            </a:r>
          </a:p>
          <a:p xmlns:a="http://schemas.openxmlformats.org/drawingml/2006/main">
            <a:r>
              <a:t/>
            </a:r>
          </a:p>
          <a:p xmlns:a="http://schemas.openxmlformats.org/drawingml/2006/main">
            <a:pPr algn="l">
              <a:defRPr sz="1650" b="1">
                <a:solidFill>
                  <a:srgbClr val="E8B45E"/>
                </a:solidFill>
              </a:defRPr>
            </a:pPr>
            <a:r>
              <a:rPr sz="1650" b="1">
                <a:solidFill>
                  <a:srgbClr val="E8B45E"/>
                </a:solidFill>
              </a:rPr>
              <a:t>positive negative pair count = 9</a:t>
            </a:r>
          </a:p>
          <a:p xmlns:a="http://schemas.openxmlformats.org/drawingml/2006/main">
            <a:r>
              <a:t/>
            </a:r>
          </a:p>
          <a:p xmlns:a="http://schemas.openxmlformats.org/drawingml/2006/main">
            <a:pPr algn="l">
              <a:defRPr sz="1650" b="1">
                <a:solidFill>
                  <a:srgbClr val="E8B45E"/>
                </a:solidFill>
              </a:defRPr>
            </a:pPr>
            <a:r>
              <a:rPr sz="1650" b="1">
                <a:solidFill>
                  <a:srgbClr val="E8B45E"/>
                </a:solidFill>
              </a:rPr>
              <a:t>roc auc fraction = 2/3</a:t>
            </a:r>
          </a:p>
          <a:p xmlns:a="http://schemas.openxmlformats.org/drawingml/2006/main">
            <a:r>
              <a:t/>
            </a:r>
          </a:p>
          <a:p xmlns:a="http://schemas.openxmlformats.org/drawingml/2006/main">
            <a:pPr algn="l">
              <a:defRPr sz="1650" b="1">
                <a:solidFill>
                  <a:srgbClr val="E8B45E"/>
                </a:solidFill>
              </a:defRPr>
            </a:pPr>
            <a:r>
              <a:rPr sz="1650" b="1">
                <a:solidFill>
                  <a:srgbClr val="E8B45E"/>
                </a:solidFill>
              </a:rPr>
              <a:t>roc auc decimal = 0.6667</a:t>
            </a:r>
          </a:p>
        </p:txBody>
      </p:sp>
      <p:sp>
        <p:nvSpPr>
          <p:cNvPr id="15" name="" descr="Instructional visual for Threshold Sweeps Reveal Tradeoffs Hidden by Equal Accuracy">
            <a:extLst xmlns:a="http://schemas.openxmlformats.org/drawingml/2006/main">
              <a:ext uri="{FF2B5EF4-FFF2-40B4-BE49-F238E27FC236}">
                <a16:creationId xmlns:a16="http://schemas.microsoft.com/office/drawing/2014/main" id="{BB6CB73D-9A8D-4C44-AD89-2E871581D8DF}"/>
              </a:ext>
            </a:extLst>
          </p:cNvPr>
          <p:cNvSpPr>
            <a:spLocks xmlns:a="http://schemas.openxmlformats.org/drawingml/2006/main" noGrp="1"/>
          </p:cNvSpPr>
          <p:nvPr/>
        </p:nvSpPr>
        <p:spPr>
          <a:xfrm xmlns:a="http://schemas.openxmlformats.org/drawingml/2006/main">
            <a:off x="6477953"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0"/>
                </a:solidFill>
              </a:defRPr>
            </a:pPr>
            <a:r>
              <a:rPr sz="1125" b="0">
                <a:solidFill>
                  <a:srgbClr val="BDB8B0"/>
                </a:solidFill>
              </a:rPr>
              <a:t>Rounded for lecture • exact values remain in the ledger</a:t>
            </a:r>
          </a:p>
        </p:txBody>
      </p:sp>
    </p:spTree>
    <p:extLst>
      <p:ext uri="{BB962C8B-B14F-4D97-AF65-F5344CB8AC3E}">
        <p14:creationId xmlns:p14="http://schemas.microsoft.com/office/powerpoint/2010/main" val="1172080477"/>
      </p:ext>
    </p:extLst>
  </p:cSld>
</p:sld>
</file>

<file path=ppt/slides/slide47.xml><?xml version="1.0" encoding="utf-8"?>
<p:sld xmlns:p="http://schemas.openxmlformats.org/presentationml/2006/main">
  <p:cSld>
    <p:bg>
      <p:bgPr>
        <a:solidFill xmlns:a="http://schemas.openxmlformats.org/drawingml/2006/main">
          <a:srgbClr val="050505"/>
        </a:solidFill>
      </p:bgPr>
    </p:bg>
    <p:spTree>
      <p:nvGrpSpPr>
        <p:cNvPr id="1" name="" descr="Instructional visual for Curves, Thresholds, Prevalence, and Conventions Belong Together"/>
        <p:cNvGrpSpPr/>
        <p:nvPr/>
      </p:nvGrpSpPr>
      <p:grpSpPr>
        <a:xfrm xmlns:a="http://schemas.openxmlformats.org/drawingml/2006/main"/>
      </p:grpSpPr>
      <p:sp>
        <p:nvSpPr>
          <p:cNvPr id="1" name="" descr="Instructional visual for Curves, Thresholds, Prevalence, and Conventions Belong Together">
            <a:extLst xmlns:a="http://schemas.openxmlformats.org/drawingml/2006/main">
              <a:ext uri="{FF2B5EF4-FFF2-40B4-BE49-F238E27FC236}">
                <a16:creationId xmlns:a16="http://schemas.microsoft.com/office/drawing/2014/main" id="{AFFE3553-2465-4396-A448-0D49B06B6EB6}"/>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E8B45F"/>
          </a:solidFill>
          <a:ln xmlns:a="http://schemas.openxmlformats.org/drawingml/2006/main" w="0">
            <a:noFill/>
            <a:prstDash val="solid"/>
          </a:ln>
        </p:spPr>
      </p:sp>
      <p:sp>
        <p:nvSpPr>
          <p:cNvPr id="2" name="" descr="Instructional visual for Curves, Thresholds, Prevalence, and Conventions Belong Together">
            <a:extLst xmlns:a="http://schemas.openxmlformats.org/drawingml/2006/main">
              <a:ext uri="{FF2B5EF4-FFF2-40B4-BE49-F238E27FC236}">
                <a16:creationId xmlns:a16="http://schemas.microsoft.com/office/drawing/2014/main" id="{D5D96F32-34F1-4DE1-AFE9-266CC7599E63}"/>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DECISION</a:t>
            </a:r>
          </a:p>
        </p:txBody>
      </p:sp>
      <p:sp>
        <p:nvSpPr>
          <p:cNvPr id="3" name="" descr="Instructional visual for Curves, Thresholds, Prevalence, and Conventions Belong Together">
            <a:extLst xmlns:a="http://schemas.openxmlformats.org/drawingml/2006/main">
              <a:ext uri="{FF2B5EF4-FFF2-40B4-BE49-F238E27FC236}">
                <a16:creationId xmlns:a16="http://schemas.microsoft.com/office/drawing/2014/main" id="{F3CC57CF-61F3-4314-ADB3-A59CC410EDB1}"/>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Curves, Thresholds, Prevalence, and Conventions Belong Together">
            <a:extLst xmlns:a="http://schemas.openxmlformats.org/drawingml/2006/main">
              <a:ext uri="{FF2B5EF4-FFF2-40B4-BE49-F238E27FC236}">
                <a16:creationId xmlns:a16="http://schemas.microsoft.com/office/drawing/2014/main" id="{B979CC57-7AA0-423D-8A27-06EEBA94011F}"/>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Curves, Thresholds, Prevalence, and Conventions Belong Together</a:t>
            </a:r>
          </a:p>
        </p:txBody>
      </p:sp>
      <p:sp>
        <p:nvSpPr>
          <p:cNvPr id="5" name="" descr="Instructional visual for Curves, Thresholds, Prevalence, and Conventions Belong Together">
            <a:extLst xmlns:a="http://schemas.openxmlformats.org/drawingml/2006/main">
              <a:ext uri="{FF2B5EF4-FFF2-40B4-BE49-F238E27FC236}">
                <a16:creationId xmlns:a16="http://schemas.microsoft.com/office/drawing/2014/main" id="{F65F5BFC-9DDD-407C-A1EC-2157A662D58F}"/>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E8B45F"/>
          </a:solidFill>
          <a:ln xmlns:a="http://schemas.openxmlformats.org/drawingml/2006/main" w="0">
            <a:noFill/>
            <a:prstDash val="solid"/>
          </a:ln>
        </p:spPr>
      </p:sp>
      <p:sp>
        <p:nvSpPr>
          <p:cNvPr id="6" name="" descr="Instructional visual for Curves, Thresholds, Prevalence, and Conventions Belong Together">
            <a:extLst xmlns:a="http://schemas.openxmlformats.org/drawingml/2006/main">
              <a:ext uri="{FF2B5EF4-FFF2-40B4-BE49-F238E27FC236}">
                <a16:creationId xmlns:a16="http://schemas.microsoft.com/office/drawing/2014/main" id="{F23B5828-AF02-495C-AFD5-98A0633840CD}"/>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Curves, Thresholds, Prevalence, and Conventions Belong Together">
            <a:extLst xmlns:a="http://schemas.openxmlformats.org/drawingml/2006/main">
              <a:ext uri="{FF2B5EF4-FFF2-40B4-BE49-F238E27FC236}">
                <a16:creationId xmlns:a16="http://schemas.microsoft.com/office/drawing/2014/main" id="{96C85780-CB03-483C-A426-ED49C1C4E572}"/>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047 / 144</a:t>
            </a:r>
          </a:p>
        </p:txBody>
      </p:sp>
      <p:sp>
        <p:nvSpPr>
          <p:cNvPr id="8" name="" descr="Instructional visual for Curves, Thresholds, Prevalence, and Conventions Belong Together">
            <a:extLst xmlns:a="http://schemas.openxmlformats.org/drawingml/2006/main">
              <a:ext uri="{FF2B5EF4-FFF2-40B4-BE49-F238E27FC236}">
                <a16:creationId xmlns:a16="http://schemas.microsoft.com/office/drawing/2014/main" id="{D6ACA8B5-FF6D-43FA-AA3C-503CFA6E54D5}"/>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graphicFrame>
        <p:nvGraphicFramePr>
          <p:cNvPr id="26" name="Chart" descr="Instructional visual for Curves, Thresholds, Prevalence, and Conventions Belong Together"/>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bb547b7c646f4019"/>
          </a:graphicData>
        </a:graphic>
      </p:graphicFrame>
      <p:sp>
        <p:nvSpPr>
          <p:cNvPr id="10" name="" descr="Instructional visual for Curves, Thresholds, Prevalence, and Conventions Belong Together">
            <a:extLst xmlns:a="http://schemas.openxmlformats.org/drawingml/2006/main">
              <a:ext uri="{FF2B5EF4-FFF2-40B4-BE49-F238E27FC236}">
                <a16:creationId xmlns:a16="http://schemas.microsoft.com/office/drawing/2014/main" id="{2763A014-C25E-4815-86DD-38E2554ADC93}"/>
              </a:ext>
            </a:extLst>
          </p:cNvPr>
          <p:cNvSpPr>
            <a:spLocks xmlns:a="http://schemas.openxmlformats.org/drawingml/2006/main" noGrp="1"/>
          </p:cNvSpPr>
          <p:nvPr/>
        </p:nvSpPr>
        <p:spPr>
          <a:xfrm xmlns:a="http://schemas.openxmlformats.org/drawingml/2006/main">
            <a:off x="8859679"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F"/>
                </a:solidFill>
              </a:defRPr>
            </a:pPr>
            <a:r>
              <a:rPr sz="1650" b="1">
                <a:solidFill>
                  <a:srgbClr val="E8B45F"/>
                </a:solidFill>
              </a:rPr>
              <a:t>ILLUSTRATIVE SCHEMATIC</a:t>
            </a:r>
          </a:p>
        </p:txBody>
      </p:sp>
      <p:sp>
        <p:nvSpPr>
          <p:cNvPr id="11" name="" descr="Instructional visual for Curves, Thresholds, Prevalence, and Conventions Belong Together">
            <a:extLst xmlns:a="http://schemas.openxmlformats.org/drawingml/2006/main">
              <a:ext uri="{FF2B5EF4-FFF2-40B4-BE49-F238E27FC236}">
                <a16:creationId xmlns:a16="http://schemas.microsoft.com/office/drawing/2014/main" id="{0C0ECE9C-D4C3-49F9-A496-8C74DE9267F1}"/>
              </a:ext>
            </a:extLst>
          </p:cNvPr>
          <p:cNvSpPr>
            <a:spLocks xmlns:a="http://schemas.openxmlformats.org/drawingml/2006/main" noGrp="1"/>
          </p:cNvSpPr>
          <p:nvPr/>
        </p:nvSpPr>
        <p:spPr>
          <a:xfrm xmlns:a="http://schemas.openxmlformats.org/drawingml/2006/main">
            <a:off x="8859679"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The trace yields ROC-AUC 0.667 and average precision 0.756; neither chooses policy.</a:t>
            </a:r>
          </a:p>
        </p:txBody>
      </p:sp>
      <p:sp>
        <p:nvSpPr>
          <p:cNvPr id="12" name="" descr="Instructional visual for Curves, Thresholds, Prevalence, and Conventions Belong Together">
            <a:extLst xmlns:a="http://schemas.openxmlformats.org/drawingml/2006/main">
              <a:ext uri="{FF2B5EF4-FFF2-40B4-BE49-F238E27FC236}">
                <a16:creationId xmlns:a16="http://schemas.microsoft.com/office/drawing/2014/main" id="{7077804A-6BEB-4A91-9DE1-21DE664F9861}"/>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E8B45F"/>
          </a:solidFill>
          <a:ln xmlns:a="http://schemas.openxmlformats.org/drawingml/2006/main" w="0">
            <a:noFill/>
            <a:prstDash val="solid"/>
          </a:ln>
        </p:spPr>
      </p:sp>
      <p:sp>
        <p:nvSpPr>
          <p:cNvPr id="13" name="" descr="Instructional visual for Curves, Thresholds, Prevalence, and Conventions Belong Together">
            <a:extLst xmlns:a="http://schemas.openxmlformats.org/drawingml/2006/main">
              <a:ext uri="{FF2B5EF4-FFF2-40B4-BE49-F238E27FC236}">
                <a16:creationId xmlns:a16="http://schemas.microsoft.com/office/drawing/2014/main" id="{8FD1312B-61B1-490B-A500-2B38614FD312}"/>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DECISION</a:t>
            </a:r>
          </a:p>
        </p:txBody>
      </p:sp>
      <p:sp>
        <p:nvSpPr>
          <p:cNvPr id="14" name="" descr="Instructional visual for Curves, Thresholds, Prevalence, and Conventions Belong Together">
            <a:extLst xmlns:a="http://schemas.openxmlformats.org/drawingml/2006/main">
              <a:ext uri="{FF2B5EF4-FFF2-40B4-BE49-F238E27FC236}">
                <a16:creationId xmlns:a16="http://schemas.microsoft.com/office/drawing/2014/main" id="{0A8C0A59-96A3-4279-B3DD-E698D99B537A}"/>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15" name="" descr="Instructional visual for Curves, Thresholds, Prevalence, and Conventions Belong Together">
            <a:extLst xmlns:a="http://schemas.openxmlformats.org/drawingml/2006/main">
              <a:ext uri="{FF2B5EF4-FFF2-40B4-BE49-F238E27FC236}">
                <a16:creationId xmlns:a16="http://schemas.microsoft.com/office/drawing/2014/main" id="{6F756EBA-7ED6-44A5-AFEA-C30D117C38D5}"/>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16" name="" descr="Instructional visual for Curves, Thresholds, Prevalence, and Conventions Belong Together">
            <a:extLst xmlns:a="http://schemas.openxmlformats.org/drawingml/2006/main">
              <a:ext uri="{FF2B5EF4-FFF2-40B4-BE49-F238E27FC236}">
                <a16:creationId xmlns:a16="http://schemas.microsoft.com/office/drawing/2014/main" id="{AC4CB2E7-EE19-4756-9158-1ED8694F9C23}"/>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047 / 144</a:t>
            </a:r>
          </a:p>
        </p:txBody>
      </p:sp>
      <p:sp>
        <p:nvSpPr>
          <p:cNvPr id="17" name="" descr="Instructional visual for Curves, Thresholds, Prevalence, and Conventions Belong Together">
            <a:extLst xmlns:a="http://schemas.openxmlformats.org/drawingml/2006/main">
              <a:ext uri="{FF2B5EF4-FFF2-40B4-BE49-F238E27FC236}">
                <a16:creationId xmlns:a16="http://schemas.microsoft.com/office/drawing/2014/main" id="{93886224-A85F-4D0D-A676-2E2161D05A7A}"/>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Tree>
    <p:extLst>
      <p:ext uri="{BB962C8B-B14F-4D97-AF65-F5344CB8AC3E}">
        <p14:creationId xmlns:p14="http://schemas.microsoft.com/office/powerpoint/2010/main" val="442446679"/>
      </p:ext>
    </p:extLst>
  </p:cSld>
</p:sld>
</file>

<file path=ppt/slides/slide48.xml><?xml version="1.0" encoding="utf-8"?>
<p:sld xmlns:p="http://schemas.openxmlformats.org/presentationml/2006/main">
  <p:cSld>
    <p:bg>
      <p:bgPr>
        <a:solidFill xmlns:a="http://schemas.openxmlformats.org/drawingml/2006/main">
          <a:srgbClr val="050505"/>
        </a:solidFill>
      </p:bgPr>
    </p:bg>
    <p:spTree>
      <p:nvGrpSpPr>
        <p:cNvPr id="1" name="" descr="Instructional visual for Calibration Tests Whether Probability Language Is Justified"/>
        <p:cNvGrpSpPr/>
        <p:nvPr/>
      </p:nvGrpSpPr>
      <p:grpSpPr>
        <a:xfrm xmlns:a="http://schemas.openxmlformats.org/drawingml/2006/main"/>
      </p:grpSpPr>
      <p:sp>
        <p:nvSpPr>
          <p:cNvPr id="1" name="" descr="Instructional visual for Calibration Tests Whether Probability Language Is Justified">
            <a:extLst xmlns:a="http://schemas.openxmlformats.org/drawingml/2006/main">
              <a:ext uri="{FF2B5EF4-FFF2-40B4-BE49-F238E27FC236}">
                <a16:creationId xmlns:a16="http://schemas.microsoft.com/office/drawing/2014/main" id="{2FFEDAF6-CF5B-48F5-8395-BEB47EDCAFD1}"/>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E8B460"/>
          </a:solidFill>
          <a:ln xmlns:a="http://schemas.openxmlformats.org/drawingml/2006/main" w="0">
            <a:noFill/>
            <a:prstDash val="solid"/>
          </a:ln>
        </p:spPr>
      </p:sp>
      <p:sp>
        <p:nvSpPr>
          <p:cNvPr id="2" name="" descr="Instructional visual for Calibration Tests Whether Probability Language Is Justified">
            <a:extLst xmlns:a="http://schemas.openxmlformats.org/drawingml/2006/main">
              <a:ext uri="{FF2B5EF4-FFF2-40B4-BE49-F238E27FC236}">
                <a16:creationId xmlns:a16="http://schemas.microsoft.com/office/drawing/2014/main" id="{F4B250F7-BBC2-4C10-9BC3-8C3AA5E990E0}"/>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DECISION</a:t>
            </a:r>
          </a:p>
        </p:txBody>
      </p:sp>
      <p:sp>
        <p:nvSpPr>
          <p:cNvPr id="3" name="" descr="Instructional visual for Calibration Tests Whether Probability Language Is Justified">
            <a:extLst xmlns:a="http://schemas.openxmlformats.org/drawingml/2006/main">
              <a:ext uri="{FF2B5EF4-FFF2-40B4-BE49-F238E27FC236}">
                <a16:creationId xmlns:a16="http://schemas.microsoft.com/office/drawing/2014/main" id="{4C9B8D95-DAC7-4681-9516-A6F15CD5616D}"/>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4" name="slide-title" descr="Instructional visual for Calibration Tests Whether Probability Language Is Justified">
            <a:extLst xmlns:a="http://schemas.openxmlformats.org/drawingml/2006/main">
              <a:ext uri="{FF2B5EF4-FFF2-40B4-BE49-F238E27FC236}">
                <a16:creationId xmlns:a16="http://schemas.microsoft.com/office/drawing/2014/main" id="{A5C939A8-C2C8-4FA3-BA0C-ABBBB587DE4B}"/>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Calibration Tests Whether Probability Language Is Justified</a:t>
            </a:r>
          </a:p>
        </p:txBody>
      </p:sp>
      <p:sp>
        <p:nvSpPr>
          <p:cNvPr id="5" name="" descr="Instructional visual for Calibration Tests Whether Probability Language Is Justified">
            <a:extLst xmlns:a="http://schemas.openxmlformats.org/drawingml/2006/main">
              <a:ext uri="{FF2B5EF4-FFF2-40B4-BE49-F238E27FC236}">
                <a16:creationId xmlns:a16="http://schemas.microsoft.com/office/drawing/2014/main" id="{36BEEE28-5188-4A3E-A469-FA9404BE8B03}"/>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E8B460"/>
          </a:solidFill>
          <a:ln xmlns:a="http://schemas.openxmlformats.org/drawingml/2006/main" w="0">
            <a:noFill/>
            <a:prstDash val="solid"/>
          </a:ln>
        </p:spPr>
      </p:sp>
      <p:sp>
        <p:nvSpPr>
          <p:cNvPr id="6" name="" descr="Instructional visual for Calibration Tests Whether Probability Language Is Justified">
            <a:extLst xmlns:a="http://schemas.openxmlformats.org/drawingml/2006/main">
              <a:ext uri="{FF2B5EF4-FFF2-40B4-BE49-F238E27FC236}">
                <a16:creationId xmlns:a16="http://schemas.microsoft.com/office/drawing/2014/main" id="{D883EA3E-EE5C-41F0-AFFD-A6DE68E0AB35}"/>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Calibration Tests Whether Probability Language Is Justified">
            <a:extLst xmlns:a="http://schemas.openxmlformats.org/drawingml/2006/main">
              <a:ext uri="{FF2B5EF4-FFF2-40B4-BE49-F238E27FC236}">
                <a16:creationId xmlns:a16="http://schemas.microsoft.com/office/drawing/2014/main" id="{F432F93B-7F80-4D96-8355-62EBB72E6C5D}"/>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048 / 144  •  BUILD 1/3</a:t>
            </a:r>
          </a:p>
        </p:txBody>
      </p:sp>
      <p:sp>
        <p:nvSpPr>
          <p:cNvPr id="8" name="" descr="Instructional visual for Calibration Tests Whether Probability Language Is Justified">
            <a:extLst xmlns:a="http://schemas.openxmlformats.org/drawingml/2006/main">
              <a:ext uri="{FF2B5EF4-FFF2-40B4-BE49-F238E27FC236}">
                <a16:creationId xmlns:a16="http://schemas.microsoft.com/office/drawing/2014/main" id="{9CCB87AE-5A10-411F-87B6-AEEBCD3B5CBE}"/>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graphicFrame>
        <p:nvGraphicFramePr>
          <p:cNvPr id="26" name="Chart" descr="Instructional visual for Calibration Tests Whether Probability Language Is Justified"/>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5a3a7147da1549fb"/>
          </a:graphicData>
        </a:graphic>
      </p:graphicFrame>
      <p:sp>
        <p:nvSpPr>
          <p:cNvPr id="10" name="" descr="Instructional visual for Calibration Tests Whether Probability Language Is Justified">
            <a:extLst xmlns:a="http://schemas.openxmlformats.org/drawingml/2006/main">
              <a:ext uri="{FF2B5EF4-FFF2-40B4-BE49-F238E27FC236}">
                <a16:creationId xmlns:a16="http://schemas.microsoft.com/office/drawing/2014/main" id="{BBB7E5D4-976D-4B0F-8AB8-1E233F4EB397}"/>
              </a:ext>
            </a:extLst>
          </p:cNvPr>
          <p:cNvSpPr>
            <a:spLocks xmlns:a="http://schemas.openxmlformats.org/drawingml/2006/main" noGrp="1"/>
          </p:cNvSpPr>
          <p:nvPr/>
        </p:nvSpPr>
        <p:spPr>
          <a:xfrm xmlns:a="http://schemas.openxmlformats.org/drawingml/2006/main">
            <a:off x="8860155"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0"/>
                </a:solidFill>
              </a:defRPr>
            </a:pPr>
            <a:r>
              <a:rPr sz="1650" b="1">
                <a:solidFill>
                  <a:srgbClr val="E8B460"/>
                </a:solidFill>
              </a:rPr>
              <a:t>ILLUSTRATIVE SCHEMATIC</a:t>
            </a:r>
          </a:p>
        </p:txBody>
      </p:sp>
      <p:sp>
        <p:nvSpPr>
          <p:cNvPr id="11" name="" descr="Instructional visual for Calibration Tests Whether Probability Language Is Justified">
            <a:extLst xmlns:a="http://schemas.openxmlformats.org/drawingml/2006/main">
              <a:ext uri="{FF2B5EF4-FFF2-40B4-BE49-F238E27FC236}">
                <a16:creationId xmlns:a16="http://schemas.microsoft.com/office/drawing/2014/main" id="{D9C02244-6E80-4BCD-9257-5EC4178F3708}"/>
              </a:ext>
            </a:extLst>
          </p:cNvPr>
          <p:cNvSpPr>
            <a:spLocks xmlns:a="http://schemas.openxmlformats.org/drawingml/2006/main" noGrp="1"/>
          </p:cNvSpPr>
          <p:nvPr/>
        </p:nvSpPr>
        <p:spPr>
          <a:xfrm xmlns:a="http://schemas.openxmlformats.org/drawingml/2006/main">
            <a:off x="8860155"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AUC cannot repair leakage, invalid labels, selection bias, or miscalibrated scores.</a:t>
            </a:r>
          </a:p>
        </p:txBody>
      </p:sp>
      <p:sp>
        <p:nvSpPr>
          <p:cNvPr id="12" name="" descr="Instructional visual for Calibration Tests Whether Probability Language Is Justified">
            <a:extLst xmlns:a="http://schemas.openxmlformats.org/drawingml/2006/main">
              <a:ext uri="{FF2B5EF4-FFF2-40B4-BE49-F238E27FC236}">
                <a16:creationId xmlns:a16="http://schemas.microsoft.com/office/drawing/2014/main" id="{7068B827-7B1F-4F7C-BF97-E0671F2F193A}"/>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E8B460"/>
          </a:solidFill>
          <a:ln xmlns:a="http://schemas.openxmlformats.org/drawingml/2006/main" w="0">
            <a:noFill/>
            <a:prstDash val="solid"/>
          </a:ln>
        </p:spPr>
      </p:sp>
      <p:sp>
        <p:nvSpPr>
          <p:cNvPr id="13" name="" descr="Instructional visual for Calibration Tests Whether Probability Language Is Justified">
            <a:extLst xmlns:a="http://schemas.openxmlformats.org/drawingml/2006/main">
              <a:ext uri="{FF2B5EF4-FFF2-40B4-BE49-F238E27FC236}">
                <a16:creationId xmlns:a16="http://schemas.microsoft.com/office/drawing/2014/main" id="{F6A76415-F67F-4F86-8D76-D9C3E2C91699}"/>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DECISION</a:t>
            </a:r>
          </a:p>
        </p:txBody>
      </p:sp>
      <p:sp>
        <p:nvSpPr>
          <p:cNvPr id="14" name="" descr="Instructional visual for Calibration Tests Whether Probability Language Is Justified">
            <a:extLst xmlns:a="http://schemas.openxmlformats.org/drawingml/2006/main">
              <a:ext uri="{FF2B5EF4-FFF2-40B4-BE49-F238E27FC236}">
                <a16:creationId xmlns:a16="http://schemas.microsoft.com/office/drawing/2014/main" id="{158BA03A-D418-4A5D-BCEB-7F39C31FDA05}"/>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15" name="" descr="Instructional visual for Calibration Tests Whether Probability Language Is Justified">
            <a:extLst xmlns:a="http://schemas.openxmlformats.org/drawingml/2006/main">
              <a:ext uri="{FF2B5EF4-FFF2-40B4-BE49-F238E27FC236}">
                <a16:creationId xmlns:a16="http://schemas.microsoft.com/office/drawing/2014/main" id="{521D5608-FE51-47CE-80C6-43CD0069AE15}"/>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16" name="" descr="Instructional visual for Calibration Tests Whether Probability Language Is Justified">
            <a:extLst xmlns:a="http://schemas.openxmlformats.org/drawingml/2006/main">
              <a:ext uri="{FF2B5EF4-FFF2-40B4-BE49-F238E27FC236}">
                <a16:creationId xmlns:a16="http://schemas.microsoft.com/office/drawing/2014/main" id="{A94DB1A7-10FD-40E2-A2C5-E95D2C5391C9}"/>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048 / 144  •  BUILD 1/3</a:t>
            </a:r>
          </a:p>
        </p:txBody>
      </p:sp>
      <p:sp>
        <p:nvSpPr>
          <p:cNvPr id="17" name="" descr="Instructional visual for Calibration Tests Whether Probability Language Is Justified">
            <a:extLst xmlns:a="http://schemas.openxmlformats.org/drawingml/2006/main">
              <a:ext uri="{FF2B5EF4-FFF2-40B4-BE49-F238E27FC236}">
                <a16:creationId xmlns:a16="http://schemas.microsoft.com/office/drawing/2014/main" id="{C80C16E5-D58D-4539-B7E0-AE74CE4DFF38}"/>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Tree>
    <p:extLst>
      <p:ext uri="{BB962C8B-B14F-4D97-AF65-F5344CB8AC3E}">
        <p14:creationId xmlns:p14="http://schemas.microsoft.com/office/powerpoint/2010/main" val="1443066882"/>
      </p:ext>
    </p:extLst>
  </p:cSld>
</p:sld>
</file>

<file path=ppt/slides/slide49.xml><?xml version="1.0" encoding="utf-8"?>
<p:sld xmlns:p="http://schemas.openxmlformats.org/presentationml/2006/main">
  <p:cSld>
    <p:bg>
      <p:bgPr>
        <a:solidFill xmlns:a="http://schemas.openxmlformats.org/drawingml/2006/main">
          <a:srgbClr val="050505"/>
        </a:solidFill>
      </p:bgPr>
    </p:bg>
    <p:spTree>
      <p:nvGrpSpPr>
        <p:cNvPr id="1" name="" descr="Instructional visual for Calibration Tests Whether Probability Language Is Justified"/>
        <p:cNvGrpSpPr/>
        <p:nvPr/>
      </p:nvGrpSpPr>
      <p:grpSpPr>
        <a:xfrm xmlns:a="http://schemas.openxmlformats.org/drawingml/2006/main"/>
      </p:grpSpPr>
      <p:sp>
        <p:nvSpPr>
          <p:cNvPr id="1" name="" descr="Instructional visual for Calibration Tests Whether Probability Language Is Justified">
            <a:extLst xmlns:a="http://schemas.openxmlformats.org/drawingml/2006/main">
              <a:ext uri="{FF2B5EF4-FFF2-40B4-BE49-F238E27FC236}">
                <a16:creationId xmlns:a16="http://schemas.microsoft.com/office/drawing/2014/main" id="{E2CC5652-78E2-49E2-95B8-816087BAFFD7}"/>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E8B461"/>
          </a:solidFill>
          <a:ln xmlns:a="http://schemas.openxmlformats.org/drawingml/2006/main" w="0">
            <a:noFill/>
            <a:prstDash val="solid"/>
          </a:ln>
        </p:spPr>
      </p:sp>
      <p:sp>
        <p:nvSpPr>
          <p:cNvPr id="2" name="" descr="Instructional visual for Calibration Tests Whether Probability Language Is Justified">
            <a:extLst xmlns:a="http://schemas.openxmlformats.org/drawingml/2006/main">
              <a:ext uri="{FF2B5EF4-FFF2-40B4-BE49-F238E27FC236}">
                <a16:creationId xmlns:a16="http://schemas.microsoft.com/office/drawing/2014/main" id="{9A6DEA04-8F9E-4B98-9979-1360582FFEBC}"/>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DECISION</a:t>
            </a:r>
          </a:p>
        </p:txBody>
      </p:sp>
      <p:sp>
        <p:nvSpPr>
          <p:cNvPr id="3" name="" descr="Instructional visual for Calibration Tests Whether Probability Language Is Justified">
            <a:extLst xmlns:a="http://schemas.openxmlformats.org/drawingml/2006/main">
              <a:ext uri="{FF2B5EF4-FFF2-40B4-BE49-F238E27FC236}">
                <a16:creationId xmlns:a16="http://schemas.microsoft.com/office/drawing/2014/main" id="{6659074F-F28A-4DF3-BEC8-90F463F040D1}"/>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Calibration Tests Whether Probability Language Is Justified">
            <a:extLst xmlns:a="http://schemas.openxmlformats.org/drawingml/2006/main">
              <a:ext uri="{FF2B5EF4-FFF2-40B4-BE49-F238E27FC236}">
                <a16:creationId xmlns:a16="http://schemas.microsoft.com/office/drawing/2014/main" id="{8CC6B950-81C0-49E1-91E0-250405A47E10}"/>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Calibration Tests Whether Probability Language Is Justified</a:t>
            </a:r>
          </a:p>
        </p:txBody>
      </p:sp>
      <p:sp>
        <p:nvSpPr>
          <p:cNvPr id="5" name="" descr="Instructional visual for Calibration Tests Whether Probability Language Is Justified">
            <a:extLst xmlns:a="http://schemas.openxmlformats.org/drawingml/2006/main">
              <a:ext uri="{FF2B5EF4-FFF2-40B4-BE49-F238E27FC236}">
                <a16:creationId xmlns:a16="http://schemas.microsoft.com/office/drawing/2014/main" id="{361FCDA0-1F19-4171-945D-1AC9D4B6BDFC}"/>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E8B461"/>
          </a:solidFill>
          <a:ln xmlns:a="http://schemas.openxmlformats.org/drawingml/2006/main" w="0">
            <a:noFill/>
            <a:prstDash val="solid"/>
          </a:ln>
        </p:spPr>
      </p:sp>
      <p:sp>
        <p:nvSpPr>
          <p:cNvPr id="6" name="" descr="Instructional visual for Calibration Tests Whether Probability Language Is Justified">
            <a:extLst xmlns:a="http://schemas.openxmlformats.org/drawingml/2006/main">
              <a:ext uri="{FF2B5EF4-FFF2-40B4-BE49-F238E27FC236}">
                <a16:creationId xmlns:a16="http://schemas.microsoft.com/office/drawing/2014/main" id="{752C2400-8BA9-4C5C-8FB3-07ADCF3619BA}"/>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Calibration Tests Whether Probability Language Is Justified">
            <a:extLst xmlns:a="http://schemas.openxmlformats.org/drawingml/2006/main">
              <a:ext uri="{FF2B5EF4-FFF2-40B4-BE49-F238E27FC236}">
                <a16:creationId xmlns:a16="http://schemas.microsoft.com/office/drawing/2014/main" id="{5454A3E5-3D9F-4513-A6F5-5228D7BF19E4}"/>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049 / 144  •  BUILD 2/3</a:t>
            </a:r>
          </a:p>
        </p:txBody>
      </p:sp>
      <p:sp>
        <p:nvSpPr>
          <p:cNvPr id="8" name="" descr="Instructional visual for Calibration Tests Whether Probability Language Is Justified">
            <a:extLst xmlns:a="http://schemas.openxmlformats.org/drawingml/2006/main">
              <a:ext uri="{FF2B5EF4-FFF2-40B4-BE49-F238E27FC236}">
                <a16:creationId xmlns:a16="http://schemas.microsoft.com/office/drawing/2014/main" id="{EFDE2A0B-6892-470E-B4E8-204540237C3A}"/>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graphicFrame>
        <p:nvGraphicFramePr>
          <p:cNvPr id="26" name="Chart" descr="Instructional visual for Calibration Tests Whether Probability Language Is Justified"/>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f77134f62ecc452d"/>
          </a:graphicData>
        </a:graphic>
      </p:graphicFrame>
      <p:sp>
        <p:nvSpPr>
          <p:cNvPr id="10" name="" descr="Instructional visual for Calibration Tests Whether Probability Language Is Justified">
            <a:extLst xmlns:a="http://schemas.openxmlformats.org/drawingml/2006/main">
              <a:ext uri="{FF2B5EF4-FFF2-40B4-BE49-F238E27FC236}">
                <a16:creationId xmlns:a16="http://schemas.microsoft.com/office/drawing/2014/main" id="{51B610D1-495C-45E4-B746-2D6F4C326FEE}"/>
              </a:ext>
            </a:extLst>
          </p:cNvPr>
          <p:cNvSpPr>
            <a:spLocks xmlns:a="http://schemas.openxmlformats.org/drawingml/2006/main" noGrp="1"/>
          </p:cNvSpPr>
          <p:nvPr/>
        </p:nvSpPr>
        <p:spPr>
          <a:xfrm xmlns:a="http://schemas.openxmlformats.org/drawingml/2006/main">
            <a:off x="8860631"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1"/>
                </a:solidFill>
              </a:defRPr>
            </a:pPr>
            <a:r>
              <a:rPr sz="1650" b="1">
                <a:solidFill>
                  <a:srgbClr val="E8B461"/>
                </a:solidFill>
              </a:rPr>
              <a:t>ILLUSTRATIVE SCHEMATIC</a:t>
            </a:r>
          </a:p>
        </p:txBody>
      </p:sp>
      <p:sp>
        <p:nvSpPr>
          <p:cNvPr id="11" name="" descr="Instructional visual for Calibration Tests Whether Probability Language Is Justified">
            <a:extLst xmlns:a="http://schemas.openxmlformats.org/drawingml/2006/main">
              <a:ext uri="{FF2B5EF4-FFF2-40B4-BE49-F238E27FC236}">
                <a16:creationId xmlns:a16="http://schemas.microsoft.com/office/drawing/2014/main" id="{68530273-44E7-4D9C-8808-DFC6A06B90EE}"/>
              </a:ext>
            </a:extLst>
          </p:cNvPr>
          <p:cNvSpPr>
            <a:spLocks xmlns:a="http://schemas.openxmlformats.org/drawingml/2006/main" noGrp="1"/>
          </p:cNvSpPr>
          <p:nvPr/>
        </p:nvSpPr>
        <p:spPr>
          <a:xfrm xmlns:a="http://schemas.openxmlformats.org/drawingml/2006/main">
            <a:off x="8860631"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AUC cannot repair leakage, invalid labels, selection bias, or miscalibrated scores.</a:t>
            </a:r>
          </a:p>
        </p:txBody>
      </p:sp>
      <p:sp>
        <p:nvSpPr>
          <p:cNvPr id="12" name="" descr="Instructional visual for Calibration Tests Whether Probability Language Is Justified">
            <a:extLst xmlns:a="http://schemas.openxmlformats.org/drawingml/2006/main">
              <a:ext uri="{FF2B5EF4-FFF2-40B4-BE49-F238E27FC236}">
                <a16:creationId xmlns:a16="http://schemas.microsoft.com/office/drawing/2014/main" id="{8CB8F2C9-A393-4A5B-8D0A-9B7C4D7027F3}"/>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E8B461"/>
          </a:solidFill>
          <a:ln xmlns:a="http://schemas.openxmlformats.org/drawingml/2006/main" w="0">
            <a:noFill/>
            <a:prstDash val="solid"/>
          </a:ln>
        </p:spPr>
      </p:sp>
      <p:sp>
        <p:nvSpPr>
          <p:cNvPr id="13" name="" descr="Instructional visual for Calibration Tests Whether Probability Language Is Justified">
            <a:extLst xmlns:a="http://schemas.openxmlformats.org/drawingml/2006/main">
              <a:ext uri="{FF2B5EF4-FFF2-40B4-BE49-F238E27FC236}">
                <a16:creationId xmlns:a16="http://schemas.microsoft.com/office/drawing/2014/main" id="{376CC681-D683-4124-A931-90ED16A46915}"/>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DECISION</a:t>
            </a:r>
          </a:p>
        </p:txBody>
      </p:sp>
      <p:sp>
        <p:nvSpPr>
          <p:cNvPr id="14" name="" descr="Instructional visual for Calibration Tests Whether Probability Language Is Justified">
            <a:extLst xmlns:a="http://schemas.openxmlformats.org/drawingml/2006/main">
              <a:ext uri="{FF2B5EF4-FFF2-40B4-BE49-F238E27FC236}">
                <a16:creationId xmlns:a16="http://schemas.microsoft.com/office/drawing/2014/main" id="{423F7CD6-1BDE-4048-AD79-95AA893477F2}"/>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15" name="" descr="Instructional visual for Calibration Tests Whether Probability Language Is Justified">
            <a:extLst xmlns:a="http://schemas.openxmlformats.org/drawingml/2006/main">
              <a:ext uri="{FF2B5EF4-FFF2-40B4-BE49-F238E27FC236}">
                <a16:creationId xmlns:a16="http://schemas.microsoft.com/office/drawing/2014/main" id="{845B92DB-C23A-4708-9BDC-3323856D6A1E}"/>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16" name="" descr="Instructional visual for Calibration Tests Whether Probability Language Is Justified">
            <a:extLst xmlns:a="http://schemas.openxmlformats.org/drawingml/2006/main">
              <a:ext uri="{FF2B5EF4-FFF2-40B4-BE49-F238E27FC236}">
                <a16:creationId xmlns:a16="http://schemas.microsoft.com/office/drawing/2014/main" id="{9DB1DE69-5931-4A73-910A-BE1B4632C965}"/>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049 / 144  •  BUILD 2/3</a:t>
            </a:r>
          </a:p>
        </p:txBody>
      </p:sp>
      <p:sp>
        <p:nvSpPr>
          <p:cNvPr id="17" name="" descr="Instructional visual for Calibration Tests Whether Probability Language Is Justified">
            <a:extLst xmlns:a="http://schemas.openxmlformats.org/drawingml/2006/main">
              <a:ext uri="{FF2B5EF4-FFF2-40B4-BE49-F238E27FC236}">
                <a16:creationId xmlns:a16="http://schemas.microsoft.com/office/drawing/2014/main" id="{CC6E5768-8EA7-40F1-9925-C7EF5A88F944}"/>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Tree>
    <p:extLst>
      <p:ext uri="{BB962C8B-B14F-4D97-AF65-F5344CB8AC3E}">
        <p14:creationId xmlns:p14="http://schemas.microsoft.com/office/powerpoint/2010/main" val="814132813"/>
      </p:ext>
    </p:extLst>
  </p:cSld>
</p:sld>
</file>

<file path=ppt/slides/slide5.xml><?xml version="1.0" encoding="utf-8"?>
<p:sld xmlns:p="http://schemas.openxmlformats.org/presentationml/2006/main">
  <p:cSld>
    <p:bg>
      <p:bgPr>
        <a:solidFill xmlns:a="http://schemas.openxmlformats.org/drawingml/2006/main">
          <a:srgbClr val="050505"/>
        </a:solidFill>
      </p:bgPr>
    </p:bg>
    <p:spTree>
      <p:nvGrpSpPr>
        <p:cNvPr id="1" name="" descr="Instructional visual for Four Movements Preserve One Scientific Question"/>
        <p:cNvGrpSpPr/>
        <p:nvPr/>
      </p:nvGrpSpPr>
      <p:grpSpPr>
        <a:xfrm xmlns:a="http://schemas.openxmlformats.org/drawingml/2006/main"/>
      </p:grpSpPr>
      <p:sp>
        <p:nvSpPr>
          <p:cNvPr id="1" name="" descr="Instructional visual for Four Movements Preserve One Scientific Question">
            <a:extLst xmlns:a="http://schemas.openxmlformats.org/drawingml/2006/main">
              <a:ext uri="{FF2B5EF4-FFF2-40B4-BE49-F238E27FC236}">
                <a16:creationId xmlns:a16="http://schemas.microsoft.com/office/drawing/2014/main" id="{3F7864FC-CA8F-4F1B-A083-CAC02CDBD480}"/>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2" name="" descr="Instructional visual for Four Movements Preserve One Scientific Question">
            <a:extLst xmlns:a="http://schemas.openxmlformats.org/drawingml/2006/main">
              <a:ext uri="{FF2B5EF4-FFF2-40B4-BE49-F238E27FC236}">
                <a16:creationId xmlns:a16="http://schemas.microsoft.com/office/drawing/2014/main" id="{6A3090A7-6919-47CC-BC05-6117E6DEA501}"/>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INTRO</a:t>
            </a:r>
          </a:p>
        </p:txBody>
      </p:sp>
      <p:sp>
        <p:nvSpPr>
          <p:cNvPr id="3" name="" descr="Instructional visual for Four Movements Preserve One Scientific Question">
            <a:extLst xmlns:a="http://schemas.openxmlformats.org/drawingml/2006/main">
              <a:ext uri="{FF2B5EF4-FFF2-40B4-BE49-F238E27FC236}">
                <a16:creationId xmlns:a16="http://schemas.microsoft.com/office/drawing/2014/main" id="{FF40DDDB-D262-49BF-B5C0-62B0FD68EBD6}"/>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Four Movements Preserve One Scientific Question">
            <a:extLst xmlns:a="http://schemas.openxmlformats.org/drawingml/2006/main">
              <a:ext uri="{FF2B5EF4-FFF2-40B4-BE49-F238E27FC236}">
                <a16:creationId xmlns:a16="http://schemas.microsoft.com/office/drawing/2014/main" id="{64C18990-1AEC-46A6-945C-E961E8FE1093}"/>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Four Movements Preserve One Scientific Question</a:t>
            </a:r>
          </a:p>
        </p:txBody>
      </p:sp>
      <p:sp>
        <p:nvSpPr>
          <p:cNvPr id="5" name="" descr="Instructional visual for Four Movements Preserve One Scientific Question">
            <a:extLst xmlns:a="http://schemas.openxmlformats.org/drawingml/2006/main">
              <a:ext uri="{FF2B5EF4-FFF2-40B4-BE49-F238E27FC236}">
                <a16:creationId xmlns:a16="http://schemas.microsoft.com/office/drawing/2014/main" id="{2F5F9A54-18C6-4850-9BAF-0369F58C4B42}"/>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27D3C7"/>
          </a:solidFill>
          <a:ln xmlns:a="http://schemas.openxmlformats.org/drawingml/2006/main" w="0">
            <a:noFill/>
            <a:prstDash val="solid"/>
          </a:ln>
        </p:spPr>
      </p:sp>
      <p:sp>
        <p:nvSpPr>
          <p:cNvPr id="6" name="" descr="Instructional visual for Four Movements Preserve One Scientific Question">
            <a:extLst xmlns:a="http://schemas.openxmlformats.org/drawingml/2006/main">
              <a:ext uri="{FF2B5EF4-FFF2-40B4-BE49-F238E27FC236}">
                <a16:creationId xmlns:a16="http://schemas.microsoft.com/office/drawing/2014/main" id="{13AC9C7F-9A9A-4A15-8549-6024D619766F}"/>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Four Movements Preserve One Scientific Question">
            <a:extLst xmlns:a="http://schemas.openxmlformats.org/drawingml/2006/main">
              <a:ext uri="{FF2B5EF4-FFF2-40B4-BE49-F238E27FC236}">
                <a16:creationId xmlns:a16="http://schemas.microsoft.com/office/drawing/2014/main" id="{3B351E4E-051D-4236-BA2C-EB54DD7EFB71}"/>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005 / 144  •  BUILD 2/3</a:t>
            </a:r>
          </a:p>
        </p:txBody>
      </p:sp>
      <p:sp>
        <p:nvSpPr>
          <p:cNvPr id="8" name="" descr="Instructional visual for Four Movements Preserve One Scientific Question">
            <a:extLst xmlns:a="http://schemas.openxmlformats.org/drawingml/2006/main">
              <a:ext uri="{FF2B5EF4-FFF2-40B4-BE49-F238E27FC236}">
                <a16:creationId xmlns:a16="http://schemas.microsoft.com/office/drawing/2014/main" id="{D57B378B-F9BC-42A9-8174-1BC1C1CE30EE}"/>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Four Movements Preserve One Scientific Question">
            <a:extLst xmlns:a="http://schemas.openxmlformats.org/drawingml/2006/main">
              <a:ext uri="{FF2B5EF4-FFF2-40B4-BE49-F238E27FC236}">
                <a16:creationId xmlns:a16="http://schemas.microsoft.com/office/drawing/2014/main" id="{1075333E-5647-47B8-BAEC-475A18E6F902}"/>
              </a:ext>
            </a:extLst>
          </p:cNvPr>
          <p:cNvSpPr>
            <a:spLocks xmlns:a="http://schemas.openxmlformats.org/drawingml/2006/main" noGrp="1"/>
          </p:cNvSpPr>
          <p:nvPr/>
        </p:nvSpPr>
        <p:spPr>
          <a:xfrm xmlns:a="http://schemas.openxmlformats.org/drawingml/2006/main">
            <a:off x="2562701" y="3076575"/>
            <a:ext cx="228600" cy="209550"/>
          </a:xfrm>
          <a:prstGeom xmlns:a="http://schemas.openxmlformats.org/drawingml/2006/main" prst="rightArrow">
            <a:avLst/>
          </a:prstGeom>
          <a:solidFill xmlns:a="http://schemas.openxmlformats.org/drawingml/2006/main">
            <a:srgbClr val="27D3C7"/>
          </a:solidFill>
          <a:ln xmlns:a="http://schemas.openxmlformats.org/drawingml/2006/main" w="0">
            <a:noFill/>
            <a:prstDash val="solid"/>
          </a:ln>
        </p:spPr>
      </p:sp>
      <p:sp>
        <p:nvSpPr>
          <p:cNvPr id="10" name="" descr="Instructional visual for Four Movements Preserve One Scientific Question">
            <a:extLst xmlns:a="http://schemas.openxmlformats.org/drawingml/2006/main">
              <a:ext uri="{FF2B5EF4-FFF2-40B4-BE49-F238E27FC236}">
                <a16:creationId xmlns:a16="http://schemas.microsoft.com/office/drawing/2014/main" id="{7BDEDEDD-E5E1-4404-8BE6-71B92C70C58B}"/>
              </a:ext>
            </a:extLst>
          </p:cNvPr>
          <p:cNvSpPr>
            <a:spLocks xmlns:a="http://schemas.openxmlformats.org/drawingml/2006/main" noGrp="1"/>
          </p:cNvSpPr>
          <p:nvPr/>
        </p:nvSpPr>
        <p:spPr>
          <a:xfrm xmlns:a="http://schemas.openxmlformats.org/drawingml/2006/main">
            <a:off x="573881" y="2714625"/>
            <a:ext cx="1950720"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27D3C7"/>
            </a:solidFill>
            <a:prstDash val="solid"/>
          </a:ln>
        </p:spPr>
      </p:sp>
      <p:sp>
        <p:nvSpPr>
          <p:cNvPr id="11" name="" descr="Instructional visual for Four Movements Preserve One Scientific Question">
            <a:extLst xmlns:a="http://schemas.openxmlformats.org/drawingml/2006/main">
              <a:ext uri="{FF2B5EF4-FFF2-40B4-BE49-F238E27FC236}">
                <a16:creationId xmlns:a16="http://schemas.microsoft.com/office/drawing/2014/main" id="{CB9FCFE8-C1E5-4CF5-9146-D5D0921A4621}"/>
              </a:ext>
            </a:extLst>
          </p:cNvPr>
          <p:cNvSpPr>
            <a:spLocks xmlns:a="http://schemas.openxmlformats.org/drawingml/2006/main" noGrp="1"/>
          </p:cNvSpPr>
          <p:nvPr/>
        </p:nvSpPr>
        <p:spPr>
          <a:xfrm xmlns:a="http://schemas.openxmlformats.org/drawingml/2006/main">
            <a:off x="669131" y="2752725"/>
            <a:ext cx="176022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ACCOUNTABLE</a:t>
            </a:r>
          </a:p>
        </p:txBody>
      </p:sp>
      <p:sp>
        <p:nvSpPr>
          <p:cNvPr id="12" name="" descr="Instructional visual for Four Movements Preserve One Scientific Question">
            <a:extLst xmlns:a="http://schemas.openxmlformats.org/drawingml/2006/main">
              <a:ext uri="{FF2B5EF4-FFF2-40B4-BE49-F238E27FC236}">
                <a16:creationId xmlns:a16="http://schemas.microsoft.com/office/drawing/2014/main" id="{3FF8BC40-9678-49CE-86DB-F168FA0E5B44}"/>
              </a:ext>
            </a:extLst>
          </p:cNvPr>
          <p:cNvSpPr>
            <a:spLocks xmlns:a="http://schemas.openxmlformats.org/drawingml/2006/main" noGrp="1"/>
          </p:cNvSpPr>
          <p:nvPr/>
        </p:nvSpPr>
        <p:spPr>
          <a:xfrm xmlns:a="http://schemas.openxmlformats.org/drawingml/2006/main">
            <a:off x="2734151" y="2714625"/>
            <a:ext cx="1950720" cy="876300"/>
          </a:xfrm>
          <a:prstGeom xmlns:a="http://schemas.openxmlformats.org/drawingml/2006/main" prst="roundRect">
            <a:avLst>
              <a:gd name="adj" fmla="val 13043"/>
            </a:avLst>
          </a:prstGeom>
          <a:solidFill xmlns:a="http://schemas.openxmlformats.org/drawingml/2006/main">
            <a:srgbClr val="0B0B10"/>
          </a:solidFill>
          <a:ln xmlns:a="http://schemas.openxmlformats.org/drawingml/2006/main" w="19050">
            <a:solidFill>
              <a:srgbClr val="E8B461"/>
            </a:solidFill>
            <a:prstDash val="solid"/>
          </a:ln>
        </p:spPr>
      </p:sp>
      <p:sp>
        <p:nvSpPr>
          <p:cNvPr id="13" name="" descr="Instructional visual for Four Movements Preserve One Scientific Question">
            <a:extLst xmlns:a="http://schemas.openxmlformats.org/drawingml/2006/main">
              <a:ext uri="{FF2B5EF4-FFF2-40B4-BE49-F238E27FC236}">
                <a16:creationId xmlns:a16="http://schemas.microsoft.com/office/drawing/2014/main" id="{7DBF237F-35C7-4F7A-AC21-FAEB9A5E9CB1}"/>
              </a:ext>
            </a:extLst>
          </p:cNvPr>
          <p:cNvSpPr>
            <a:spLocks xmlns:a="http://schemas.openxmlformats.org/drawingml/2006/main" noGrp="1"/>
          </p:cNvSpPr>
          <p:nvPr/>
        </p:nvSpPr>
        <p:spPr>
          <a:xfrm xmlns:a="http://schemas.openxmlformats.org/drawingml/2006/main">
            <a:off x="2829401" y="2752725"/>
            <a:ext cx="176022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OBSERVE + ESTIMATE</a:t>
            </a:r>
          </a:p>
        </p:txBody>
      </p:sp>
      <p:sp>
        <p:nvSpPr>
          <p:cNvPr id="14" name="" descr="Instructional visual for Four Movements Preserve One Scientific Question">
            <a:extLst xmlns:a="http://schemas.openxmlformats.org/drawingml/2006/main">
              <a:ext uri="{FF2B5EF4-FFF2-40B4-BE49-F238E27FC236}">
                <a16:creationId xmlns:a16="http://schemas.microsoft.com/office/drawing/2014/main" id="{51C6FAB1-002A-4AA3-B2DB-DF65E82BAC64}"/>
              </a:ext>
            </a:extLst>
          </p:cNvPr>
          <p:cNvSpPr>
            <a:spLocks xmlns:a="http://schemas.openxmlformats.org/drawingml/2006/main" noGrp="1"/>
          </p:cNvSpPr>
          <p:nvPr/>
        </p:nvSpPr>
        <p:spPr>
          <a:xfrm xmlns:a="http://schemas.openxmlformats.org/drawingml/2006/main">
            <a:off x="669131" y="4286250"/>
            <a:ext cx="1047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0">
                <a:solidFill>
                  <a:srgbClr val="BDB8B3"/>
                </a:solidFill>
              </a:defRPr>
            </a:pPr>
            <a:r>
              <a:rPr sz="1875" b="0">
                <a:solidFill>
                  <a:srgbClr val="BDB8B3"/>
                </a:solidFill>
              </a:rPr>
              <a:t>Measurement, decision, representation, and deployment each protect the claim’s identity.</a:t>
            </a:r>
          </a:p>
        </p:txBody>
      </p:sp>
    </p:spTree>
    <p:extLst>
      <p:ext uri="{BB962C8B-B14F-4D97-AF65-F5344CB8AC3E}">
        <p14:creationId xmlns:p14="http://schemas.microsoft.com/office/powerpoint/2010/main" val="1410785810"/>
      </p:ext>
    </p:extLst>
  </p:cSld>
</p:sld>
</file>

<file path=ppt/slides/slide50.xml><?xml version="1.0" encoding="utf-8"?>
<p:sld xmlns:p="http://schemas.openxmlformats.org/presentationml/2006/main">
  <p:cSld>
    <p:bg>
      <p:bgPr>
        <a:solidFill xmlns:a="http://schemas.openxmlformats.org/drawingml/2006/main">
          <a:srgbClr val="050505"/>
        </a:solidFill>
      </p:bgPr>
    </p:bg>
    <p:spTree>
      <p:nvGrpSpPr>
        <p:cNvPr id="1" name="" descr="Instructional visual for Calibration Tests Whether Probability Language Is Justified"/>
        <p:cNvGrpSpPr/>
        <p:nvPr/>
      </p:nvGrpSpPr>
      <p:grpSpPr>
        <a:xfrm xmlns:a="http://schemas.openxmlformats.org/drawingml/2006/main"/>
      </p:grpSpPr>
      <p:sp>
        <p:nvSpPr>
          <p:cNvPr id="1" name="" descr="Instructional visual for Calibration Tests Whether Probability Language Is Justified">
            <a:extLst xmlns:a="http://schemas.openxmlformats.org/drawingml/2006/main">
              <a:ext uri="{FF2B5EF4-FFF2-40B4-BE49-F238E27FC236}">
                <a16:creationId xmlns:a16="http://schemas.microsoft.com/office/drawing/2014/main" id="{21A22A43-9D79-48F4-A350-5E8197E25A03}"/>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E8B462"/>
          </a:solidFill>
          <a:ln xmlns:a="http://schemas.openxmlformats.org/drawingml/2006/main" w="0">
            <a:noFill/>
            <a:prstDash val="solid"/>
          </a:ln>
        </p:spPr>
      </p:sp>
      <p:sp>
        <p:nvSpPr>
          <p:cNvPr id="2" name="" descr="Instructional visual for Calibration Tests Whether Probability Language Is Justified">
            <a:extLst xmlns:a="http://schemas.openxmlformats.org/drawingml/2006/main">
              <a:ext uri="{FF2B5EF4-FFF2-40B4-BE49-F238E27FC236}">
                <a16:creationId xmlns:a16="http://schemas.microsoft.com/office/drawing/2014/main" id="{3AF1D9B9-1D91-4B9C-AED9-D47947C15F60}"/>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DECISION</a:t>
            </a:r>
          </a:p>
        </p:txBody>
      </p:sp>
      <p:sp>
        <p:nvSpPr>
          <p:cNvPr id="3" name="" descr="Instructional visual for Calibration Tests Whether Probability Language Is Justified">
            <a:extLst xmlns:a="http://schemas.openxmlformats.org/drawingml/2006/main">
              <a:ext uri="{FF2B5EF4-FFF2-40B4-BE49-F238E27FC236}">
                <a16:creationId xmlns:a16="http://schemas.microsoft.com/office/drawing/2014/main" id="{0BB2AAE3-0C1F-4A11-B442-9EAB0BD74AD3}"/>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Calibration Tests Whether Probability Language Is Justified">
            <a:extLst xmlns:a="http://schemas.openxmlformats.org/drawingml/2006/main">
              <a:ext uri="{FF2B5EF4-FFF2-40B4-BE49-F238E27FC236}">
                <a16:creationId xmlns:a16="http://schemas.microsoft.com/office/drawing/2014/main" id="{21922B35-3872-4531-9C4B-4CEB032D8D40}"/>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Calibration Tests Whether Probability Language Is Justified</a:t>
            </a:r>
          </a:p>
        </p:txBody>
      </p:sp>
      <p:sp>
        <p:nvSpPr>
          <p:cNvPr id="5" name="" descr="Instructional visual for Calibration Tests Whether Probability Language Is Justified">
            <a:extLst xmlns:a="http://schemas.openxmlformats.org/drawingml/2006/main">
              <a:ext uri="{FF2B5EF4-FFF2-40B4-BE49-F238E27FC236}">
                <a16:creationId xmlns:a16="http://schemas.microsoft.com/office/drawing/2014/main" id="{6810AFAC-5432-451B-A5AD-65342669D327}"/>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E8B462"/>
          </a:solidFill>
          <a:ln xmlns:a="http://schemas.openxmlformats.org/drawingml/2006/main" w="0">
            <a:noFill/>
            <a:prstDash val="solid"/>
          </a:ln>
        </p:spPr>
      </p:sp>
      <p:sp>
        <p:nvSpPr>
          <p:cNvPr id="6" name="" descr="Instructional visual for Calibration Tests Whether Probability Language Is Justified">
            <a:extLst xmlns:a="http://schemas.openxmlformats.org/drawingml/2006/main">
              <a:ext uri="{FF2B5EF4-FFF2-40B4-BE49-F238E27FC236}">
                <a16:creationId xmlns:a16="http://schemas.microsoft.com/office/drawing/2014/main" id="{092AA8A5-0A49-4673-A5FE-2DA4513B6BBC}"/>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Calibration Tests Whether Probability Language Is Justified">
            <a:extLst xmlns:a="http://schemas.openxmlformats.org/drawingml/2006/main">
              <a:ext uri="{FF2B5EF4-FFF2-40B4-BE49-F238E27FC236}">
                <a16:creationId xmlns:a16="http://schemas.microsoft.com/office/drawing/2014/main" id="{8F3164DE-AC24-468A-8F4C-6C1AFCA9FC08}"/>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050 / 144  •  BUILD 3/3</a:t>
            </a:r>
          </a:p>
        </p:txBody>
      </p:sp>
      <p:sp>
        <p:nvSpPr>
          <p:cNvPr id="8" name="" descr="Instructional visual for Calibration Tests Whether Probability Language Is Justified">
            <a:extLst xmlns:a="http://schemas.openxmlformats.org/drawingml/2006/main">
              <a:ext uri="{FF2B5EF4-FFF2-40B4-BE49-F238E27FC236}">
                <a16:creationId xmlns:a16="http://schemas.microsoft.com/office/drawing/2014/main" id="{C594BD2B-0E58-415A-A8DE-C71BF9189CEE}"/>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graphicFrame>
        <p:nvGraphicFramePr>
          <p:cNvPr id="26" name="Chart" descr="Instructional visual for Calibration Tests Whether Probability Language Is Justified"/>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6cff960f04624a3b"/>
          </a:graphicData>
        </a:graphic>
      </p:graphicFrame>
      <p:sp>
        <p:nvSpPr>
          <p:cNvPr id="10" name="" descr="Instructional visual for Calibration Tests Whether Probability Language Is Justified">
            <a:extLst xmlns:a="http://schemas.openxmlformats.org/drawingml/2006/main">
              <a:ext uri="{FF2B5EF4-FFF2-40B4-BE49-F238E27FC236}">
                <a16:creationId xmlns:a16="http://schemas.microsoft.com/office/drawing/2014/main" id="{903839D0-36E6-4A03-BC35-F4BF04EC10E9}"/>
              </a:ext>
            </a:extLst>
          </p:cNvPr>
          <p:cNvSpPr>
            <a:spLocks xmlns:a="http://schemas.openxmlformats.org/drawingml/2006/main" noGrp="1"/>
          </p:cNvSpPr>
          <p:nvPr/>
        </p:nvSpPr>
        <p:spPr>
          <a:xfrm xmlns:a="http://schemas.openxmlformats.org/drawingml/2006/main">
            <a:off x="8861108"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2"/>
                </a:solidFill>
              </a:defRPr>
            </a:pPr>
            <a:r>
              <a:rPr sz="1650" b="1">
                <a:solidFill>
                  <a:srgbClr val="E8B462"/>
                </a:solidFill>
              </a:rPr>
              <a:t>ILLUSTRATIVE SCHEMATIC</a:t>
            </a:r>
          </a:p>
        </p:txBody>
      </p:sp>
      <p:sp>
        <p:nvSpPr>
          <p:cNvPr id="11" name="" descr="Instructional visual for Calibration Tests Whether Probability Language Is Justified">
            <a:extLst xmlns:a="http://schemas.openxmlformats.org/drawingml/2006/main">
              <a:ext uri="{FF2B5EF4-FFF2-40B4-BE49-F238E27FC236}">
                <a16:creationId xmlns:a16="http://schemas.microsoft.com/office/drawing/2014/main" id="{AAC2C108-8220-4183-AE55-BE75B9488975}"/>
              </a:ext>
            </a:extLst>
          </p:cNvPr>
          <p:cNvSpPr>
            <a:spLocks xmlns:a="http://schemas.openxmlformats.org/drawingml/2006/main" noGrp="1"/>
          </p:cNvSpPr>
          <p:nvPr/>
        </p:nvSpPr>
        <p:spPr>
          <a:xfrm xmlns:a="http://schemas.openxmlformats.org/drawingml/2006/main">
            <a:off x="8861108"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AUC cannot repair leakage, invalid labels, selection bias, or miscalibrated scores.</a:t>
            </a:r>
          </a:p>
        </p:txBody>
      </p:sp>
      <p:sp>
        <p:nvSpPr>
          <p:cNvPr id="12" name="" descr="Instructional visual for Calibration Tests Whether Probability Language Is Justified">
            <a:extLst xmlns:a="http://schemas.openxmlformats.org/drawingml/2006/main">
              <a:ext uri="{FF2B5EF4-FFF2-40B4-BE49-F238E27FC236}">
                <a16:creationId xmlns:a16="http://schemas.microsoft.com/office/drawing/2014/main" id="{0EAAE7EA-461C-4FD5-95F9-8F35C2ECE7B3}"/>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E8B462"/>
          </a:solidFill>
          <a:ln xmlns:a="http://schemas.openxmlformats.org/drawingml/2006/main" w="0">
            <a:noFill/>
            <a:prstDash val="solid"/>
          </a:ln>
        </p:spPr>
      </p:sp>
      <p:sp>
        <p:nvSpPr>
          <p:cNvPr id="13" name="" descr="Instructional visual for Calibration Tests Whether Probability Language Is Justified">
            <a:extLst xmlns:a="http://schemas.openxmlformats.org/drawingml/2006/main">
              <a:ext uri="{FF2B5EF4-FFF2-40B4-BE49-F238E27FC236}">
                <a16:creationId xmlns:a16="http://schemas.microsoft.com/office/drawing/2014/main" id="{5160D447-41B0-496A-BFC9-9F9914771D72}"/>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DECISION</a:t>
            </a:r>
          </a:p>
        </p:txBody>
      </p:sp>
      <p:sp>
        <p:nvSpPr>
          <p:cNvPr id="14" name="" descr="Instructional visual for Calibration Tests Whether Probability Language Is Justified">
            <a:extLst xmlns:a="http://schemas.openxmlformats.org/drawingml/2006/main">
              <a:ext uri="{FF2B5EF4-FFF2-40B4-BE49-F238E27FC236}">
                <a16:creationId xmlns:a16="http://schemas.microsoft.com/office/drawing/2014/main" id="{9A622636-085F-466D-9AA0-D0FFBCD95FF9}"/>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15" name="" descr="Instructional visual for Calibration Tests Whether Probability Language Is Justified">
            <a:extLst xmlns:a="http://schemas.openxmlformats.org/drawingml/2006/main">
              <a:ext uri="{FF2B5EF4-FFF2-40B4-BE49-F238E27FC236}">
                <a16:creationId xmlns:a16="http://schemas.microsoft.com/office/drawing/2014/main" id="{4E6FFF52-E32F-4159-8DC3-4DA661F3A9D3}"/>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16" name="" descr="Instructional visual for Calibration Tests Whether Probability Language Is Justified">
            <a:extLst xmlns:a="http://schemas.openxmlformats.org/drawingml/2006/main">
              <a:ext uri="{FF2B5EF4-FFF2-40B4-BE49-F238E27FC236}">
                <a16:creationId xmlns:a16="http://schemas.microsoft.com/office/drawing/2014/main" id="{A1EB3C49-D31F-48B6-B3C2-2EBC0FB11FFE}"/>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050 / 144  •  BUILD 3/3</a:t>
            </a:r>
          </a:p>
        </p:txBody>
      </p:sp>
      <p:sp>
        <p:nvSpPr>
          <p:cNvPr id="17" name="" descr="Instructional visual for Calibration Tests Whether Probability Language Is Justified">
            <a:extLst xmlns:a="http://schemas.openxmlformats.org/drawingml/2006/main">
              <a:ext uri="{FF2B5EF4-FFF2-40B4-BE49-F238E27FC236}">
                <a16:creationId xmlns:a16="http://schemas.microsoft.com/office/drawing/2014/main" id="{FBD3AB69-23BA-4E8E-9C84-6562AE6A92AD}"/>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Tree>
    <p:extLst>
      <p:ext uri="{BB962C8B-B14F-4D97-AF65-F5344CB8AC3E}">
        <p14:creationId xmlns:p14="http://schemas.microsoft.com/office/powerpoint/2010/main" val="1689582570"/>
      </p:ext>
    </p:extLst>
  </p:cSld>
</p:sld>
</file>

<file path=ppt/slides/slide51.xml><?xml version="1.0" encoding="utf-8"?>
<p:sld xmlns:p="http://schemas.openxmlformats.org/presentationml/2006/main">
  <p:cSld>
    <p:bg>
      <p:bgPr>
        <a:solidFill xmlns:a="http://schemas.openxmlformats.org/drawingml/2006/main">
          <a:srgbClr val="050505"/>
        </a:solidFill>
      </p:bgPr>
    </p:bg>
    <p:spTree>
      <p:nvGrpSpPr>
        <p:cNvPr id="1" name="" descr="Instructional visual for Reliability Gaps Locate Overprediction and Underprediction"/>
        <p:cNvGrpSpPr/>
        <p:nvPr/>
      </p:nvGrpSpPr>
      <p:grpSpPr>
        <a:xfrm xmlns:a="http://schemas.openxmlformats.org/drawingml/2006/main"/>
      </p:grpSpPr>
      <p:sp>
        <p:nvSpPr>
          <p:cNvPr id="1" name="" descr="Instructional visual for Reliability Gaps Locate Overprediction and Underprediction">
            <a:extLst xmlns:a="http://schemas.openxmlformats.org/drawingml/2006/main">
              <a:ext uri="{FF2B5EF4-FFF2-40B4-BE49-F238E27FC236}">
                <a16:creationId xmlns:a16="http://schemas.microsoft.com/office/drawing/2014/main" id="{3A3B9828-8C7D-461D-8C1E-3990E4449864}"/>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E8B463"/>
          </a:solidFill>
          <a:ln xmlns:a="http://schemas.openxmlformats.org/drawingml/2006/main" w="0">
            <a:noFill/>
            <a:prstDash val="solid"/>
          </a:ln>
        </p:spPr>
      </p:sp>
      <p:sp>
        <p:nvSpPr>
          <p:cNvPr id="2" name="" descr="Instructional visual for Reliability Gaps Locate Overprediction and Underprediction">
            <a:extLst xmlns:a="http://schemas.openxmlformats.org/drawingml/2006/main">
              <a:ext uri="{FF2B5EF4-FFF2-40B4-BE49-F238E27FC236}">
                <a16:creationId xmlns:a16="http://schemas.microsoft.com/office/drawing/2014/main" id="{212249BA-B43D-4152-AC7D-05B0598F6BA0}"/>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DECISION</a:t>
            </a:r>
          </a:p>
        </p:txBody>
      </p:sp>
      <p:sp>
        <p:nvSpPr>
          <p:cNvPr id="3" name="" descr="Instructional visual for Reliability Gaps Locate Overprediction and Underprediction">
            <a:extLst xmlns:a="http://schemas.openxmlformats.org/drawingml/2006/main">
              <a:ext uri="{FF2B5EF4-FFF2-40B4-BE49-F238E27FC236}">
                <a16:creationId xmlns:a16="http://schemas.microsoft.com/office/drawing/2014/main" id="{91E49B6F-3BC9-4A24-9C9A-5FC14A49DDF4}"/>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Reliability Gaps Locate Overprediction and Underprediction">
            <a:extLst xmlns:a="http://schemas.openxmlformats.org/drawingml/2006/main">
              <a:ext uri="{FF2B5EF4-FFF2-40B4-BE49-F238E27FC236}">
                <a16:creationId xmlns:a16="http://schemas.microsoft.com/office/drawing/2014/main" id="{E4CEE23B-8BCC-4360-B5AC-CBC162B80472}"/>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Reliability Gaps Locate Overprediction and Underprediction</a:t>
            </a:r>
          </a:p>
        </p:txBody>
      </p:sp>
      <p:sp>
        <p:nvSpPr>
          <p:cNvPr id="5" name="" descr="Instructional visual for Reliability Gaps Locate Overprediction and Underprediction">
            <a:extLst xmlns:a="http://schemas.openxmlformats.org/drawingml/2006/main">
              <a:ext uri="{FF2B5EF4-FFF2-40B4-BE49-F238E27FC236}">
                <a16:creationId xmlns:a16="http://schemas.microsoft.com/office/drawing/2014/main" id="{6648CF36-3059-42B6-B3C6-BE212AEFA602}"/>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E8B463"/>
          </a:solidFill>
          <a:ln xmlns:a="http://schemas.openxmlformats.org/drawingml/2006/main" w="0">
            <a:noFill/>
            <a:prstDash val="solid"/>
          </a:ln>
        </p:spPr>
      </p:sp>
      <p:sp>
        <p:nvSpPr>
          <p:cNvPr id="6" name="" descr="Instructional visual for Reliability Gaps Locate Overprediction and Underprediction">
            <a:extLst xmlns:a="http://schemas.openxmlformats.org/drawingml/2006/main">
              <a:ext uri="{FF2B5EF4-FFF2-40B4-BE49-F238E27FC236}">
                <a16:creationId xmlns:a16="http://schemas.microsoft.com/office/drawing/2014/main" id="{6DB21D29-65F2-4F12-958E-EF2BC7F790A6}"/>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Reliability Gaps Locate Overprediction and Underprediction">
            <a:extLst xmlns:a="http://schemas.openxmlformats.org/drawingml/2006/main">
              <a:ext uri="{FF2B5EF4-FFF2-40B4-BE49-F238E27FC236}">
                <a16:creationId xmlns:a16="http://schemas.microsoft.com/office/drawing/2014/main" id="{07AEF113-028D-44C2-99C4-B905AB7AC9FB}"/>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051 / 144  •  BUILD 1/3</a:t>
            </a:r>
          </a:p>
        </p:txBody>
      </p:sp>
      <p:sp>
        <p:nvSpPr>
          <p:cNvPr id="8" name="" descr="Instructional visual for Reliability Gaps Locate Overprediction and Underprediction">
            <a:extLst xmlns:a="http://schemas.openxmlformats.org/drawingml/2006/main">
              <a:ext uri="{FF2B5EF4-FFF2-40B4-BE49-F238E27FC236}">
                <a16:creationId xmlns:a16="http://schemas.microsoft.com/office/drawing/2014/main" id="{FFD30F94-2430-400A-A0E0-113277E6CB1F}"/>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graphicFrame>
        <p:nvGraphicFramePr>
          <p:cNvPr id="26" name="Chart" descr="Instructional visual for Reliability Gaps Locate Overprediction and Underprediction"/>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02c7016ae9c7434a"/>
          </a:graphicData>
        </a:graphic>
      </p:graphicFrame>
      <p:sp>
        <p:nvSpPr>
          <p:cNvPr id="10" name="" descr="Instructional visual for Reliability Gaps Locate Overprediction and Underprediction">
            <a:extLst xmlns:a="http://schemas.openxmlformats.org/drawingml/2006/main">
              <a:ext uri="{FF2B5EF4-FFF2-40B4-BE49-F238E27FC236}">
                <a16:creationId xmlns:a16="http://schemas.microsoft.com/office/drawing/2014/main" id="{E7092031-EF4C-45D3-BC78-EDDA6E0596A3}"/>
              </a:ext>
            </a:extLst>
          </p:cNvPr>
          <p:cNvSpPr>
            <a:spLocks xmlns:a="http://schemas.openxmlformats.org/drawingml/2006/main" noGrp="1"/>
          </p:cNvSpPr>
          <p:nvPr/>
        </p:nvSpPr>
        <p:spPr>
          <a:xfrm xmlns:a="http://schemas.openxmlformats.org/drawingml/2006/main">
            <a:off x="8861584"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3"/>
                </a:solidFill>
              </a:defRPr>
            </a:pPr>
            <a:r>
              <a:rPr sz="1650" b="1">
                <a:solidFill>
                  <a:srgbClr val="E8B463"/>
                </a:solidFill>
              </a:rPr>
              <a:t>ILLUSTRATIVE SCHEMATIC</a:t>
            </a:r>
          </a:p>
        </p:txBody>
      </p:sp>
      <p:sp>
        <p:nvSpPr>
          <p:cNvPr id="11" name="" descr="Instructional visual for Reliability Gaps Locate Overprediction and Underprediction">
            <a:extLst xmlns:a="http://schemas.openxmlformats.org/drawingml/2006/main">
              <a:ext uri="{FF2B5EF4-FFF2-40B4-BE49-F238E27FC236}">
                <a16:creationId xmlns:a16="http://schemas.microsoft.com/office/drawing/2014/main" id="{ECE05A2F-2A9E-4307-B3AB-457F856E5E29}"/>
              </a:ext>
            </a:extLst>
          </p:cNvPr>
          <p:cNvSpPr>
            <a:spLocks xmlns:a="http://schemas.openxmlformats.org/drawingml/2006/main" noGrp="1"/>
          </p:cNvSpPr>
          <p:nvPr/>
        </p:nvSpPr>
        <p:spPr>
          <a:xfrm xmlns:a="http://schemas.openxmlformats.org/drawingml/2006/main">
            <a:off x="8861584"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Pair binwise evidence with sample counts, uncertainty, Brier score, and calibration conventions.</a:t>
            </a:r>
          </a:p>
        </p:txBody>
      </p:sp>
      <p:sp>
        <p:nvSpPr>
          <p:cNvPr id="12" name="" descr="Instructional visual for Reliability Gaps Locate Overprediction and Underprediction">
            <a:extLst xmlns:a="http://schemas.openxmlformats.org/drawingml/2006/main">
              <a:ext uri="{FF2B5EF4-FFF2-40B4-BE49-F238E27FC236}">
                <a16:creationId xmlns:a16="http://schemas.microsoft.com/office/drawing/2014/main" id="{12B492BB-6EA2-49CB-BADA-8C92C117925B}"/>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E8B463"/>
          </a:solidFill>
          <a:ln xmlns:a="http://schemas.openxmlformats.org/drawingml/2006/main" w="0">
            <a:noFill/>
            <a:prstDash val="solid"/>
          </a:ln>
        </p:spPr>
      </p:sp>
      <p:sp>
        <p:nvSpPr>
          <p:cNvPr id="13" name="" descr="Instructional visual for Reliability Gaps Locate Overprediction and Underprediction">
            <a:extLst xmlns:a="http://schemas.openxmlformats.org/drawingml/2006/main">
              <a:ext uri="{FF2B5EF4-FFF2-40B4-BE49-F238E27FC236}">
                <a16:creationId xmlns:a16="http://schemas.microsoft.com/office/drawing/2014/main" id="{D2E72E5E-1AB0-4BAA-B683-9F15FEEDBC2E}"/>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DECISION</a:t>
            </a:r>
          </a:p>
        </p:txBody>
      </p:sp>
      <p:sp>
        <p:nvSpPr>
          <p:cNvPr id="14" name="" descr="Instructional visual for Reliability Gaps Locate Overprediction and Underprediction">
            <a:extLst xmlns:a="http://schemas.openxmlformats.org/drawingml/2006/main">
              <a:ext uri="{FF2B5EF4-FFF2-40B4-BE49-F238E27FC236}">
                <a16:creationId xmlns:a16="http://schemas.microsoft.com/office/drawing/2014/main" id="{6E67B701-2E02-43C7-A210-18A951602CEE}"/>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15" name="" descr="Instructional visual for Reliability Gaps Locate Overprediction and Underprediction">
            <a:extLst xmlns:a="http://schemas.openxmlformats.org/drawingml/2006/main">
              <a:ext uri="{FF2B5EF4-FFF2-40B4-BE49-F238E27FC236}">
                <a16:creationId xmlns:a16="http://schemas.microsoft.com/office/drawing/2014/main" id="{B561F223-21C4-4B8B-9F8D-694BAFE19219}"/>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16" name="" descr="Instructional visual for Reliability Gaps Locate Overprediction and Underprediction">
            <a:extLst xmlns:a="http://schemas.openxmlformats.org/drawingml/2006/main">
              <a:ext uri="{FF2B5EF4-FFF2-40B4-BE49-F238E27FC236}">
                <a16:creationId xmlns:a16="http://schemas.microsoft.com/office/drawing/2014/main" id="{F26011AA-BB23-4CC7-A570-7E79C08BDDB2}"/>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051 / 144  •  BUILD 1/3</a:t>
            </a:r>
          </a:p>
        </p:txBody>
      </p:sp>
      <p:sp>
        <p:nvSpPr>
          <p:cNvPr id="17" name="" descr="Instructional visual for Reliability Gaps Locate Overprediction and Underprediction">
            <a:extLst xmlns:a="http://schemas.openxmlformats.org/drawingml/2006/main">
              <a:ext uri="{FF2B5EF4-FFF2-40B4-BE49-F238E27FC236}">
                <a16:creationId xmlns:a16="http://schemas.microsoft.com/office/drawing/2014/main" id="{46E011F0-312D-41D3-BE6C-DDE64B413A2F}"/>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Tree>
    <p:extLst>
      <p:ext uri="{BB962C8B-B14F-4D97-AF65-F5344CB8AC3E}">
        <p14:creationId xmlns:p14="http://schemas.microsoft.com/office/powerpoint/2010/main" val="1147309535"/>
      </p:ext>
    </p:extLst>
  </p:cSld>
</p:sld>
</file>

<file path=ppt/slides/slide52.xml><?xml version="1.0" encoding="utf-8"?>
<p:sld xmlns:p="http://schemas.openxmlformats.org/presentationml/2006/main">
  <p:cSld>
    <p:bg>
      <p:bgPr>
        <a:solidFill xmlns:a="http://schemas.openxmlformats.org/drawingml/2006/main">
          <a:srgbClr val="050505"/>
        </a:solidFill>
      </p:bgPr>
    </p:bg>
    <p:spTree>
      <p:nvGrpSpPr>
        <p:cNvPr id="1" name="" descr="Instructional visual for Reliability Gaps Locate Overprediction and Underprediction"/>
        <p:cNvGrpSpPr/>
        <p:nvPr/>
      </p:nvGrpSpPr>
      <p:grpSpPr>
        <a:xfrm xmlns:a="http://schemas.openxmlformats.org/drawingml/2006/main"/>
      </p:grpSpPr>
      <p:sp>
        <p:nvSpPr>
          <p:cNvPr id="1" name="" descr="Instructional visual for Reliability Gaps Locate Overprediction and Underprediction">
            <a:extLst xmlns:a="http://schemas.openxmlformats.org/drawingml/2006/main">
              <a:ext uri="{FF2B5EF4-FFF2-40B4-BE49-F238E27FC236}">
                <a16:creationId xmlns:a16="http://schemas.microsoft.com/office/drawing/2014/main" id="{A76B17C5-C132-4284-83B0-786CB12B1350}"/>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E8B464"/>
          </a:solidFill>
          <a:ln xmlns:a="http://schemas.openxmlformats.org/drawingml/2006/main" w="0">
            <a:noFill/>
            <a:prstDash val="solid"/>
          </a:ln>
        </p:spPr>
      </p:sp>
      <p:sp>
        <p:nvSpPr>
          <p:cNvPr id="2" name="" descr="Instructional visual for Reliability Gaps Locate Overprediction and Underprediction">
            <a:extLst xmlns:a="http://schemas.openxmlformats.org/drawingml/2006/main">
              <a:ext uri="{FF2B5EF4-FFF2-40B4-BE49-F238E27FC236}">
                <a16:creationId xmlns:a16="http://schemas.microsoft.com/office/drawing/2014/main" id="{3725A062-DFD6-4BF5-A99C-42F94FAAF36C}"/>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DECISION</a:t>
            </a:r>
          </a:p>
        </p:txBody>
      </p:sp>
      <p:sp>
        <p:nvSpPr>
          <p:cNvPr id="3" name="" descr="Instructional visual for Reliability Gaps Locate Overprediction and Underprediction">
            <a:extLst xmlns:a="http://schemas.openxmlformats.org/drawingml/2006/main">
              <a:ext uri="{FF2B5EF4-FFF2-40B4-BE49-F238E27FC236}">
                <a16:creationId xmlns:a16="http://schemas.microsoft.com/office/drawing/2014/main" id="{C517EE61-071B-436F-8C85-A78C91174631}"/>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Reliability Gaps Locate Overprediction and Underprediction">
            <a:extLst xmlns:a="http://schemas.openxmlformats.org/drawingml/2006/main">
              <a:ext uri="{FF2B5EF4-FFF2-40B4-BE49-F238E27FC236}">
                <a16:creationId xmlns:a16="http://schemas.microsoft.com/office/drawing/2014/main" id="{CAFF144F-9D1C-4AE0-A48A-82526A2606AA}"/>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Reliability Gaps Locate Overprediction and Underprediction</a:t>
            </a:r>
          </a:p>
        </p:txBody>
      </p:sp>
      <p:sp>
        <p:nvSpPr>
          <p:cNvPr id="5" name="" descr="Instructional visual for Reliability Gaps Locate Overprediction and Underprediction">
            <a:extLst xmlns:a="http://schemas.openxmlformats.org/drawingml/2006/main">
              <a:ext uri="{FF2B5EF4-FFF2-40B4-BE49-F238E27FC236}">
                <a16:creationId xmlns:a16="http://schemas.microsoft.com/office/drawing/2014/main" id="{7DFA61D5-4A91-4A70-A74D-4F987E274B47}"/>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E8B464"/>
          </a:solidFill>
          <a:ln xmlns:a="http://schemas.openxmlformats.org/drawingml/2006/main" w="0">
            <a:noFill/>
            <a:prstDash val="solid"/>
          </a:ln>
        </p:spPr>
      </p:sp>
      <p:sp>
        <p:nvSpPr>
          <p:cNvPr id="6" name="" descr="Instructional visual for Reliability Gaps Locate Overprediction and Underprediction">
            <a:extLst xmlns:a="http://schemas.openxmlformats.org/drawingml/2006/main">
              <a:ext uri="{FF2B5EF4-FFF2-40B4-BE49-F238E27FC236}">
                <a16:creationId xmlns:a16="http://schemas.microsoft.com/office/drawing/2014/main" id="{9C346CAA-8473-4AB8-8FD6-D74A3A16DC2E}"/>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Reliability Gaps Locate Overprediction and Underprediction">
            <a:extLst xmlns:a="http://schemas.openxmlformats.org/drawingml/2006/main">
              <a:ext uri="{FF2B5EF4-FFF2-40B4-BE49-F238E27FC236}">
                <a16:creationId xmlns:a16="http://schemas.microsoft.com/office/drawing/2014/main" id="{96D6A458-1FB7-4CFE-8935-F2436E12B745}"/>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052 / 144  •  BUILD 2/3</a:t>
            </a:r>
          </a:p>
        </p:txBody>
      </p:sp>
      <p:sp>
        <p:nvSpPr>
          <p:cNvPr id="8" name="" descr="Instructional visual for Reliability Gaps Locate Overprediction and Underprediction">
            <a:extLst xmlns:a="http://schemas.openxmlformats.org/drawingml/2006/main">
              <a:ext uri="{FF2B5EF4-FFF2-40B4-BE49-F238E27FC236}">
                <a16:creationId xmlns:a16="http://schemas.microsoft.com/office/drawing/2014/main" id="{AD11844B-6A0B-497B-8230-BD26EA34BED0}"/>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graphicFrame>
        <p:nvGraphicFramePr>
          <p:cNvPr id="26" name="Chart" descr="Instructional visual for Reliability Gaps Locate Overprediction and Underprediction"/>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d0f78b4696494756"/>
          </a:graphicData>
        </a:graphic>
      </p:graphicFrame>
      <p:sp>
        <p:nvSpPr>
          <p:cNvPr id="10" name="" descr="Instructional visual for Reliability Gaps Locate Overprediction and Underprediction">
            <a:extLst xmlns:a="http://schemas.openxmlformats.org/drawingml/2006/main">
              <a:ext uri="{FF2B5EF4-FFF2-40B4-BE49-F238E27FC236}">
                <a16:creationId xmlns:a16="http://schemas.microsoft.com/office/drawing/2014/main" id="{645FFE61-2B17-4207-B03D-B8A35C3133A6}"/>
              </a:ext>
            </a:extLst>
          </p:cNvPr>
          <p:cNvSpPr>
            <a:spLocks xmlns:a="http://schemas.openxmlformats.org/drawingml/2006/main" noGrp="1"/>
          </p:cNvSpPr>
          <p:nvPr/>
        </p:nvSpPr>
        <p:spPr>
          <a:xfrm xmlns:a="http://schemas.openxmlformats.org/drawingml/2006/main">
            <a:off x="8862060"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4"/>
                </a:solidFill>
              </a:defRPr>
            </a:pPr>
            <a:r>
              <a:rPr sz="1650" b="1">
                <a:solidFill>
                  <a:srgbClr val="E8B464"/>
                </a:solidFill>
              </a:rPr>
              <a:t>ILLUSTRATIVE SCHEMATIC</a:t>
            </a:r>
          </a:p>
        </p:txBody>
      </p:sp>
      <p:sp>
        <p:nvSpPr>
          <p:cNvPr id="11" name="" descr="Instructional visual for Reliability Gaps Locate Overprediction and Underprediction">
            <a:extLst xmlns:a="http://schemas.openxmlformats.org/drawingml/2006/main">
              <a:ext uri="{FF2B5EF4-FFF2-40B4-BE49-F238E27FC236}">
                <a16:creationId xmlns:a16="http://schemas.microsoft.com/office/drawing/2014/main" id="{90353B4E-4ADF-4086-B8C9-15378DBF8252}"/>
              </a:ext>
            </a:extLst>
          </p:cNvPr>
          <p:cNvSpPr>
            <a:spLocks xmlns:a="http://schemas.openxmlformats.org/drawingml/2006/main" noGrp="1"/>
          </p:cNvSpPr>
          <p:nvPr/>
        </p:nvSpPr>
        <p:spPr>
          <a:xfrm xmlns:a="http://schemas.openxmlformats.org/drawingml/2006/main">
            <a:off x="8862060"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Pair binwise evidence with sample counts, uncertainty, Brier score, and calibration conventions.</a:t>
            </a:r>
          </a:p>
        </p:txBody>
      </p:sp>
      <p:sp>
        <p:nvSpPr>
          <p:cNvPr id="12" name="" descr="Instructional visual for Reliability Gaps Locate Overprediction and Underprediction">
            <a:extLst xmlns:a="http://schemas.openxmlformats.org/drawingml/2006/main">
              <a:ext uri="{FF2B5EF4-FFF2-40B4-BE49-F238E27FC236}">
                <a16:creationId xmlns:a16="http://schemas.microsoft.com/office/drawing/2014/main" id="{54B06F9B-80AC-4F3C-A164-B266F2EAE912}"/>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E8B464"/>
          </a:solidFill>
          <a:ln xmlns:a="http://schemas.openxmlformats.org/drawingml/2006/main" w="0">
            <a:noFill/>
            <a:prstDash val="solid"/>
          </a:ln>
        </p:spPr>
      </p:sp>
      <p:sp>
        <p:nvSpPr>
          <p:cNvPr id="13" name="" descr="Instructional visual for Reliability Gaps Locate Overprediction and Underprediction">
            <a:extLst xmlns:a="http://schemas.openxmlformats.org/drawingml/2006/main">
              <a:ext uri="{FF2B5EF4-FFF2-40B4-BE49-F238E27FC236}">
                <a16:creationId xmlns:a16="http://schemas.microsoft.com/office/drawing/2014/main" id="{451E9383-39C0-443D-9031-5D1818F6769A}"/>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DECISION</a:t>
            </a:r>
          </a:p>
        </p:txBody>
      </p:sp>
      <p:sp>
        <p:nvSpPr>
          <p:cNvPr id="14" name="" descr="Instructional visual for Reliability Gaps Locate Overprediction and Underprediction">
            <a:extLst xmlns:a="http://schemas.openxmlformats.org/drawingml/2006/main">
              <a:ext uri="{FF2B5EF4-FFF2-40B4-BE49-F238E27FC236}">
                <a16:creationId xmlns:a16="http://schemas.microsoft.com/office/drawing/2014/main" id="{41FCE5D7-6CC4-448A-B8AD-5EF794744FAC}"/>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15" name="" descr="Instructional visual for Reliability Gaps Locate Overprediction and Underprediction">
            <a:extLst xmlns:a="http://schemas.openxmlformats.org/drawingml/2006/main">
              <a:ext uri="{FF2B5EF4-FFF2-40B4-BE49-F238E27FC236}">
                <a16:creationId xmlns:a16="http://schemas.microsoft.com/office/drawing/2014/main" id="{97C24885-7E0D-4C11-81D0-49BBB8C6D952}"/>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16" name="" descr="Instructional visual for Reliability Gaps Locate Overprediction and Underprediction">
            <a:extLst xmlns:a="http://schemas.openxmlformats.org/drawingml/2006/main">
              <a:ext uri="{FF2B5EF4-FFF2-40B4-BE49-F238E27FC236}">
                <a16:creationId xmlns:a16="http://schemas.microsoft.com/office/drawing/2014/main" id="{BA66E110-D809-4ACA-86B8-814229A56121}"/>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052 / 144  •  BUILD 2/3</a:t>
            </a:r>
          </a:p>
        </p:txBody>
      </p:sp>
      <p:sp>
        <p:nvSpPr>
          <p:cNvPr id="17" name="" descr="Instructional visual for Reliability Gaps Locate Overprediction and Underprediction">
            <a:extLst xmlns:a="http://schemas.openxmlformats.org/drawingml/2006/main">
              <a:ext uri="{FF2B5EF4-FFF2-40B4-BE49-F238E27FC236}">
                <a16:creationId xmlns:a16="http://schemas.microsoft.com/office/drawing/2014/main" id="{1ECC99A5-76EB-42B2-8176-6EFE4A975B0F}"/>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Tree>
    <p:extLst>
      <p:ext uri="{BB962C8B-B14F-4D97-AF65-F5344CB8AC3E}">
        <p14:creationId xmlns:p14="http://schemas.microsoft.com/office/powerpoint/2010/main" val="411696765"/>
      </p:ext>
    </p:extLst>
  </p:cSld>
</p:sld>
</file>

<file path=ppt/slides/slide53.xml><?xml version="1.0" encoding="utf-8"?>
<p:sld xmlns:p="http://schemas.openxmlformats.org/presentationml/2006/main">
  <p:cSld>
    <p:bg>
      <p:bgPr>
        <a:solidFill xmlns:a="http://schemas.openxmlformats.org/drawingml/2006/main">
          <a:srgbClr val="050505"/>
        </a:solidFill>
      </p:bgPr>
    </p:bg>
    <p:spTree>
      <p:nvGrpSpPr>
        <p:cNvPr id="1" name="" descr="Instructional visual for Reliability Gaps Locate Overprediction and Underprediction"/>
        <p:cNvGrpSpPr/>
        <p:nvPr/>
      </p:nvGrpSpPr>
      <p:grpSpPr>
        <a:xfrm xmlns:a="http://schemas.openxmlformats.org/drawingml/2006/main"/>
      </p:grpSpPr>
      <p:sp>
        <p:nvSpPr>
          <p:cNvPr id="1" name="" descr="Instructional visual for Reliability Gaps Locate Overprediction and Underprediction">
            <a:extLst xmlns:a="http://schemas.openxmlformats.org/drawingml/2006/main">
              <a:ext uri="{FF2B5EF4-FFF2-40B4-BE49-F238E27FC236}">
                <a16:creationId xmlns:a16="http://schemas.microsoft.com/office/drawing/2014/main" id="{46DDBDA6-F2FE-40E4-B533-FBB36F188137}"/>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E8B465"/>
          </a:solidFill>
          <a:ln xmlns:a="http://schemas.openxmlformats.org/drawingml/2006/main" w="0">
            <a:noFill/>
            <a:prstDash val="solid"/>
          </a:ln>
        </p:spPr>
      </p:sp>
      <p:sp>
        <p:nvSpPr>
          <p:cNvPr id="2" name="" descr="Instructional visual for Reliability Gaps Locate Overprediction and Underprediction">
            <a:extLst xmlns:a="http://schemas.openxmlformats.org/drawingml/2006/main">
              <a:ext uri="{FF2B5EF4-FFF2-40B4-BE49-F238E27FC236}">
                <a16:creationId xmlns:a16="http://schemas.microsoft.com/office/drawing/2014/main" id="{6B65D8FB-AA96-4E72-A4B5-D46AD0154FAD}"/>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DECISION</a:t>
            </a:r>
          </a:p>
        </p:txBody>
      </p:sp>
      <p:sp>
        <p:nvSpPr>
          <p:cNvPr id="3" name="" descr="Instructional visual for Reliability Gaps Locate Overprediction and Underprediction">
            <a:extLst xmlns:a="http://schemas.openxmlformats.org/drawingml/2006/main">
              <a:ext uri="{FF2B5EF4-FFF2-40B4-BE49-F238E27FC236}">
                <a16:creationId xmlns:a16="http://schemas.microsoft.com/office/drawing/2014/main" id="{35055E08-1C3B-45AC-8748-88EAB5608E53}"/>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Reliability Gaps Locate Overprediction and Underprediction">
            <a:extLst xmlns:a="http://schemas.openxmlformats.org/drawingml/2006/main">
              <a:ext uri="{FF2B5EF4-FFF2-40B4-BE49-F238E27FC236}">
                <a16:creationId xmlns:a16="http://schemas.microsoft.com/office/drawing/2014/main" id="{FDBD212E-D579-434A-80C8-BDB0B4368266}"/>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Reliability Gaps Locate Overprediction and Underprediction</a:t>
            </a:r>
          </a:p>
        </p:txBody>
      </p:sp>
      <p:sp>
        <p:nvSpPr>
          <p:cNvPr id="5" name="" descr="Instructional visual for Reliability Gaps Locate Overprediction and Underprediction">
            <a:extLst xmlns:a="http://schemas.openxmlformats.org/drawingml/2006/main">
              <a:ext uri="{FF2B5EF4-FFF2-40B4-BE49-F238E27FC236}">
                <a16:creationId xmlns:a16="http://schemas.microsoft.com/office/drawing/2014/main" id="{AD8F5BFC-18CC-460E-8EC6-B6B8999F4434}"/>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E8B465"/>
          </a:solidFill>
          <a:ln xmlns:a="http://schemas.openxmlformats.org/drawingml/2006/main" w="0">
            <a:noFill/>
            <a:prstDash val="solid"/>
          </a:ln>
        </p:spPr>
      </p:sp>
      <p:sp>
        <p:nvSpPr>
          <p:cNvPr id="6" name="" descr="Instructional visual for Reliability Gaps Locate Overprediction and Underprediction">
            <a:extLst xmlns:a="http://schemas.openxmlformats.org/drawingml/2006/main">
              <a:ext uri="{FF2B5EF4-FFF2-40B4-BE49-F238E27FC236}">
                <a16:creationId xmlns:a16="http://schemas.microsoft.com/office/drawing/2014/main" id="{9DADE741-8F17-48EB-BF56-DFE354FE4568}"/>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Reliability Gaps Locate Overprediction and Underprediction">
            <a:extLst xmlns:a="http://schemas.openxmlformats.org/drawingml/2006/main">
              <a:ext uri="{FF2B5EF4-FFF2-40B4-BE49-F238E27FC236}">
                <a16:creationId xmlns:a16="http://schemas.microsoft.com/office/drawing/2014/main" id="{F0A40E2D-7568-4827-ACC6-15484886E3B3}"/>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053 / 144  •  BUILD 3/3</a:t>
            </a:r>
          </a:p>
        </p:txBody>
      </p:sp>
      <p:sp>
        <p:nvSpPr>
          <p:cNvPr id="8" name="" descr="Instructional visual for Reliability Gaps Locate Overprediction and Underprediction">
            <a:extLst xmlns:a="http://schemas.openxmlformats.org/drawingml/2006/main">
              <a:ext uri="{FF2B5EF4-FFF2-40B4-BE49-F238E27FC236}">
                <a16:creationId xmlns:a16="http://schemas.microsoft.com/office/drawing/2014/main" id="{9828EDE4-468F-42BB-A28D-DA1678D592B8}"/>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graphicFrame>
        <p:nvGraphicFramePr>
          <p:cNvPr id="26" name="Chart" descr="Instructional visual for Reliability Gaps Locate Overprediction and Underprediction"/>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921d23244cf7428f"/>
          </a:graphicData>
        </a:graphic>
      </p:graphicFrame>
      <p:sp>
        <p:nvSpPr>
          <p:cNvPr id="10" name="" descr="Instructional visual for Reliability Gaps Locate Overprediction and Underprediction">
            <a:extLst xmlns:a="http://schemas.openxmlformats.org/drawingml/2006/main">
              <a:ext uri="{FF2B5EF4-FFF2-40B4-BE49-F238E27FC236}">
                <a16:creationId xmlns:a16="http://schemas.microsoft.com/office/drawing/2014/main" id="{9C32A05F-5E1B-4F48-AB70-2D9D20449A93}"/>
              </a:ext>
            </a:extLst>
          </p:cNvPr>
          <p:cNvSpPr>
            <a:spLocks xmlns:a="http://schemas.openxmlformats.org/drawingml/2006/main" noGrp="1"/>
          </p:cNvSpPr>
          <p:nvPr/>
        </p:nvSpPr>
        <p:spPr>
          <a:xfrm xmlns:a="http://schemas.openxmlformats.org/drawingml/2006/main">
            <a:off x="8862536"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5"/>
                </a:solidFill>
              </a:defRPr>
            </a:pPr>
            <a:r>
              <a:rPr sz="1650" b="1">
                <a:solidFill>
                  <a:srgbClr val="E8B465"/>
                </a:solidFill>
              </a:rPr>
              <a:t>ILLUSTRATIVE SCHEMATIC</a:t>
            </a:r>
          </a:p>
        </p:txBody>
      </p:sp>
      <p:sp>
        <p:nvSpPr>
          <p:cNvPr id="11" name="" descr="Instructional visual for Reliability Gaps Locate Overprediction and Underprediction">
            <a:extLst xmlns:a="http://schemas.openxmlformats.org/drawingml/2006/main">
              <a:ext uri="{FF2B5EF4-FFF2-40B4-BE49-F238E27FC236}">
                <a16:creationId xmlns:a16="http://schemas.microsoft.com/office/drawing/2014/main" id="{94079BF6-1944-4D9C-B257-FD61FD7562E9}"/>
              </a:ext>
            </a:extLst>
          </p:cNvPr>
          <p:cNvSpPr>
            <a:spLocks xmlns:a="http://schemas.openxmlformats.org/drawingml/2006/main" noGrp="1"/>
          </p:cNvSpPr>
          <p:nvPr/>
        </p:nvSpPr>
        <p:spPr>
          <a:xfrm xmlns:a="http://schemas.openxmlformats.org/drawingml/2006/main">
            <a:off x="8862536"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Pair binwise evidence with sample counts, uncertainty, Brier score, and calibration conventions.</a:t>
            </a:r>
          </a:p>
        </p:txBody>
      </p:sp>
      <p:sp>
        <p:nvSpPr>
          <p:cNvPr id="12" name="" descr="Instructional visual for Reliability Gaps Locate Overprediction and Underprediction">
            <a:extLst xmlns:a="http://schemas.openxmlformats.org/drawingml/2006/main">
              <a:ext uri="{FF2B5EF4-FFF2-40B4-BE49-F238E27FC236}">
                <a16:creationId xmlns:a16="http://schemas.microsoft.com/office/drawing/2014/main" id="{FDE311D1-F907-458B-BB4C-C9324DD48454}"/>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E8B465"/>
          </a:solidFill>
          <a:ln xmlns:a="http://schemas.openxmlformats.org/drawingml/2006/main" w="0">
            <a:noFill/>
            <a:prstDash val="solid"/>
          </a:ln>
        </p:spPr>
      </p:sp>
      <p:sp>
        <p:nvSpPr>
          <p:cNvPr id="13" name="" descr="Instructional visual for Reliability Gaps Locate Overprediction and Underprediction">
            <a:extLst xmlns:a="http://schemas.openxmlformats.org/drawingml/2006/main">
              <a:ext uri="{FF2B5EF4-FFF2-40B4-BE49-F238E27FC236}">
                <a16:creationId xmlns:a16="http://schemas.microsoft.com/office/drawing/2014/main" id="{FBD4575E-6511-483B-8D72-3D3D74688171}"/>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DECISION</a:t>
            </a:r>
          </a:p>
        </p:txBody>
      </p:sp>
      <p:sp>
        <p:nvSpPr>
          <p:cNvPr id="14" name="" descr="Instructional visual for Reliability Gaps Locate Overprediction and Underprediction">
            <a:extLst xmlns:a="http://schemas.openxmlformats.org/drawingml/2006/main">
              <a:ext uri="{FF2B5EF4-FFF2-40B4-BE49-F238E27FC236}">
                <a16:creationId xmlns:a16="http://schemas.microsoft.com/office/drawing/2014/main" id="{3D595064-06BB-4D85-B4DC-8D213AC78B86}"/>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15" name="" descr="Instructional visual for Reliability Gaps Locate Overprediction and Underprediction">
            <a:extLst xmlns:a="http://schemas.openxmlformats.org/drawingml/2006/main">
              <a:ext uri="{FF2B5EF4-FFF2-40B4-BE49-F238E27FC236}">
                <a16:creationId xmlns:a16="http://schemas.microsoft.com/office/drawing/2014/main" id="{6325F2F0-BBAD-43AA-937F-7AB186BFBAE3}"/>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16" name="" descr="Instructional visual for Reliability Gaps Locate Overprediction and Underprediction">
            <a:extLst xmlns:a="http://schemas.openxmlformats.org/drawingml/2006/main">
              <a:ext uri="{FF2B5EF4-FFF2-40B4-BE49-F238E27FC236}">
                <a16:creationId xmlns:a16="http://schemas.microsoft.com/office/drawing/2014/main" id="{0FEE28B7-8B40-4C10-B6F7-190C68936386}"/>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053 / 144  •  BUILD 3/3</a:t>
            </a:r>
          </a:p>
        </p:txBody>
      </p:sp>
      <p:sp>
        <p:nvSpPr>
          <p:cNvPr id="17" name="" descr="Instructional visual for Reliability Gaps Locate Overprediction and Underprediction">
            <a:extLst xmlns:a="http://schemas.openxmlformats.org/drawingml/2006/main">
              <a:ext uri="{FF2B5EF4-FFF2-40B4-BE49-F238E27FC236}">
                <a16:creationId xmlns:a16="http://schemas.microsoft.com/office/drawing/2014/main" id="{4CECC65D-3106-4A9C-BC49-257E98DA87EA}"/>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Tree>
    <p:extLst>
      <p:ext uri="{BB962C8B-B14F-4D97-AF65-F5344CB8AC3E}">
        <p14:creationId xmlns:p14="http://schemas.microsoft.com/office/powerpoint/2010/main" val="1570954738"/>
      </p:ext>
    </p:extLst>
  </p:cSld>
</p:sld>
</file>

<file path=ppt/slides/slide54.xml><?xml version="1.0" encoding="utf-8"?>
<p:sld xmlns:p="http://schemas.openxmlformats.org/presentationml/2006/main">
  <p:cSld>
    <p:bg>
      <p:bgPr>
        <a:solidFill xmlns:a="http://schemas.openxmlformats.org/drawingml/2006/main">
          <a:srgbClr val="050505"/>
        </a:solidFill>
      </p:bgPr>
    </p:bg>
    <p:spTree>
      <p:nvGrpSpPr>
        <p:cNvPr id="1" name="" descr="Instructional visual for Calibration Requires Its Own Temporally Separated Fit"/>
        <p:cNvGrpSpPr/>
        <p:nvPr/>
      </p:nvGrpSpPr>
      <p:grpSpPr>
        <a:xfrm xmlns:a="http://schemas.openxmlformats.org/drawingml/2006/main"/>
      </p:grpSpPr>
      <p:sp>
        <p:nvSpPr>
          <p:cNvPr id="1" name="" descr="Instructional visual for Calibration Requires Its Own Temporally Separated Fit">
            <a:extLst xmlns:a="http://schemas.openxmlformats.org/drawingml/2006/main">
              <a:ext uri="{FF2B5EF4-FFF2-40B4-BE49-F238E27FC236}">
                <a16:creationId xmlns:a16="http://schemas.microsoft.com/office/drawing/2014/main" id="{A67BA6A4-1ADA-4956-AE1B-2E4E04BF5D2F}"/>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E8B466"/>
          </a:solidFill>
          <a:ln xmlns:a="http://schemas.openxmlformats.org/drawingml/2006/main" w="0">
            <a:noFill/>
            <a:prstDash val="solid"/>
          </a:ln>
        </p:spPr>
      </p:sp>
      <p:sp>
        <p:nvSpPr>
          <p:cNvPr id="2" name="" descr="Instructional visual for Calibration Requires Its Own Temporally Separated Fit">
            <a:extLst xmlns:a="http://schemas.openxmlformats.org/drawingml/2006/main">
              <a:ext uri="{FF2B5EF4-FFF2-40B4-BE49-F238E27FC236}">
                <a16:creationId xmlns:a16="http://schemas.microsoft.com/office/drawing/2014/main" id="{1A2083E9-5FDE-4929-8795-88E213F2B031}"/>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DECISION</a:t>
            </a:r>
          </a:p>
        </p:txBody>
      </p:sp>
      <p:sp>
        <p:nvSpPr>
          <p:cNvPr id="3" name="" descr="Instructional visual for Calibration Requires Its Own Temporally Separated Fit">
            <a:extLst xmlns:a="http://schemas.openxmlformats.org/drawingml/2006/main">
              <a:ext uri="{FF2B5EF4-FFF2-40B4-BE49-F238E27FC236}">
                <a16:creationId xmlns:a16="http://schemas.microsoft.com/office/drawing/2014/main" id="{88FDFB2E-5A02-4091-ABD2-3BC9B4E5466D}"/>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4" name="slide-title" descr="Instructional visual for Calibration Requires Its Own Temporally Separated Fit">
            <a:extLst xmlns:a="http://schemas.openxmlformats.org/drawingml/2006/main">
              <a:ext uri="{FF2B5EF4-FFF2-40B4-BE49-F238E27FC236}">
                <a16:creationId xmlns:a16="http://schemas.microsoft.com/office/drawing/2014/main" id="{E50CC168-63D3-4CDC-9555-F14E93DA95E5}"/>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Calibration Requires Its Own Temporally Separated Fit</a:t>
            </a:r>
          </a:p>
        </p:txBody>
      </p:sp>
      <p:sp>
        <p:nvSpPr>
          <p:cNvPr id="5" name="" descr="Instructional visual for Calibration Requires Its Own Temporally Separated Fit">
            <a:extLst xmlns:a="http://schemas.openxmlformats.org/drawingml/2006/main">
              <a:ext uri="{FF2B5EF4-FFF2-40B4-BE49-F238E27FC236}">
                <a16:creationId xmlns:a16="http://schemas.microsoft.com/office/drawing/2014/main" id="{E570CE12-8BD8-4E68-B846-36C1768DF3FF}"/>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E8B466"/>
          </a:solidFill>
          <a:ln xmlns:a="http://schemas.openxmlformats.org/drawingml/2006/main" w="0">
            <a:noFill/>
            <a:prstDash val="solid"/>
          </a:ln>
        </p:spPr>
      </p:sp>
      <p:sp>
        <p:nvSpPr>
          <p:cNvPr id="6" name="" descr="Instructional visual for Calibration Requires Its Own Temporally Separated Fit">
            <a:extLst xmlns:a="http://schemas.openxmlformats.org/drawingml/2006/main">
              <a:ext uri="{FF2B5EF4-FFF2-40B4-BE49-F238E27FC236}">
                <a16:creationId xmlns:a16="http://schemas.microsoft.com/office/drawing/2014/main" id="{8E9B53DF-9950-4164-A051-B500768FC41B}"/>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Calibration Requires Its Own Temporally Separated Fit">
            <a:extLst xmlns:a="http://schemas.openxmlformats.org/drawingml/2006/main">
              <a:ext uri="{FF2B5EF4-FFF2-40B4-BE49-F238E27FC236}">
                <a16:creationId xmlns:a16="http://schemas.microsoft.com/office/drawing/2014/main" id="{9FA795FF-4251-4E23-8F55-D2F491DD53EE}"/>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054 / 144</a:t>
            </a:r>
          </a:p>
        </p:txBody>
      </p:sp>
      <p:sp>
        <p:nvSpPr>
          <p:cNvPr id="8" name="" descr="Instructional visual for Calibration Requires Its Own Temporally Separated Fit">
            <a:extLst xmlns:a="http://schemas.openxmlformats.org/drawingml/2006/main">
              <a:ext uri="{FF2B5EF4-FFF2-40B4-BE49-F238E27FC236}">
                <a16:creationId xmlns:a16="http://schemas.microsoft.com/office/drawing/2014/main" id="{143425AE-B51C-4E3C-8C17-3B96BFC9E53D}"/>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graphicFrame>
        <p:nvGraphicFramePr>
          <p:cNvPr id="26" name="Chart" descr="Instructional visual for Calibration Requires Its Own Temporally Separated Fit"/>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6614d7db2a104188"/>
          </a:graphicData>
        </a:graphic>
      </p:graphicFrame>
      <p:sp>
        <p:nvSpPr>
          <p:cNvPr id="10" name="" descr="Instructional visual for Calibration Requires Its Own Temporally Separated Fit">
            <a:extLst xmlns:a="http://schemas.openxmlformats.org/drawingml/2006/main">
              <a:ext uri="{FF2B5EF4-FFF2-40B4-BE49-F238E27FC236}">
                <a16:creationId xmlns:a16="http://schemas.microsoft.com/office/drawing/2014/main" id="{76622B6D-B586-457F-B60D-7FB345C4A68A}"/>
              </a:ext>
            </a:extLst>
          </p:cNvPr>
          <p:cNvSpPr>
            <a:spLocks xmlns:a="http://schemas.openxmlformats.org/drawingml/2006/main" noGrp="1"/>
          </p:cNvSpPr>
          <p:nvPr/>
        </p:nvSpPr>
        <p:spPr>
          <a:xfrm xmlns:a="http://schemas.openxmlformats.org/drawingml/2006/main">
            <a:off x="8863013"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6"/>
                </a:solidFill>
              </a:defRPr>
            </a:pPr>
            <a:r>
              <a:rPr sz="1650" b="1">
                <a:solidFill>
                  <a:srgbClr val="E8B466"/>
                </a:solidFill>
              </a:rPr>
              <a:t>FORMULA-DERIVED</a:t>
            </a:r>
          </a:p>
        </p:txBody>
      </p:sp>
      <p:sp>
        <p:nvSpPr>
          <p:cNvPr id="11" name="" descr="Instructional visual for Calibration Requires Its Own Temporally Separated Fit">
            <a:extLst xmlns:a="http://schemas.openxmlformats.org/drawingml/2006/main">
              <a:ext uri="{FF2B5EF4-FFF2-40B4-BE49-F238E27FC236}">
                <a16:creationId xmlns:a16="http://schemas.microsoft.com/office/drawing/2014/main" id="{108B3B1F-DDF1-4562-AEBC-7AD4A538C2AE}"/>
              </a:ext>
            </a:extLst>
          </p:cNvPr>
          <p:cNvSpPr>
            <a:spLocks xmlns:a="http://schemas.openxmlformats.org/drawingml/2006/main" noGrp="1"/>
          </p:cNvSpPr>
          <p:nvPr/>
        </p:nvSpPr>
        <p:spPr>
          <a:xfrm xmlns:a="http://schemas.openxmlformats.org/drawingml/2006/main">
            <a:off x="8863013"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Freeze model and calibrator before evaluating local probability quality on untouched data.</a:t>
            </a:r>
          </a:p>
        </p:txBody>
      </p:sp>
      <p:sp>
        <p:nvSpPr>
          <p:cNvPr id="12" name="" descr="Instructional visual for Calibration Requires Its Own Temporally Separated Fit">
            <a:extLst xmlns:a="http://schemas.openxmlformats.org/drawingml/2006/main">
              <a:ext uri="{FF2B5EF4-FFF2-40B4-BE49-F238E27FC236}">
                <a16:creationId xmlns:a16="http://schemas.microsoft.com/office/drawing/2014/main" id="{302F32BC-D8DB-453E-B6F9-1815BA20EA1F}"/>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E8B466"/>
          </a:solidFill>
          <a:ln xmlns:a="http://schemas.openxmlformats.org/drawingml/2006/main" w="0">
            <a:noFill/>
            <a:prstDash val="solid"/>
          </a:ln>
        </p:spPr>
      </p:sp>
      <p:sp>
        <p:nvSpPr>
          <p:cNvPr id="13" name="" descr="Instructional visual for Calibration Requires Its Own Temporally Separated Fit">
            <a:extLst xmlns:a="http://schemas.openxmlformats.org/drawingml/2006/main">
              <a:ext uri="{FF2B5EF4-FFF2-40B4-BE49-F238E27FC236}">
                <a16:creationId xmlns:a16="http://schemas.microsoft.com/office/drawing/2014/main" id="{3704A31B-C364-41F4-A1B9-704A8E11DCD7}"/>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DECISION</a:t>
            </a:r>
          </a:p>
        </p:txBody>
      </p:sp>
      <p:sp>
        <p:nvSpPr>
          <p:cNvPr id="14" name="" descr="Instructional visual for Calibration Requires Its Own Temporally Separated Fit">
            <a:extLst xmlns:a="http://schemas.openxmlformats.org/drawingml/2006/main">
              <a:ext uri="{FF2B5EF4-FFF2-40B4-BE49-F238E27FC236}">
                <a16:creationId xmlns:a16="http://schemas.microsoft.com/office/drawing/2014/main" id="{553A89B2-BF20-4A12-B9C7-8A0F1E1193D7}"/>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15" name="" descr="Instructional visual for Calibration Requires Its Own Temporally Separated Fit">
            <a:extLst xmlns:a="http://schemas.openxmlformats.org/drawingml/2006/main">
              <a:ext uri="{FF2B5EF4-FFF2-40B4-BE49-F238E27FC236}">
                <a16:creationId xmlns:a16="http://schemas.microsoft.com/office/drawing/2014/main" id="{B37A8BBA-5BBD-4E40-867E-6AE9B0E2B025}"/>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16" name="" descr="Instructional visual for Calibration Requires Its Own Temporally Separated Fit">
            <a:extLst xmlns:a="http://schemas.openxmlformats.org/drawingml/2006/main">
              <a:ext uri="{FF2B5EF4-FFF2-40B4-BE49-F238E27FC236}">
                <a16:creationId xmlns:a16="http://schemas.microsoft.com/office/drawing/2014/main" id="{330C531D-D40E-454D-A206-A9E075AAFA2B}"/>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054 / 144</a:t>
            </a:r>
          </a:p>
        </p:txBody>
      </p:sp>
      <p:sp>
        <p:nvSpPr>
          <p:cNvPr id="17" name="" descr="Instructional visual for Calibration Requires Its Own Temporally Separated Fit">
            <a:extLst xmlns:a="http://schemas.openxmlformats.org/drawingml/2006/main">
              <a:ext uri="{FF2B5EF4-FFF2-40B4-BE49-F238E27FC236}">
                <a16:creationId xmlns:a16="http://schemas.microsoft.com/office/drawing/2014/main" id="{BC02E03D-4552-459B-995F-A7821554F832}"/>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Tree>
    <p:extLst>
      <p:ext uri="{BB962C8B-B14F-4D97-AF65-F5344CB8AC3E}">
        <p14:creationId xmlns:p14="http://schemas.microsoft.com/office/powerpoint/2010/main" val="1532590027"/>
      </p:ext>
    </p:extLst>
  </p:cSld>
</p:sld>
</file>

<file path=ppt/slides/slide55.xml><?xml version="1.0" encoding="utf-8"?>
<p:sld xmlns:p="http://schemas.openxmlformats.org/presentationml/2006/main">
  <p:cSld>
    <p:bg>
      <p:bgPr>
        <a:solidFill xmlns:a="http://schemas.openxmlformats.org/drawingml/2006/main">
          <a:srgbClr val="050505"/>
        </a:solidFill>
      </p:bgPr>
    </p:bg>
    <p:spTree>
      <p:nvGrpSpPr>
        <p:cNvPr id="1" name="" descr="Instructional visual for A Tiny Reliability Bin Overpredicts by 0.35"/>
        <p:cNvGrpSpPr/>
        <p:nvPr/>
      </p:nvGrpSpPr>
      <p:grpSpPr>
        <a:xfrm xmlns:a="http://schemas.openxmlformats.org/drawingml/2006/main"/>
      </p:grpSpPr>
      <p:sp>
        <p:nvSpPr>
          <p:cNvPr id="1" name="" descr="Instructional visual for A Tiny Reliability Bin Overpredicts by 0.35">
            <a:extLst xmlns:a="http://schemas.openxmlformats.org/drawingml/2006/main">
              <a:ext uri="{FF2B5EF4-FFF2-40B4-BE49-F238E27FC236}">
                <a16:creationId xmlns:a16="http://schemas.microsoft.com/office/drawing/2014/main" id="{60D00F8A-AED6-4FC0-A66F-9487321980D3}"/>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E8B467"/>
          </a:solidFill>
          <a:ln xmlns:a="http://schemas.openxmlformats.org/drawingml/2006/main" w="0">
            <a:noFill/>
            <a:prstDash val="solid"/>
          </a:ln>
        </p:spPr>
      </p:sp>
      <p:sp>
        <p:nvSpPr>
          <p:cNvPr id="2" name="" descr="Instructional visual for A Tiny Reliability Bin Overpredicts by 0.35">
            <a:extLst xmlns:a="http://schemas.openxmlformats.org/drawingml/2006/main">
              <a:ext uri="{FF2B5EF4-FFF2-40B4-BE49-F238E27FC236}">
                <a16:creationId xmlns:a16="http://schemas.microsoft.com/office/drawing/2014/main" id="{75FCE212-5600-424A-9A6F-019D8F684348}"/>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DECISION</a:t>
            </a:r>
          </a:p>
        </p:txBody>
      </p:sp>
      <p:sp>
        <p:nvSpPr>
          <p:cNvPr id="3" name="" descr="Instructional visual for A Tiny Reliability Bin Overpredicts by 0.35">
            <a:extLst xmlns:a="http://schemas.openxmlformats.org/drawingml/2006/main">
              <a:ext uri="{FF2B5EF4-FFF2-40B4-BE49-F238E27FC236}">
                <a16:creationId xmlns:a16="http://schemas.microsoft.com/office/drawing/2014/main" id="{8F778095-E338-41F2-8D94-7773085C310B}"/>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7"/>
                </a:solidFill>
              </a:defRPr>
            </a:pPr>
            <a:r>
              <a:rPr sz="900" b="1">
                <a:solidFill>
                  <a:srgbClr val="E8B467"/>
                </a:solidFill>
              </a:rPr>
              <a:t>ILLUSTRATIVE • NOT OBSERVED</a:t>
            </a:r>
          </a:p>
        </p:txBody>
      </p:sp>
      <p:sp>
        <p:nvSpPr>
          <p:cNvPr id="4" name="slide-title" descr="Instructional visual for A Tiny Reliability Bin Overpredicts by 0.35">
            <a:extLst xmlns:a="http://schemas.openxmlformats.org/drawingml/2006/main">
              <a:ext uri="{FF2B5EF4-FFF2-40B4-BE49-F238E27FC236}">
                <a16:creationId xmlns:a16="http://schemas.microsoft.com/office/drawing/2014/main" id="{53301D66-53C0-412D-93BE-F369D548D2BC}"/>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A Tiny Reliability Bin Overpredicts by 0.35</a:t>
            </a:r>
          </a:p>
        </p:txBody>
      </p:sp>
      <p:sp>
        <p:nvSpPr>
          <p:cNvPr id="5" name="" descr="Instructional visual for A Tiny Reliability Bin Overpredicts by 0.35">
            <a:extLst xmlns:a="http://schemas.openxmlformats.org/drawingml/2006/main">
              <a:ext uri="{FF2B5EF4-FFF2-40B4-BE49-F238E27FC236}">
                <a16:creationId xmlns:a16="http://schemas.microsoft.com/office/drawing/2014/main" id="{87E1E6B8-BD11-4C34-A8DB-F21976669DA3}"/>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E8B467"/>
          </a:solidFill>
          <a:ln xmlns:a="http://schemas.openxmlformats.org/drawingml/2006/main" w="0">
            <a:noFill/>
            <a:prstDash val="solid"/>
          </a:ln>
        </p:spPr>
      </p:sp>
      <p:sp>
        <p:nvSpPr>
          <p:cNvPr id="6" name="" descr="Instructional visual for A Tiny Reliability Bin Overpredicts by 0.35">
            <a:extLst xmlns:a="http://schemas.openxmlformats.org/drawingml/2006/main">
              <a:ext uri="{FF2B5EF4-FFF2-40B4-BE49-F238E27FC236}">
                <a16:creationId xmlns:a16="http://schemas.microsoft.com/office/drawing/2014/main" id="{83CB402B-3560-4839-A6EF-31D7880C61F0}"/>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A Tiny Reliability Bin Overpredicts by 0.35">
            <a:extLst xmlns:a="http://schemas.openxmlformats.org/drawingml/2006/main">
              <a:ext uri="{FF2B5EF4-FFF2-40B4-BE49-F238E27FC236}">
                <a16:creationId xmlns:a16="http://schemas.microsoft.com/office/drawing/2014/main" id="{29657233-09C9-4B11-9601-FFD8AC53468D}"/>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055 / 144</a:t>
            </a:r>
          </a:p>
        </p:txBody>
      </p:sp>
      <p:sp>
        <p:nvSpPr>
          <p:cNvPr id="8" name="" descr="Instructional visual for A Tiny Reliability Bin Overpredicts by 0.35">
            <a:extLst xmlns:a="http://schemas.openxmlformats.org/drawingml/2006/main">
              <a:ext uri="{FF2B5EF4-FFF2-40B4-BE49-F238E27FC236}">
                <a16:creationId xmlns:a16="http://schemas.microsoft.com/office/drawing/2014/main" id="{F86D779B-05AE-487A-961E-C111B7998956}"/>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A Tiny Reliability Bin Overpredicts by 0.35">
            <a:extLst xmlns:a="http://schemas.openxmlformats.org/drawingml/2006/main">
              <a:ext uri="{FF2B5EF4-FFF2-40B4-BE49-F238E27FC236}">
                <a16:creationId xmlns:a16="http://schemas.microsoft.com/office/drawing/2014/main" id="{11D03C2A-6CAC-49F2-A205-C2AE09B6F6E6}"/>
              </a:ext>
            </a:extLst>
          </p:cNvPr>
          <p:cNvSpPr>
            <a:spLocks xmlns:a="http://schemas.openxmlformats.org/drawingml/2006/main" noGrp="1"/>
          </p:cNvSpPr>
          <p:nvPr/>
        </p:nvSpPr>
        <p:spPr>
          <a:xfrm xmlns:a="http://schemas.openxmlformats.org/drawingml/2006/main">
            <a:off x="691039" y="1962150"/>
            <a:ext cx="4095750" cy="381000"/>
          </a:xfrm>
          <a:prstGeom xmlns:a="http://schemas.openxmlformats.org/drawingml/2006/main" prst="roundRect">
            <a:avLst>
              <a:gd name="adj" fmla="val 20000"/>
            </a:avLst>
          </a:prstGeom>
          <a:solidFill xmlns:a="http://schemas.openxmlformats.org/drawingml/2006/main">
            <a:srgbClr val="0B0B16"/>
          </a:solidFill>
          <a:ln xmlns:a="http://schemas.openxmlformats.org/drawingml/2006/main" w="14288">
            <a:solidFill>
              <a:srgbClr val="E8B467"/>
            </a:solidFill>
            <a:prstDash val="solid"/>
          </a:ln>
        </p:spPr>
      </p:sp>
      <p:sp>
        <p:nvSpPr>
          <p:cNvPr id="10" name="" descr="Instructional visual for A Tiny Reliability Bin Overpredicts by 0.35">
            <a:extLst xmlns:a="http://schemas.openxmlformats.org/drawingml/2006/main">
              <a:ext uri="{FF2B5EF4-FFF2-40B4-BE49-F238E27FC236}">
                <a16:creationId xmlns:a16="http://schemas.microsoft.com/office/drawing/2014/main" id="{7861E5EC-F3E1-4E99-8915-F8DBDB91D9AC}"/>
              </a:ext>
            </a:extLst>
          </p:cNvPr>
          <p:cNvSpPr>
            <a:spLocks xmlns:a="http://schemas.openxmlformats.org/drawingml/2006/main" noGrp="1"/>
          </p:cNvSpPr>
          <p:nvPr/>
        </p:nvSpPr>
        <p:spPr>
          <a:xfrm xmlns:a="http://schemas.openxmlformats.org/drawingml/2006/main">
            <a:off x="786289"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7"/>
                </a:solidFill>
              </a:defRPr>
            </a:pPr>
            <a:r>
              <a:rPr sz="1650" b="1">
                <a:solidFill>
                  <a:srgbClr val="E8B467"/>
                </a:solidFill>
              </a:rPr>
              <a:t>ILLUSTRATIVE • LEDGER LOCKED</a:t>
            </a:r>
          </a:p>
        </p:txBody>
      </p:sp>
      <p:sp>
        <p:nvSpPr>
          <p:cNvPr id="11" name="" descr="Instructional visual for A Tiny Reliability Bin Overpredicts by 0.35">
            <a:extLst xmlns:a="http://schemas.openxmlformats.org/drawingml/2006/main">
              <a:ext uri="{FF2B5EF4-FFF2-40B4-BE49-F238E27FC236}">
                <a16:creationId xmlns:a16="http://schemas.microsoft.com/office/drawing/2014/main" id="{6DD19D70-7B17-4450-B81B-C82E40571314}"/>
              </a:ext>
            </a:extLst>
          </p:cNvPr>
          <p:cNvSpPr>
            <a:spLocks xmlns:a="http://schemas.openxmlformats.org/drawingml/2006/main" noGrp="1"/>
          </p:cNvSpPr>
          <p:nvPr/>
        </p:nvSpPr>
        <p:spPr>
          <a:xfrm xmlns:a="http://schemas.openxmlformats.org/drawingml/2006/main">
            <a:off x="691039"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8"/>
                </a:solidFill>
              </a:defRPr>
            </a:pPr>
            <a:r>
              <a:rPr sz="1800" b="1">
                <a:solidFill>
                  <a:srgbClr val="F4EBE8"/>
                </a:solidFill>
              </a:rPr>
              <a:t>Reliability-bin gap, Brier score, and log loss</a:t>
            </a:r>
          </a:p>
        </p:txBody>
      </p:sp>
      <p:sp>
        <p:nvSpPr>
          <p:cNvPr id="12" name="" descr="Instructional visual for A Tiny Reliability Bin Overpredicts by 0.35">
            <a:extLst xmlns:a="http://schemas.openxmlformats.org/drawingml/2006/main">
              <a:ext uri="{FF2B5EF4-FFF2-40B4-BE49-F238E27FC236}">
                <a16:creationId xmlns:a16="http://schemas.microsoft.com/office/drawing/2014/main" id="{9FF09ADC-DCFE-4ECD-A375-8391BA2660B0}"/>
              </a:ext>
            </a:extLst>
          </p:cNvPr>
          <p:cNvSpPr>
            <a:spLocks xmlns:a="http://schemas.openxmlformats.org/drawingml/2006/main" noGrp="1"/>
          </p:cNvSpPr>
          <p:nvPr/>
        </p:nvSpPr>
        <p:spPr>
          <a:xfrm xmlns:a="http://schemas.openxmlformats.org/drawingml/2006/main">
            <a:off x="691039"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SQ-EX-006 computes Brier 0.2625 and log loss 0.714 without supporting calibration.</a:t>
            </a:r>
          </a:p>
        </p:txBody>
      </p:sp>
      <p:sp>
        <p:nvSpPr>
          <p:cNvPr id="13" name="" descr="Instructional visual for A Tiny Reliability Bin Overpredicts by 0.35">
            <a:extLst xmlns:a="http://schemas.openxmlformats.org/drawingml/2006/main">
              <a:ext uri="{FF2B5EF4-FFF2-40B4-BE49-F238E27FC236}">
                <a16:creationId xmlns:a16="http://schemas.microsoft.com/office/drawing/2014/main" id="{B9BADFF6-4E7F-4A1C-8A8D-7530790657CD}"/>
              </a:ext>
            </a:extLst>
          </p:cNvPr>
          <p:cNvSpPr>
            <a:spLocks xmlns:a="http://schemas.openxmlformats.org/drawingml/2006/main" noGrp="1"/>
          </p:cNvSpPr>
          <p:nvPr/>
        </p:nvSpPr>
        <p:spPr>
          <a:xfrm xmlns:a="http://schemas.openxmlformats.org/drawingml/2006/main">
            <a:off x="6196489" y="2000250"/>
            <a:ext cx="4857750" cy="3333750"/>
          </a:xfrm>
          <a:prstGeom xmlns:a="http://schemas.openxmlformats.org/drawingml/2006/main" prst="roundRect">
            <a:avLst>
              <a:gd name="adj" fmla="val 2286"/>
            </a:avLst>
          </a:prstGeom>
          <a:solidFill xmlns:a="http://schemas.openxmlformats.org/drawingml/2006/main">
            <a:srgbClr val="0B0B16"/>
          </a:solidFill>
          <a:ln xmlns:a="http://schemas.openxmlformats.org/drawingml/2006/main" w="19050">
            <a:solidFill>
              <a:srgbClr val="E8B467"/>
            </a:solidFill>
            <a:prstDash val="solid"/>
          </a:ln>
        </p:spPr>
      </p:sp>
      <p:sp>
        <p:nvSpPr>
          <p:cNvPr id="14" name="" descr="Instructional visual for A Tiny Reliability Bin Overpredicts by 0.35">
            <a:extLst xmlns:a="http://schemas.openxmlformats.org/drawingml/2006/main">
              <a:ext uri="{FF2B5EF4-FFF2-40B4-BE49-F238E27FC236}">
                <a16:creationId xmlns:a16="http://schemas.microsoft.com/office/drawing/2014/main" id="{E1202D04-4416-4350-8A65-411352E51D47}"/>
              </a:ext>
            </a:extLst>
          </p:cNvPr>
          <p:cNvSpPr>
            <a:spLocks xmlns:a="http://schemas.openxmlformats.org/drawingml/2006/main" noGrp="1"/>
          </p:cNvSpPr>
          <p:nvPr/>
        </p:nvSpPr>
        <p:spPr>
          <a:xfrm xmlns:a="http://schemas.openxmlformats.org/drawingml/2006/main">
            <a:off x="6482239"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7"/>
                </a:solidFill>
              </a:defRPr>
            </a:pPr>
            <a:r>
              <a:rPr sz="1650" b="1">
                <a:solidFill>
                  <a:srgbClr val="E8B467"/>
                </a:solidFill>
              </a:rPr>
              <a:t>p = [.9, .8, .4, .2]; y = [1, 0, 1, 0]</a:t>
            </a:r>
          </a:p>
          <a:p xmlns:a="http://schemas.openxmlformats.org/drawingml/2006/main">
            <a:r>
              <a:t/>
            </a:r>
          </a:p>
          <a:p xmlns:a="http://schemas.openxmlformats.org/drawingml/2006/main">
            <a:pPr algn="l">
              <a:defRPr sz="1650" b="1">
                <a:solidFill>
                  <a:srgbClr val="E8B467"/>
                </a:solidFill>
              </a:defRPr>
            </a:pPr>
            <a:r>
              <a:rPr sz="1650" b="1">
                <a:solidFill>
                  <a:srgbClr val="E8B467"/>
                </a:solidFill>
              </a:rPr>
              <a:t>Brier = 1.05 / 4 = 0.2625</a:t>
            </a:r>
          </a:p>
          <a:p xmlns:a="http://schemas.openxmlformats.org/drawingml/2006/main">
            <a:r>
              <a:t/>
            </a:r>
          </a:p>
          <a:p xmlns:a="http://schemas.openxmlformats.org/drawingml/2006/main">
            <a:pPr algn="l">
              <a:defRPr sz="1650" b="1">
                <a:solidFill>
                  <a:srgbClr val="E8B467"/>
                </a:solidFill>
              </a:defRPr>
            </a:pPr>
            <a:r>
              <a:rPr sz="1650" b="1">
                <a:solidFill>
                  <a:srgbClr val="E8B467"/>
                </a:solidFill>
              </a:rPr>
              <a:t>Log loss ≈ 0.7136</a:t>
            </a:r>
          </a:p>
          <a:p xmlns:a="http://schemas.openxmlformats.org/drawingml/2006/main">
            <a:r>
              <a:t/>
            </a:r>
          </a:p>
          <a:p xmlns:a="http://schemas.openxmlformats.org/drawingml/2006/main">
            <a:pPr algn="l">
              <a:defRPr sz="1650" b="1">
                <a:solidFill>
                  <a:srgbClr val="E8B467"/>
                </a:solidFill>
              </a:defRPr>
            </a:pPr>
            <a:r>
              <a:rPr sz="1650" b="1">
                <a:solidFill>
                  <a:srgbClr val="E8B467"/>
                </a:solidFill>
              </a:rPr>
              <a:t>High bin: mean p = .85; observed = .50; gap = .35</a:t>
            </a:r>
          </a:p>
        </p:txBody>
      </p:sp>
      <p:sp>
        <p:nvSpPr>
          <p:cNvPr id="15" name="" descr="Instructional visual for A Tiny Reliability Bin Overpredicts by 0.35">
            <a:extLst xmlns:a="http://schemas.openxmlformats.org/drawingml/2006/main">
              <a:ext uri="{FF2B5EF4-FFF2-40B4-BE49-F238E27FC236}">
                <a16:creationId xmlns:a16="http://schemas.microsoft.com/office/drawing/2014/main" id="{23CD1F14-2FDE-41C5-AEA0-554F2737C954}"/>
              </a:ext>
            </a:extLst>
          </p:cNvPr>
          <p:cNvSpPr>
            <a:spLocks xmlns:a="http://schemas.openxmlformats.org/drawingml/2006/main" noGrp="1"/>
          </p:cNvSpPr>
          <p:nvPr/>
        </p:nvSpPr>
        <p:spPr>
          <a:xfrm xmlns:a="http://schemas.openxmlformats.org/drawingml/2006/main">
            <a:off x="6482239"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9"/>
                </a:solidFill>
              </a:defRPr>
            </a:pPr>
            <a:r>
              <a:rPr sz="1125" b="0">
                <a:solidFill>
                  <a:srgbClr val="BDB8B9"/>
                </a:solidFill>
              </a:rPr>
              <a:t>Rounded for lecture • exact values remain in the ledger</a:t>
            </a:r>
          </a:p>
        </p:txBody>
      </p:sp>
    </p:spTree>
    <p:extLst>
      <p:ext uri="{BB962C8B-B14F-4D97-AF65-F5344CB8AC3E}">
        <p14:creationId xmlns:p14="http://schemas.microsoft.com/office/powerpoint/2010/main" val="1150724109"/>
      </p:ext>
    </p:extLst>
  </p:cSld>
</p:sld>
</file>

<file path=ppt/slides/slide56.xml><?xml version="1.0" encoding="utf-8"?>
<p:sld xmlns:p="http://schemas.openxmlformats.org/presentationml/2006/main">
  <p:cSld>
    <p:bg>
      <p:bgPr>
        <a:solidFill xmlns:a="http://schemas.openxmlformats.org/drawingml/2006/main">
          <a:srgbClr val="050505"/>
        </a:solidFill>
      </p:bgPr>
    </p:bg>
    <p:spTree>
      <p:nvGrpSpPr>
        <p:cNvPr id="1" name="" descr="Instructional visual for Calibration Evidence Needs Dependence-Aware Uncertainty"/>
        <p:cNvGrpSpPr/>
        <p:nvPr/>
      </p:nvGrpSpPr>
      <p:grpSpPr>
        <a:xfrm xmlns:a="http://schemas.openxmlformats.org/drawingml/2006/main"/>
      </p:grpSpPr>
      <p:sp>
        <p:nvSpPr>
          <p:cNvPr id="1" name="" descr="Instructional visual for Calibration Evidence Needs Dependence-Aware Uncertainty">
            <a:extLst xmlns:a="http://schemas.openxmlformats.org/drawingml/2006/main">
              <a:ext uri="{FF2B5EF4-FFF2-40B4-BE49-F238E27FC236}">
                <a16:creationId xmlns:a16="http://schemas.microsoft.com/office/drawing/2014/main" id="{48C77AE8-646E-4974-8181-25175EBE8ECF}"/>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E8B45D"/>
          </a:solidFill>
          <a:ln xmlns:a="http://schemas.openxmlformats.org/drawingml/2006/main" w="0">
            <a:noFill/>
            <a:prstDash val="solid"/>
          </a:ln>
        </p:spPr>
      </p:sp>
      <p:sp>
        <p:nvSpPr>
          <p:cNvPr id="2" name="" descr="Instructional visual for Calibration Evidence Needs Dependence-Aware Uncertainty">
            <a:extLst xmlns:a="http://schemas.openxmlformats.org/drawingml/2006/main">
              <a:ext uri="{FF2B5EF4-FFF2-40B4-BE49-F238E27FC236}">
                <a16:creationId xmlns:a16="http://schemas.microsoft.com/office/drawing/2014/main" id="{EC1423BA-CC5B-45F0-828D-FF1EAD441E28}"/>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DECISION</a:t>
            </a:r>
          </a:p>
        </p:txBody>
      </p:sp>
      <p:sp>
        <p:nvSpPr>
          <p:cNvPr id="3" name="" descr="Instructional visual for Calibration Evidence Needs Dependence-Aware Uncertainty">
            <a:extLst xmlns:a="http://schemas.openxmlformats.org/drawingml/2006/main">
              <a:ext uri="{FF2B5EF4-FFF2-40B4-BE49-F238E27FC236}">
                <a16:creationId xmlns:a16="http://schemas.microsoft.com/office/drawing/2014/main" id="{6413BAF8-A130-46EA-A82A-E914EF4A6743}"/>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slide-title" descr="Instructional visual for Calibration Evidence Needs Dependence-Aware Uncertainty">
            <a:extLst xmlns:a="http://schemas.openxmlformats.org/drawingml/2006/main">
              <a:ext uri="{FF2B5EF4-FFF2-40B4-BE49-F238E27FC236}">
                <a16:creationId xmlns:a16="http://schemas.microsoft.com/office/drawing/2014/main" id="{DDEF30A5-B3FC-4E5C-86BF-77CBB5D2BE3A}"/>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Calibration Evidence Needs Dependence-Aware Uncertainty</a:t>
            </a:r>
          </a:p>
        </p:txBody>
      </p:sp>
      <p:sp>
        <p:nvSpPr>
          <p:cNvPr id="5" name="" descr="Instructional visual for Calibration Evidence Needs Dependence-Aware Uncertainty">
            <a:extLst xmlns:a="http://schemas.openxmlformats.org/drawingml/2006/main">
              <a:ext uri="{FF2B5EF4-FFF2-40B4-BE49-F238E27FC236}">
                <a16:creationId xmlns:a16="http://schemas.microsoft.com/office/drawing/2014/main" id="{9F92C38C-8582-4BA7-84F7-17A0C34DFEF9}"/>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E8B45D"/>
          </a:solidFill>
          <a:ln xmlns:a="http://schemas.openxmlformats.org/drawingml/2006/main" w="0">
            <a:noFill/>
            <a:prstDash val="solid"/>
          </a:ln>
        </p:spPr>
      </p:sp>
      <p:sp>
        <p:nvSpPr>
          <p:cNvPr id="6" name="" descr="Instructional visual for Calibration Evidence Needs Dependence-Aware Uncertainty">
            <a:extLst xmlns:a="http://schemas.openxmlformats.org/drawingml/2006/main">
              <a:ext uri="{FF2B5EF4-FFF2-40B4-BE49-F238E27FC236}">
                <a16:creationId xmlns:a16="http://schemas.microsoft.com/office/drawing/2014/main" id="{CFB3F830-3355-493A-BE16-E224F47C912C}"/>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Calibration Evidence Needs Dependence-Aware Uncertainty">
            <a:extLst xmlns:a="http://schemas.openxmlformats.org/drawingml/2006/main">
              <a:ext uri="{FF2B5EF4-FFF2-40B4-BE49-F238E27FC236}">
                <a16:creationId xmlns:a16="http://schemas.microsoft.com/office/drawing/2014/main" id="{75592277-936B-4387-88A9-72FC6F7527B5}"/>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056 / 144</a:t>
            </a:r>
          </a:p>
        </p:txBody>
      </p:sp>
      <p:sp>
        <p:nvSpPr>
          <p:cNvPr id="8" name="" descr="Instructional visual for Calibration Evidence Needs Dependence-Aware Uncertainty">
            <a:extLst xmlns:a="http://schemas.openxmlformats.org/drawingml/2006/main">
              <a:ext uri="{FF2B5EF4-FFF2-40B4-BE49-F238E27FC236}">
                <a16:creationId xmlns:a16="http://schemas.microsoft.com/office/drawing/2014/main" id="{AF15D53D-C353-48C1-8DEC-3BA13A6C362F}"/>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Calibration Evidence Needs Dependence-Aware Uncertainty">
            <a:extLst xmlns:a="http://schemas.openxmlformats.org/drawingml/2006/main">
              <a:ext uri="{FF2B5EF4-FFF2-40B4-BE49-F238E27FC236}">
                <a16:creationId xmlns:a16="http://schemas.microsoft.com/office/drawing/2014/main" id="{764EDD78-76A0-4528-8DA5-B75D90DBCAFC}"/>
              </a:ext>
            </a:extLst>
          </p:cNvPr>
          <p:cNvSpPr>
            <a:spLocks xmlns:a="http://schemas.openxmlformats.org/drawingml/2006/main" noGrp="1"/>
          </p:cNvSpPr>
          <p:nvPr/>
        </p:nvSpPr>
        <p:spPr>
          <a:xfrm xmlns:a="http://schemas.openxmlformats.org/drawingml/2006/main">
            <a:off x="686276"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B"/>
                </a:solidFill>
              </a:defRPr>
            </a:pPr>
            <a:r>
              <a:rPr sz="1875" b="0">
                <a:solidFill>
                  <a:srgbClr val="FFF8EB"/>
                </a:solidFill>
              </a:rPr>
              <a:t>Ranking can remain stable while probability meaning drifts; recalibration remains a versioned model change.</a:t>
            </a:r>
          </a:p>
        </p:txBody>
      </p:sp>
      <p:sp>
        <p:nvSpPr>
          <p:cNvPr id="10" name="" descr="Instructional visual for Calibration Evidence Needs Dependence-Aware Uncertainty">
            <a:extLst xmlns:a="http://schemas.openxmlformats.org/drawingml/2006/main">
              <a:ext uri="{FF2B5EF4-FFF2-40B4-BE49-F238E27FC236}">
                <a16:creationId xmlns:a16="http://schemas.microsoft.com/office/drawing/2014/main" id="{1A65A4AD-0A74-4D06-B49E-A23D1D9CF020}"/>
              </a:ext>
            </a:extLst>
          </p:cNvPr>
          <p:cNvSpPr>
            <a:spLocks xmlns:a="http://schemas.openxmlformats.org/drawingml/2006/main" noGrp="1"/>
          </p:cNvSpPr>
          <p:nvPr/>
        </p:nvSpPr>
        <p:spPr>
          <a:xfrm xmlns:a="http://schemas.openxmlformats.org/drawingml/2006/main">
            <a:off x="6334601" y="3143250"/>
            <a:ext cx="419100" cy="209550"/>
          </a:xfrm>
          <a:prstGeom xmlns:a="http://schemas.openxmlformats.org/drawingml/2006/main" prst="rightArrow">
            <a:avLst/>
          </a:prstGeom>
          <a:solidFill xmlns:a="http://schemas.openxmlformats.org/drawingml/2006/main">
            <a:srgbClr val="E8B45D"/>
          </a:solidFill>
          <a:ln xmlns:a="http://schemas.openxmlformats.org/drawingml/2006/main" w="0">
            <a:noFill/>
            <a:prstDash val="solid"/>
          </a:ln>
        </p:spPr>
      </p:sp>
      <p:sp>
        <p:nvSpPr>
          <p:cNvPr id="11" name="" descr="Instructional visual for Calibration Evidence Needs Dependence-Aware Uncertainty">
            <a:extLst xmlns:a="http://schemas.openxmlformats.org/drawingml/2006/main">
              <a:ext uri="{FF2B5EF4-FFF2-40B4-BE49-F238E27FC236}">
                <a16:creationId xmlns:a16="http://schemas.microsoft.com/office/drawing/2014/main" id="{53818932-4E4E-490F-9EAE-76171E632E26}"/>
              </a:ext>
            </a:extLst>
          </p:cNvPr>
          <p:cNvSpPr>
            <a:spLocks xmlns:a="http://schemas.openxmlformats.org/drawingml/2006/main" noGrp="1"/>
          </p:cNvSpPr>
          <p:nvPr/>
        </p:nvSpPr>
        <p:spPr>
          <a:xfrm xmlns:a="http://schemas.openxmlformats.org/drawingml/2006/main">
            <a:off x="581072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27D3C3"/>
            </a:solidFill>
            <a:prstDash val="solid"/>
          </a:ln>
        </p:spPr>
      </p:sp>
      <p:sp>
        <p:nvSpPr>
          <p:cNvPr id="12" name="" descr="Instructional visual for Calibration Evidence Needs Dependence-Aware Uncertainty">
            <a:extLst xmlns:a="http://schemas.openxmlformats.org/drawingml/2006/main">
              <a:ext uri="{FF2B5EF4-FFF2-40B4-BE49-F238E27FC236}">
                <a16:creationId xmlns:a16="http://schemas.microsoft.com/office/drawing/2014/main" id="{ED6B9C66-4A4D-4CB4-A1E9-CC5ACE8BD166}"/>
              </a:ext>
            </a:extLst>
          </p:cNvPr>
          <p:cNvSpPr>
            <a:spLocks xmlns:a="http://schemas.openxmlformats.org/drawingml/2006/main" noGrp="1"/>
          </p:cNvSpPr>
          <p:nvPr/>
        </p:nvSpPr>
        <p:spPr>
          <a:xfrm xmlns:a="http://schemas.openxmlformats.org/drawingml/2006/main">
            <a:off x="584882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POINT</a:t>
            </a:r>
          </a:p>
        </p:txBody>
      </p:sp>
      <p:sp>
        <p:nvSpPr>
          <p:cNvPr id="13" name="" descr="Instructional visual for Calibration Evidence Needs Dependence-Aware Uncertainty">
            <a:extLst xmlns:a="http://schemas.openxmlformats.org/drawingml/2006/main">
              <a:ext uri="{FF2B5EF4-FFF2-40B4-BE49-F238E27FC236}">
                <a16:creationId xmlns:a16="http://schemas.microsoft.com/office/drawing/2014/main" id="{57456AE4-E5AC-405C-9A20-612D013FFC9D}"/>
              </a:ext>
            </a:extLst>
          </p:cNvPr>
          <p:cNvSpPr>
            <a:spLocks xmlns:a="http://schemas.openxmlformats.org/drawingml/2006/main" noGrp="1"/>
          </p:cNvSpPr>
          <p:nvPr/>
        </p:nvSpPr>
        <p:spPr>
          <a:xfrm xmlns:a="http://schemas.openxmlformats.org/drawingml/2006/main">
            <a:off x="8096726" y="3143250"/>
            <a:ext cx="419100" cy="209550"/>
          </a:xfrm>
          <a:prstGeom xmlns:a="http://schemas.openxmlformats.org/drawingml/2006/main" prst="rightArrow">
            <a:avLst/>
          </a:prstGeom>
          <a:solidFill xmlns:a="http://schemas.openxmlformats.org/drawingml/2006/main">
            <a:srgbClr val="E8B45D"/>
          </a:solidFill>
          <a:ln xmlns:a="http://schemas.openxmlformats.org/drawingml/2006/main" w="0">
            <a:noFill/>
            <a:prstDash val="solid"/>
          </a:ln>
        </p:spPr>
      </p:sp>
      <p:sp>
        <p:nvSpPr>
          <p:cNvPr id="14" name="" descr="Instructional visual for Calibration Evidence Needs Dependence-Aware Uncertainty">
            <a:extLst xmlns:a="http://schemas.openxmlformats.org/drawingml/2006/main">
              <a:ext uri="{FF2B5EF4-FFF2-40B4-BE49-F238E27FC236}">
                <a16:creationId xmlns:a16="http://schemas.microsoft.com/office/drawing/2014/main" id="{C6006C42-EDCD-4933-A88C-844ACBFFB3E4}"/>
              </a:ext>
            </a:extLst>
          </p:cNvPr>
          <p:cNvSpPr>
            <a:spLocks xmlns:a="http://schemas.openxmlformats.org/drawingml/2006/main" noGrp="1"/>
          </p:cNvSpPr>
          <p:nvPr/>
        </p:nvSpPr>
        <p:spPr>
          <a:xfrm xmlns:a="http://schemas.openxmlformats.org/drawingml/2006/main">
            <a:off x="762047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E8B45D"/>
            </a:solidFill>
            <a:prstDash val="solid"/>
          </a:ln>
        </p:spPr>
      </p:sp>
      <p:sp>
        <p:nvSpPr>
          <p:cNvPr id="15" name="" descr="Instructional visual for Calibration Evidence Needs Dependence-Aware Uncertainty">
            <a:extLst xmlns:a="http://schemas.openxmlformats.org/drawingml/2006/main">
              <a:ext uri="{FF2B5EF4-FFF2-40B4-BE49-F238E27FC236}">
                <a16:creationId xmlns:a16="http://schemas.microsoft.com/office/drawing/2014/main" id="{3AC36459-AC21-45F9-A6BB-E152FBA73222}"/>
              </a:ext>
            </a:extLst>
          </p:cNvPr>
          <p:cNvSpPr>
            <a:spLocks xmlns:a="http://schemas.openxmlformats.org/drawingml/2006/main" noGrp="1"/>
          </p:cNvSpPr>
          <p:nvPr/>
        </p:nvSpPr>
        <p:spPr>
          <a:xfrm xmlns:a="http://schemas.openxmlformats.org/drawingml/2006/main">
            <a:off x="765857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DEPENDENCE</a:t>
            </a:r>
          </a:p>
        </p:txBody>
      </p:sp>
      <p:sp>
        <p:nvSpPr>
          <p:cNvPr id="16" name="" descr="Instructional visual for Calibration Evidence Needs Dependence-Aware Uncertainty">
            <a:extLst xmlns:a="http://schemas.openxmlformats.org/drawingml/2006/main">
              <a:ext uri="{FF2B5EF4-FFF2-40B4-BE49-F238E27FC236}">
                <a16:creationId xmlns:a16="http://schemas.microsoft.com/office/drawing/2014/main" id="{5A7643E1-DAAE-4D1B-99B1-DD4871AC6E27}"/>
              </a:ext>
            </a:extLst>
          </p:cNvPr>
          <p:cNvSpPr>
            <a:spLocks xmlns:a="http://schemas.openxmlformats.org/drawingml/2006/main" noGrp="1"/>
          </p:cNvSpPr>
          <p:nvPr/>
        </p:nvSpPr>
        <p:spPr>
          <a:xfrm xmlns:a="http://schemas.openxmlformats.org/drawingml/2006/main">
            <a:off x="9430226" y="2724150"/>
            <a:ext cx="1524000" cy="1047750"/>
          </a:xfrm>
          <a:prstGeom xmlns:a="http://schemas.openxmlformats.org/drawingml/2006/main" prst="roundRect">
            <a:avLst>
              <a:gd name="adj" fmla="val 10909"/>
            </a:avLst>
          </a:prstGeom>
          <a:solidFill xmlns:a="http://schemas.openxmlformats.org/drawingml/2006/main">
            <a:srgbClr val="0B0B0C"/>
          </a:solidFill>
          <a:ln xmlns:a="http://schemas.openxmlformats.org/drawingml/2006/main" w="19050">
            <a:solidFill>
              <a:srgbClr val="FF6B60"/>
            </a:solidFill>
            <a:prstDash val="solid"/>
          </a:ln>
        </p:spPr>
      </p:sp>
      <p:sp>
        <p:nvSpPr>
          <p:cNvPr id="17" name="" descr="Instructional visual for Calibration Evidence Needs Dependence-Aware Uncertainty">
            <a:extLst xmlns:a="http://schemas.openxmlformats.org/drawingml/2006/main">
              <a:ext uri="{FF2B5EF4-FFF2-40B4-BE49-F238E27FC236}">
                <a16:creationId xmlns:a16="http://schemas.microsoft.com/office/drawing/2014/main" id="{01A49B22-8433-4FBB-8601-C92DDD94B1F4}"/>
              </a:ext>
            </a:extLst>
          </p:cNvPr>
          <p:cNvSpPr>
            <a:spLocks xmlns:a="http://schemas.openxmlformats.org/drawingml/2006/main" noGrp="1"/>
          </p:cNvSpPr>
          <p:nvPr/>
        </p:nvSpPr>
        <p:spPr>
          <a:xfrm xmlns:a="http://schemas.openxmlformats.org/drawingml/2006/main">
            <a:off x="946832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INTERVAL</a:t>
            </a:r>
          </a:p>
        </p:txBody>
      </p:sp>
    </p:spTree>
    <p:extLst>
      <p:ext uri="{BB962C8B-B14F-4D97-AF65-F5344CB8AC3E}">
        <p14:creationId xmlns:p14="http://schemas.microsoft.com/office/powerpoint/2010/main" val="1709974036"/>
      </p:ext>
    </p:extLst>
  </p:cSld>
</p:sld>
</file>

<file path=ppt/slides/slide57.xml><?xml version="1.0" encoding="utf-8"?>
<p:sld xmlns:p="http://schemas.openxmlformats.org/presentationml/2006/main">
  <p:cSld>
    <p:bg>
      <p:bgPr>
        <a:solidFill xmlns:a="http://schemas.openxmlformats.org/drawingml/2006/main">
          <a:srgbClr val="050505"/>
        </a:solidFill>
      </p:bgPr>
    </p:bg>
    <p:spTree>
      <p:nvGrpSpPr>
        <p:cNvPr id="1" name="" descr="Instructional visual for Conservative Edge Passes Only Inside a Valid Conjunction"/>
        <p:cNvGrpSpPr/>
        <p:nvPr/>
      </p:nvGrpSpPr>
      <p:grpSpPr>
        <a:xfrm xmlns:a="http://schemas.openxmlformats.org/drawingml/2006/main"/>
      </p:grpSpPr>
      <p:sp>
        <p:nvSpPr>
          <p:cNvPr id="1" name="" descr="Instructional visual for Conservative Edge Passes Only Inside a Valid Conjunction">
            <a:extLst xmlns:a="http://schemas.openxmlformats.org/drawingml/2006/main">
              <a:ext uri="{FF2B5EF4-FFF2-40B4-BE49-F238E27FC236}">
                <a16:creationId xmlns:a16="http://schemas.microsoft.com/office/drawing/2014/main" id="{71477154-696B-4222-94D3-E2B25A2B9870}"/>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E8B45E"/>
          </a:solidFill>
          <a:ln xmlns:a="http://schemas.openxmlformats.org/drawingml/2006/main" w="0">
            <a:noFill/>
            <a:prstDash val="solid"/>
          </a:ln>
        </p:spPr>
      </p:sp>
      <p:sp>
        <p:nvSpPr>
          <p:cNvPr id="2" name="" descr="Instructional visual for Conservative Edge Passes Only Inside a Valid Conjunction">
            <a:extLst xmlns:a="http://schemas.openxmlformats.org/drawingml/2006/main">
              <a:ext uri="{FF2B5EF4-FFF2-40B4-BE49-F238E27FC236}">
                <a16:creationId xmlns:a16="http://schemas.microsoft.com/office/drawing/2014/main" id="{D71142F7-8CCC-47BC-81A1-CF7EBA1166AC}"/>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DECISION</a:t>
            </a:r>
          </a:p>
        </p:txBody>
      </p:sp>
      <p:sp>
        <p:nvSpPr>
          <p:cNvPr id="3" name="" descr="Instructional visual for Conservative Edge Passes Only Inside a Valid Conjunction">
            <a:extLst xmlns:a="http://schemas.openxmlformats.org/drawingml/2006/main">
              <a:ext uri="{FF2B5EF4-FFF2-40B4-BE49-F238E27FC236}">
                <a16:creationId xmlns:a16="http://schemas.microsoft.com/office/drawing/2014/main" id="{9ED429F1-9423-483B-9805-A1D9F5BF8F9C}"/>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Conservative Edge Passes Only Inside a Valid Conjunction">
            <a:extLst xmlns:a="http://schemas.openxmlformats.org/drawingml/2006/main">
              <a:ext uri="{FF2B5EF4-FFF2-40B4-BE49-F238E27FC236}">
                <a16:creationId xmlns:a16="http://schemas.microsoft.com/office/drawing/2014/main" id="{928F56AB-E011-4743-B90E-5E7458EADD99}"/>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Conservative Edge Passes Only Inside a Valid Conjunction</a:t>
            </a:r>
          </a:p>
        </p:txBody>
      </p:sp>
      <p:sp>
        <p:nvSpPr>
          <p:cNvPr id="5" name="" descr="Instructional visual for Conservative Edge Passes Only Inside a Valid Conjunction">
            <a:extLst xmlns:a="http://schemas.openxmlformats.org/drawingml/2006/main">
              <a:ext uri="{FF2B5EF4-FFF2-40B4-BE49-F238E27FC236}">
                <a16:creationId xmlns:a16="http://schemas.microsoft.com/office/drawing/2014/main" id="{3AAF6FE0-DBBA-4F04-9CDC-D58E3137A120}"/>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E8B45E"/>
          </a:solidFill>
          <a:ln xmlns:a="http://schemas.openxmlformats.org/drawingml/2006/main" w="0">
            <a:noFill/>
            <a:prstDash val="solid"/>
          </a:ln>
        </p:spPr>
      </p:sp>
      <p:sp>
        <p:nvSpPr>
          <p:cNvPr id="6" name="" descr="Instructional visual for Conservative Edge Passes Only Inside a Valid Conjunction">
            <a:extLst xmlns:a="http://schemas.openxmlformats.org/drawingml/2006/main">
              <a:ext uri="{FF2B5EF4-FFF2-40B4-BE49-F238E27FC236}">
                <a16:creationId xmlns:a16="http://schemas.microsoft.com/office/drawing/2014/main" id="{B457BD3D-30F5-4145-879A-BABF360DDA04}"/>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Conservative Edge Passes Only Inside a Valid Conjunction">
            <a:extLst xmlns:a="http://schemas.openxmlformats.org/drawingml/2006/main">
              <a:ext uri="{FF2B5EF4-FFF2-40B4-BE49-F238E27FC236}">
                <a16:creationId xmlns:a16="http://schemas.microsoft.com/office/drawing/2014/main" id="{13905A5B-9909-459D-A00D-8A86C3AE6790}"/>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057 / 144  •  BUILD 1/3</a:t>
            </a:r>
          </a:p>
        </p:txBody>
      </p:sp>
      <p:sp>
        <p:nvSpPr>
          <p:cNvPr id="8" name="" descr="Instructional visual for Conservative Edge Passes Only Inside a Valid Conjunction">
            <a:extLst xmlns:a="http://schemas.openxmlformats.org/drawingml/2006/main">
              <a:ext uri="{FF2B5EF4-FFF2-40B4-BE49-F238E27FC236}">
                <a16:creationId xmlns:a16="http://schemas.microsoft.com/office/drawing/2014/main" id="{26BE3F39-150C-41D1-B62B-79E8D14CDBD0}"/>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Conservative Edge Passes Only Inside a Valid Conjunction">
            <a:extLst xmlns:a="http://schemas.openxmlformats.org/drawingml/2006/main">
              <a:ext uri="{FF2B5EF4-FFF2-40B4-BE49-F238E27FC236}">
                <a16:creationId xmlns:a16="http://schemas.microsoft.com/office/drawing/2014/main" id="{EE1A80A1-ADDD-4187-A248-2622FE2E7FD0}"/>
              </a:ext>
            </a:extLst>
          </p:cNvPr>
          <p:cNvSpPr>
            <a:spLocks xmlns:a="http://schemas.openxmlformats.org/drawingml/2006/main" noGrp="1"/>
          </p:cNvSpPr>
          <p:nvPr/>
        </p:nvSpPr>
        <p:spPr>
          <a:xfrm xmlns:a="http://schemas.openxmlformats.org/drawingml/2006/main">
            <a:off x="2557463" y="2952750"/>
            <a:ext cx="238125" cy="209550"/>
          </a:xfrm>
          <a:prstGeom xmlns:a="http://schemas.openxmlformats.org/drawingml/2006/main" prst="rightArrow">
            <a:avLst/>
          </a:prstGeom>
          <a:solidFill xmlns:a="http://schemas.openxmlformats.org/drawingml/2006/main">
            <a:srgbClr val="E8B45E"/>
          </a:solidFill>
          <a:ln xmlns:a="http://schemas.openxmlformats.org/drawingml/2006/main" w="0">
            <a:noFill/>
            <a:prstDash val="solid"/>
          </a:ln>
        </p:spPr>
      </p:sp>
      <p:sp>
        <p:nvSpPr>
          <p:cNvPr id="10" name="" descr="Instructional visual for Conservative Edge Passes Only Inside a Valid Conjunction">
            <a:extLst xmlns:a="http://schemas.openxmlformats.org/drawingml/2006/main">
              <a:ext uri="{FF2B5EF4-FFF2-40B4-BE49-F238E27FC236}">
                <a16:creationId xmlns:a16="http://schemas.microsoft.com/office/drawing/2014/main" id="{28B4E3CD-0A1A-4226-8299-4C831B90D082}"/>
              </a:ext>
            </a:extLst>
          </p:cNvPr>
          <p:cNvSpPr>
            <a:spLocks xmlns:a="http://schemas.openxmlformats.org/drawingml/2006/main" noGrp="1"/>
          </p:cNvSpPr>
          <p:nvPr/>
        </p:nvSpPr>
        <p:spPr>
          <a:xfrm xmlns:a="http://schemas.openxmlformats.org/drawingml/2006/main">
            <a:off x="553403" y="2667000"/>
            <a:ext cx="1985010" cy="838200"/>
          </a:xfrm>
          <a:prstGeom xmlns:a="http://schemas.openxmlformats.org/drawingml/2006/main" prst="roundRect">
            <a:avLst>
              <a:gd name="adj" fmla="val 13636"/>
            </a:avLst>
          </a:prstGeom>
          <a:solidFill xmlns:a="http://schemas.openxmlformats.org/drawingml/2006/main">
            <a:srgbClr val="0B0B0D"/>
          </a:solidFill>
          <a:ln xmlns:a="http://schemas.openxmlformats.org/drawingml/2006/main" w="19050">
            <a:solidFill>
              <a:srgbClr val="E8B45E"/>
            </a:solidFill>
            <a:prstDash val="solid"/>
          </a:ln>
        </p:spPr>
      </p:sp>
      <p:sp>
        <p:nvSpPr>
          <p:cNvPr id="11" name="" descr="Instructional visual for Conservative Edge Passes Only Inside a Valid Conjunction">
            <a:extLst xmlns:a="http://schemas.openxmlformats.org/drawingml/2006/main">
              <a:ext uri="{FF2B5EF4-FFF2-40B4-BE49-F238E27FC236}">
                <a16:creationId xmlns:a16="http://schemas.microsoft.com/office/drawing/2014/main" id="{70A1E30E-EC18-400B-BF6A-20DC01FEB7AE}"/>
              </a:ext>
            </a:extLst>
          </p:cNvPr>
          <p:cNvSpPr>
            <a:spLocks xmlns:a="http://schemas.openxmlformats.org/drawingml/2006/main" noGrp="1"/>
          </p:cNvSpPr>
          <p:nvPr/>
        </p:nvSpPr>
        <p:spPr>
          <a:xfrm xmlns:a="http://schemas.openxmlformats.org/drawingml/2006/main">
            <a:off x="648653"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DATA</a:t>
            </a:r>
          </a:p>
        </p:txBody>
      </p:sp>
      <p:sp>
        <p:nvSpPr>
          <p:cNvPr id="12" name="" descr="Instructional visual for Conservative Edge Passes Only Inside a Valid Conjunction">
            <a:extLst xmlns:a="http://schemas.openxmlformats.org/drawingml/2006/main">
              <a:ext uri="{FF2B5EF4-FFF2-40B4-BE49-F238E27FC236}">
                <a16:creationId xmlns:a16="http://schemas.microsoft.com/office/drawing/2014/main" id="{76A26C37-EFD1-4B71-A240-1DAC7D8002D2}"/>
              </a:ext>
            </a:extLst>
          </p:cNvPr>
          <p:cNvSpPr>
            <a:spLocks xmlns:a="http://schemas.openxmlformats.org/drawingml/2006/main" noGrp="1"/>
          </p:cNvSpPr>
          <p:nvPr/>
        </p:nvSpPr>
        <p:spPr>
          <a:xfrm xmlns:a="http://schemas.openxmlformats.org/drawingml/2006/main">
            <a:off x="2747963" y="2667000"/>
            <a:ext cx="1985010" cy="838200"/>
          </a:xfrm>
          <a:prstGeom xmlns:a="http://schemas.openxmlformats.org/drawingml/2006/main" prst="roundRect">
            <a:avLst>
              <a:gd name="adj" fmla="val 13636"/>
            </a:avLst>
          </a:prstGeom>
          <a:solidFill xmlns:a="http://schemas.openxmlformats.org/drawingml/2006/main">
            <a:srgbClr val="0B0B0D"/>
          </a:solidFill>
          <a:ln xmlns:a="http://schemas.openxmlformats.org/drawingml/2006/main" w="19050">
            <a:solidFill>
              <a:srgbClr val="E8B45E"/>
            </a:solidFill>
            <a:prstDash val="solid"/>
          </a:ln>
        </p:spPr>
      </p:sp>
      <p:sp>
        <p:nvSpPr>
          <p:cNvPr id="13" name="" descr="Instructional visual for Conservative Edge Passes Only Inside a Valid Conjunction">
            <a:extLst xmlns:a="http://schemas.openxmlformats.org/drawingml/2006/main">
              <a:ext uri="{FF2B5EF4-FFF2-40B4-BE49-F238E27FC236}">
                <a16:creationId xmlns:a16="http://schemas.microsoft.com/office/drawing/2014/main" id="{38A6BA41-F08C-4831-9FBD-90055B6E29F9}"/>
              </a:ext>
            </a:extLst>
          </p:cNvPr>
          <p:cNvSpPr>
            <a:spLocks xmlns:a="http://schemas.openxmlformats.org/drawingml/2006/main" noGrp="1"/>
          </p:cNvSpPr>
          <p:nvPr/>
        </p:nvSpPr>
        <p:spPr>
          <a:xfrm xmlns:a="http://schemas.openxmlformats.org/drawingml/2006/main">
            <a:off x="2843213"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ARTIFACT</a:t>
            </a:r>
          </a:p>
        </p:txBody>
      </p:sp>
      <p:sp>
        <p:nvSpPr>
          <p:cNvPr id="14" name="" descr="Instructional visual for Conservative Edge Passes Only Inside a Valid Conjunction">
            <a:extLst xmlns:a="http://schemas.openxmlformats.org/drawingml/2006/main">
              <a:ext uri="{FF2B5EF4-FFF2-40B4-BE49-F238E27FC236}">
                <a16:creationId xmlns:a16="http://schemas.microsoft.com/office/drawing/2014/main" id="{9D9B045D-F3DC-47C7-A98F-A3964B69443F}"/>
              </a:ext>
            </a:extLst>
          </p:cNvPr>
          <p:cNvSpPr>
            <a:spLocks xmlns:a="http://schemas.openxmlformats.org/drawingml/2006/main" noGrp="1"/>
          </p:cNvSpPr>
          <p:nvPr/>
        </p:nvSpPr>
        <p:spPr>
          <a:xfrm xmlns:a="http://schemas.openxmlformats.org/drawingml/2006/main">
            <a:off x="953453"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0"/>
                </a:solidFill>
              </a:defRPr>
            </a:pPr>
            <a:r>
              <a:rPr sz="1800" b="0">
                <a:solidFill>
                  <a:srgbClr val="BDB8B0"/>
                </a:solidFill>
              </a:rPr>
              <a:t>Use lower probability bounds, adverse costs, compatibility checks, liquidity, and risk predicates.</a:t>
            </a:r>
          </a:p>
        </p:txBody>
      </p:sp>
      <p:sp>
        <p:nvSpPr>
          <p:cNvPr id="15" name="" descr="Instructional visual for Conservative Edge Passes Only Inside a Valid Conjunction">
            <a:extLst xmlns:a="http://schemas.openxmlformats.org/drawingml/2006/main">
              <a:ext uri="{FF2B5EF4-FFF2-40B4-BE49-F238E27FC236}">
                <a16:creationId xmlns:a16="http://schemas.microsoft.com/office/drawing/2014/main" id="{CFB53A4B-88DA-4D49-85B8-E3CB25F3467B}"/>
              </a:ext>
            </a:extLst>
          </p:cNvPr>
          <p:cNvSpPr>
            <a:spLocks xmlns:a="http://schemas.openxmlformats.org/drawingml/2006/main" noGrp="1"/>
          </p:cNvSpPr>
          <p:nvPr/>
        </p:nvSpPr>
        <p:spPr>
          <a:xfrm xmlns:a="http://schemas.openxmlformats.org/drawingml/2006/main">
            <a:off x="5192078" y="5334000"/>
            <a:ext cx="2857500" cy="381000"/>
          </a:xfrm>
          <a:prstGeom xmlns:a="http://schemas.openxmlformats.org/drawingml/2006/main" prst="roundRect">
            <a:avLst>
              <a:gd name="adj" fmla="val 20000"/>
            </a:avLst>
          </a:prstGeom>
          <a:solidFill xmlns:a="http://schemas.openxmlformats.org/drawingml/2006/main">
            <a:srgbClr val="0B0B0D"/>
          </a:solidFill>
          <a:ln xmlns:a="http://schemas.openxmlformats.org/drawingml/2006/main" w="14288">
            <a:solidFill>
              <a:srgbClr val="FF6B61"/>
            </a:solidFill>
            <a:prstDash val="solid"/>
          </a:ln>
        </p:spPr>
      </p:sp>
      <p:sp>
        <p:nvSpPr>
          <p:cNvPr id="16" name="" descr="Instructional visual for Conservative Edge Passes Only Inside a Valid Conjunction">
            <a:extLst xmlns:a="http://schemas.openxmlformats.org/drawingml/2006/main">
              <a:ext uri="{FF2B5EF4-FFF2-40B4-BE49-F238E27FC236}">
                <a16:creationId xmlns:a16="http://schemas.microsoft.com/office/drawing/2014/main" id="{73217701-E98D-4218-9F3F-B5002738E9B6}"/>
              </a:ext>
            </a:extLst>
          </p:cNvPr>
          <p:cNvSpPr>
            <a:spLocks xmlns:a="http://schemas.openxmlformats.org/drawingml/2006/main" noGrp="1"/>
          </p:cNvSpPr>
          <p:nvPr/>
        </p:nvSpPr>
        <p:spPr>
          <a:xfrm xmlns:a="http://schemas.openxmlformats.org/drawingml/2006/main">
            <a:off x="5287328" y="53625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6B61"/>
                </a:solidFill>
              </a:defRPr>
            </a:pPr>
            <a:r>
              <a:rPr sz="1650" b="1">
                <a:solidFill>
                  <a:srgbClr val="FF6B61"/>
                </a:solidFill>
              </a:rPr>
              <a:t>FAIL CLOSED</a:t>
            </a:r>
          </a:p>
        </p:txBody>
      </p:sp>
    </p:spTree>
    <p:extLst>
      <p:ext uri="{BB962C8B-B14F-4D97-AF65-F5344CB8AC3E}">
        <p14:creationId xmlns:p14="http://schemas.microsoft.com/office/powerpoint/2010/main" val="397710986"/>
      </p:ext>
    </p:extLst>
  </p:cSld>
</p:sld>
</file>

<file path=ppt/slides/slide58.xml><?xml version="1.0" encoding="utf-8"?>
<p:sld xmlns:p="http://schemas.openxmlformats.org/presentationml/2006/main">
  <p:cSld>
    <p:bg>
      <p:bgPr>
        <a:solidFill xmlns:a="http://schemas.openxmlformats.org/drawingml/2006/main">
          <a:srgbClr val="050505"/>
        </a:solidFill>
      </p:bgPr>
    </p:bg>
    <p:spTree>
      <p:nvGrpSpPr>
        <p:cNvPr id="1" name="" descr="Instructional visual for Conservative Edge Passes Only Inside a Valid Conjunction"/>
        <p:cNvGrpSpPr/>
        <p:nvPr/>
      </p:nvGrpSpPr>
      <p:grpSpPr>
        <a:xfrm xmlns:a="http://schemas.openxmlformats.org/drawingml/2006/main"/>
      </p:grpSpPr>
      <p:sp>
        <p:nvSpPr>
          <p:cNvPr id="1" name="" descr="Instructional visual for Conservative Edge Passes Only Inside a Valid Conjunction">
            <a:extLst xmlns:a="http://schemas.openxmlformats.org/drawingml/2006/main">
              <a:ext uri="{FF2B5EF4-FFF2-40B4-BE49-F238E27FC236}">
                <a16:creationId xmlns:a16="http://schemas.microsoft.com/office/drawing/2014/main" id="{23C6834C-EF64-47A4-89F6-D75B46B17BEB}"/>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E8B45F"/>
          </a:solidFill>
          <a:ln xmlns:a="http://schemas.openxmlformats.org/drawingml/2006/main" w="0">
            <a:noFill/>
            <a:prstDash val="solid"/>
          </a:ln>
        </p:spPr>
      </p:sp>
      <p:sp>
        <p:nvSpPr>
          <p:cNvPr id="2" name="" descr="Instructional visual for Conservative Edge Passes Only Inside a Valid Conjunction">
            <a:extLst xmlns:a="http://schemas.openxmlformats.org/drawingml/2006/main">
              <a:ext uri="{FF2B5EF4-FFF2-40B4-BE49-F238E27FC236}">
                <a16:creationId xmlns:a16="http://schemas.microsoft.com/office/drawing/2014/main" id="{BCF368C5-1A9C-4808-8A12-33A3794B2A02}"/>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DECISION</a:t>
            </a:r>
          </a:p>
        </p:txBody>
      </p:sp>
      <p:sp>
        <p:nvSpPr>
          <p:cNvPr id="3" name="" descr="Instructional visual for Conservative Edge Passes Only Inside a Valid Conjunction">
            <a:extLst xmlns:a="http://schemas.openxmlformats.org/drawingml/2006/main">
              <a:ext uri="{FF2B5EF4-FFF2-40B4-BE49-F238E27FC236}">
                <a16:creationId xmlns:a16="http://schemas.microsoft.com/office/drawing/2014/main" id="{D54565D8-7D08-4023-BCF2-F83FEC7B5657}"/>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Conservative Edge Passes Only Inside a Valid Conjunction">
            <a:extLst xmlns:a="http://schemas.openxmlformats.org/drawingml/2006/main">
              <a:ext uri="{FF2B5EF4-FFF2-40B4-BE49-F238E27FC236}">
                <a16:creationId xmlns:a16="http://schemas.microsoft.com/office/drawing/2014/main" id="{20FCBB1C-3930-44C8-92AB-A05CCFD126C2}"/>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Conservative Edge Passes Only Inside a Valid Conjunction</a:t>
            </a:r>
          </a:p>
        </p:txBody>
      </p:sp>
      <p:sp>
        <p:nvSpPr>
          <p:cNvPr id="5" name="" descr="Instructional visual for Conservative Edge Passes Only Inside a Valid Conjunction">
            <a:extLst xmlns:a="http://schemas.openxmlformats.org/drawingml/2006/main">
              <a:ext uri="{FF2B5EF4-FFF2-40B4-BE49-F238E27FC236}">
                <a16:creationId xmlns:a16="http://schemas.microsoft.com/office/drawing/2014/main" id="{0EF53ED2-A620-4B1E-8431-EE1C3925BBA1}"/>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E8B45F"/>
          </a:solidFill>
          <a:ln xmlns:a="http://schemas.openxmlformats.org/drawingml/2006/main" w="0">
            <a:noFill/>
            <a:prstDash val="solid"/>
          </a:ln>
        </p:spPr>
      </p:sp>
      <p:sp>
        <p:nvSpPr>
          <p:cNvPr id="6" name="" descr="Instructional visual for Conservative Edge Passes Only Inside a Valid Conjunction">
            <a:extLst xmlns:a="http://schemas.openxmlformats.org/drawingml/2006/main">
              <a:ext uri="{FF2B5EF4-FFF2-40B4-BE49-F238E27FC236}">
                <a16:creationId xmlns:a16="http://schemas.microsoft.com/office/drawing/2014/main" id="{99DAD818-73DC-459D-A373-F77C34777521}"/>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Conservative Edge Passes Only Inside a Valid Conjunction">
            <a:extLst xmlns:a="http://schemas.openxmlformats.org/drawingml/2006/main">
              <a:ext uri="{FF2B5EF4-FFF2-40B4-BE49-F238E27FC236}">
                <a16:creationId xmlns:a16="http://schemas.microsoft.com/office/drawing/2014/main" id="{712DA339-7891-4207-94CF-B01D5FC8A9FB}"/>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058 / 144  •  BUILD 2/3</a:t>
            </a:r>
          </a:p>
        </p:txBody>
      </p:sp>
      <p:sp>
        <p:nvSpPr>
          <p:cNvPr id="8" name="" descr="Instructional visual for Conservative Edge Passes Only Inside a Valid Conjunction">
            <a:extLst xmlns:a="http://schemas.openxmlformats.org/drawingml/2006/main">
              <a:ext uri="{FF2B5EF4-FFF2-40B4-BE49-F238E27FC236}">
                <a16:creationId xmlns:a16="http://schemas.microsoft.com/office/drawing/2014/main" id="{83253C31-5160-4441-A691-F382A678B135}"/>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Conservative Edge Passes Only Inside a Valid Conjunction">
            <a:extLst xmlns:a="http://schemas.openxmlformats.org/drawingml/2006/main">
              <a:ext uri="{FF2B5EF4-FFF2-40B4-BE49-F238E27FC236}">
                <a16:creationId xmlns:a16="http://schemas.microsoft.com/office/drawing/2014/main" id="{0C4B4E0B-2240-48EB-84AF-6AC9E7B213C2}"/>
              </a:ext>
            </a:extLst>
          </p:cNvPr>
          <p:cNvSpPr>
            <a:spLocks xmlns:a="http://schemas.openxmlformats.org/drawingml/2006/main" noGrp="1"/>
          </p:cNvSpPr>
          <p:nvPr/>
        </p:nvSpPr>
        <p:spPr>
          <a:xfrm xmlns:a="http://schemas.openxmlformats.org/drawingml/2006/main">
            <a:off x="2557939" y="2952750"/>
            <a:ext cx="238125" cy="209550"/>
          </a:xfrm>
          <a:prstGeom xmlns:a="http://schemas.openxmlformats.org/drawingml/2006/main" prst="rightArrow">
            <a:avLst/>
          </a:prstGeom>
          <a:solidFill xmlns:a="http://schemas.openxmlformats.org/drawingml/2006/main">
            <a:srgbClr val="E8B45F"/>
          </a:solidFill>
          <a:ln xmlns:a="http://schemas.openxmlformats.org/drawingml/2006/main" w="0">
            <a:noFill/>
            <a:prstDash val="solid"/>
          </a:ln>
        </p:spPr>
      </p:sp>
      <p:sp>
        <p:nvSpPr>
          <p:cNvPr id="10" name="" descr="Instructional visual for Conservative Edge Passes Only Inside a Valid Conjunction">
            <a:extLst xmlns:a="http://schemas.openxmlformats.org/drawingml/2006/main">
              <a:ext uri="{FF2B5EF4-FFF2-40B4-BE49-F238E27FC236}">
                <a16:creationId xmlns:a16="http://schemas.microsoft.com/office/drawing/2014/main" id="{76245564-1CCA-4A5D-9283-43014D71CB19}"/>
              </a:ext>
            </a:extLst>
          </p:cNvPr>
          <p:cNvSpPr>
            <a:spLocks xmlns:a="http://schemas.openxmlformats.org/drawingml/2006/main" noGrp="1"/>
          </p:cNvSpPr>
          <p:nvPr/>
        </p:nvSpPr>
        <p:spPr>
          <a:xfrm xmlns:a="http://schemas.openxmlformats.org/drawingml/2006/main">
            <a:off x="553879" y="2667000"/>
            <a:ext cx="198501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E8B45F"/>
            </a:solidFill>
            <a:prstDash val="solid"/>
          </a:ln>
        </p:spPr>
      </p:sp>
      <p:sp>
        <p:nvSpPr>
          <p:cNvPr id="11" name="" descr="Instructional visual for Conservative Edge Passes Only Inside a Valid Conjunction">
            <a:extLst xmlns:a="http://schemas.openxmlformats.org/drawingml/2006/main">
              <a:ext uri="{FF2B5EF4-FFF2-40B4-BE49-F238E27FC236}">
                <a16:creationId xmlns:a16="http://schemas.microsoft.com/office/drawing/2014/main" id="{88DF2AA6-4769-4540-9588-10BC96ABFF9B}"/>
              </a:ext>
            </a:extLst>
          </p:cNvPr>
          <p:cNvSpPr>
            <a:spLocks xmlns:a="http://schemas.openxmlformats.org/drawingml/2006/main" noGrp="1"/>
          </p:cNvSpPr>
          <p:nvPr/>
        </p:nvSpPr>
        <p:spPr>
          <a:xfrm xmlns:a="http://schemas.openxmlformats.org/drawingml/2006/main">
            <a:off x="649129"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DATA</a:t>
            </a:r>
          </a:p>
        </p:txBody>
      </p:sp>
      <p:sp>
        <p:nvSpPr>
          <p:cNvPr id="12" name="" descr="Instructional visual for Conservative Edge Passes Only Inside a Valid Conjunction">
            <a:extLst xmlns:a="http://schemas.openxmlformats.org/drawingml/2006/main">
              <a:ext uri="{FF2B5EF4-FFF2-40B4-BE49-F238E27FC236}">
                <a16:creationId xmlns:a16="http://schemas.microsoft.com/office/drawing/2014/main" id="{A6B68CE2-9BDB-4951-896D-249089BD854D}"/>
              </a:ext>
            </a:extLst>
          </p:cNvPr>
          <p:cNvSpPr>
            <a:spLocks xmlns:a="http://schemas.openxmlformats.org/drawingml/2006/main" noGrp="1"/>
          </p:cNvSpPr>
          <p:nvPr/>
        </p:nvSpPr>
        <p:spPr>
          <a:xfrm xmlns:a="http://schemas.openxmlformats.org/drawingml/2006/main">
            <a:off x="4752499" y="2952750"/>
            <a:ext cx="238125" cy="209550"/>
          </a:xfrm>
          <a:prstGeom xmlns:a="http://schemas.openxmlformats.org/drawingml/2006/main" prst="rightArrow">
            <a:avLst/>
          </a:prstGeom>
          <a:solidFill xmlns:a="http://schemas.openxmlformats.org/drawingml/2006/main">
            <a:srgbClr val="E8B45F"/>
          </a:solidFill>
          <a:ln xmlns:a="http://schemas.openxmlformats.org/drawingml/2006/main" w="0">
            <a:noFill/>
            <a:prstDash val="solid"/>
          </a:ln>
        </p:spPr>
      </p:sp>
      <p:sp>
        <p:nvSpPr>
          <p:cNvPr id="13" name="" descr="Instructional visual for Conservative Edge Passes Only Inside a Valid Conjunction">
            <a:extLst xmlns:a="http://schemas.openxmlformats.org/drawingml/2006/main">
              <a:ext uri="{FF2B5EF4-FFF2-40B4-BE49-F238E27FC236}">
                <a16:creationId xmlns:a16="http://schemas.microsoft.com/office/drawing/2014/main" id="{424E6B9B-FC8D-46F5-9F15-0830E9AC37FD}"/>
              </a:ext>
            </a:extLst>
          </p:cNvPr>
          <p:cNvSpPr>
            <a:spLocks xmlns:a="http://schemas.openxmlformats.org/drawingml/2006/main" noGrp="1"/>
          </p:cNvSpPr>
          <p:nvPr/>
        </p:nvSpPr>
        <p:spPr>
          <a:xfrm xmlns:a="http://schemas.openxmlformats.org/drawingml/2006/main">
            <a:off x="2748439" y="2667000"/>
            <a:ext cx="198501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E8B45F"/>
            </a:solidFill>
            <a:prstDash val="solid"/>
          </a:ln>
        </p:spPr>
      </p:sp>
      <p:sp>
        <p:nvSpPr>
          <p:cNvPr id="14" name="" descr="Instructional visual for Conservative Edge Passes Only Inside a Valid Conjunction">
            <a:extLst xmlns:a="http://schemas.openxmlformats.org/drawingml/2006/main">
              <a:ext uri="{FF2B5EF4-FFF2-40B4-BE49-F238E27FC236}">
                <a16:creationId xmlns:a16="http://schemas.microsoft.com/office/drawing/2014/main" id="{534E81B9-201F-487F-8788-69A7E6A190EA}"/>
              </a:ext>
            </a:extLst>
          </p:cNvPr>
          <p:cNvSpPr>
            <a:spLocks xmlns:a="http://schemas.openxmlformats.org/drawingml/2006/main" noGrp="1"/>
          </p:cNvSpPr>
          <p:nvPr/>
        </p:nvSpPr>
        <p:spPr>
          <a:xfrm xmlns:a="http://schemas.openxmlformats.org/drawingml/2006/main">
            <a:off x="2843689"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ARTIFACT</a:t>
            </a:r>
          </a:p>
        </p:txBody>
      </p:sp>
      <p:sp>
        <p:nvSpPr>
          <p:cNvPr id="15" name="" descr="Instructional visual for Conservative Edge Passes Only Inside a Valid Conjunction">
            <a:extLst xmlns:a="http://schemas.openxmlformats.org/drawingml/2006/main">
              <a:ext uri="{FF2B5EF4-FFF2-40B4-BE49-F238E27FC236}">
                <a16:creationId xmlns:a16="http://schemas.microsoft.com/office/drawing/2014/main" id="{E4843B71-7102-40C5-ADEF-EFA6CFBCE0A7}"/>
              </a:ext>
            </a:extLst>
          </p:cNvPr>
          <p:cNvSpPr>
            <a:spLocks xmlns:a="http://schemas.openxmlformats.org/drawingml/2006/main" noGrp="1"/>
          </p:cNvSpPr>
          <p:nvPr/>
        </p:nvSpPr>
        <p:spPr>
          <a:xfrm xmlns:a="http://schemas.openxmlformats.org/drawingml/2006/main">
            <a:off x="6947059" y="2952750"/>
            <a:ext cx="238125" cy="209550"/>
          </a:xfrm>
          <a:prstGeom xmlns:a="http://schemas.openxmlformats.org/drawingml/2006/main" prst="rightArrow">
            <a:avLst/>
          </a:prstGeom>
          <a:solidFill xmlns:a="http://schemas.openxmlformats.org/drawingml/2006/main">
            <a:srgbClr val="E8B45F"/>
          </a:solidFill>
          <a:ln xmlns:a="http://schemas.openxmlformats.org/drawingml/2006/main" w="0">
            <a:noFill/>
            <a:prstDash val="solid"/>
          </a:ln>
        </p:spPr>
      </p:sp>
      <p:sp>
        <p:nvSpPr>
          <p:cNvPr id="16" name="" descr="Instructional visual for Conservative Edge Passes Only Inside a Valid Conjunction">
            <a:extLst xmlns:a="http://schemas.openxmlformats.org/drawingml/2006/main">
              <a:ext uri="{FF2B5EF4-FFF2-40B4-BE49-F238E27FC236}">
                <a16:creationId xmlns:a16="http://schemas.microsoft.com/office/drawing/2014/main" id="{053DF507-00DE-4051-AE38-E5CF0AF39909}"/>
              </a:ext>
            </a:extLst>
          </p:cNvPr>
          <p:cNvSpPr>
            <a:spLocks xmlns:a="http://schemas.openxmlformats.org/drawingml/2006/main" noGrp="1"/>
          </p:cNvSpPr>
          <p:nvPr/>
        </p:nvSpPr>
        <p:spPr>
          <a:xfrm xmlns:a="http://schemas.openxmlformats.org/drawingml/2006/main">
            <a:off x="4942999" y="2667000"/>
            <a:ext cx="198501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E8B45F"/>
            </a:solidFill>
            <a:prstDash val="solid"/>
          </a:ln>
        </p:spPr>
      </p:sp>
      <p:sp>
        <p:nvSpPr>
          <p:cNvPr id="17" name="" descr="Instructional visual for Conservative Edge Passes Only Inside a Valid Conjunction">
            <a:extLst xmlns:a="http://schemas.openxmlformats.org/drawingml/2006/main">
              <a:ext uri="{FF2B5EF4-FFF2-40B4-BE49-F238E27FC236}">
                <a16:creationId xmlns:a16="http://schemas.microsoft.com/office/drawing/2014/main" id="{692368F2-A4F2-4EFA-8DFC-CD7E55D2384C}"/>
              </a:ext>
            </a:extLst>
          </p:cNvPr>
          <p:cNvSpPr>
            <a:spLocks xmlns:a="http://schemas.openxmlformats.org/drawingml/2006/main" noGrp="1"/>
          </p:cNvSpPr>
          <p:nvPr/>
        </p:nvSpPr>
        <p:spPr>
          <a:xfrm xmlns:a="http://schemas.openxmlformats.org/drawingml/2006/main">
            <a:off x="5038249"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CALIBRATION</a:t>
            </a:r>
          </a:p>
        </p:txBody>
      </p:sp>
      <p:sp>
        <p:nvSpPr>
          <p:cNvPr id="18" name="" descr="Instructional visual for Conservative Edge Passes Only Inside a Valid Conjunction">
            <a:extLst xmlns:a="http://schemas.openxmlformats.org/drawingml/2006/main">
              <a:ext uri="{FF2B5EF4-FFF2-40B4-BE49-F238E27FC236}">
                <a16:creationId xmlns:a16="http://schemas.microsoft.com/office/drawing/2014/main" id="{C45188FF-C970-4928-92DD-1327B21FE9E7}"/>
              </a:ext>
            </a:extLst>
          </p:cNvPr>
          <p:cNvSpPr>
            <a:spLocks xmlns:a="http://schemas.openxmlformats.org/drawingml/2006/main" noGrp="1"/>
          </p:cNvSpPr>
          <p:nvPr/>
        </p:nvSpPr>
        <p:spPr>
          <a:xfrm xmlns:a="http://schemas.openxmlformats.org/drawingml/2006/main">
            <a:off x="7137559" y="2667000"/>
            <a:ext cx="1985010" cy="838200"/>
          </a:xfrm>
          <a:prstGeom xmlns:a="http://schemas.openxmlformats.org/drawingml/2006/main" prst="roundRect">
            <a:avLst>
              <a:gd name="adj" fmla="val 13636"/>
            </a:avLst>
          </a:prstGeom>
          <a:solidFill xmlns:a="http://schemas.openxmlformats.org/drawingml/2006/main">
            <a:srgbClr val="0B0B0E"/>
          </a:solidFill>
          <a:ln xmlns:a="http://schemas.openxmlformats.org/drawingml/2006/main" w="19050">
            <a:solidFill>
              <a:srgbClr val="E8B45F"/>
            </a:solidFill>
            <a:prstDash val="solid"/>
          </a:ln>
        </p:spPr>
      </p:sp>
      <p:sp>
        <p:nvSpPr>
          <p:cNvPr id="19" name="" descr="Instructional visual for Conservative Edge Passes Only Inside a Valid Conjunction">
            <a:extLst xmlns:a="http://schemas.openxmlformats.org/drawingml/2006/main">
              <a:ext uri="{FF2B5EF4-FFF2-40B4-BE49-F238E27FC236}">
                <a16:creationId xmlns:a16="http://schemas.microsoft.com/office/drawing/2014/main" id="{77C0B83D-AA55-42CB-8AA6-C2B495ACFCD5}"/>
              </a:ext>
            </a:extLst>
          </p:cNvPr>
          <p:cNvSpPr>
            <a:spLocks xmlns:a="http://schemas.openxmlformats.org/drawingml/2006/main" noGrp="1"/>
          </p:cNvSpPr>
          <p:nvPr/>
        </p:nvSpPr>
        <p:spPr>
          <a:xfrm xmlns:a="http://schemas.openxmlformats.org/drawingml/2006/main">
            <a:off x="7232809"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COST/RISK</a:t>
            </a:r>
          </a:p>
        </p:txBody>
      </p:sp>
      <p:sp>
        <p:nvSpPr>
          <p:cNvPr id="20" name="" descr="Instructional visual for Conservative Edge Passes Only Inside a Valid Conjunction">
            <a:extLst xmlns:a="http://schemas.openxmlformats.org/drawingml/2006/main">
              <a:ext uri="{FF2B5EF4-FFF2-40B4-BE49-F238E27FC236}">
                <a16:creationId xmlns:a16="http://schemas.microsoft.com/office/drawing/2014/main" id="{CE186997-9186-4BFB-8359-226D6D0A0CF6}"/>
              </a:ext>
            </a:extLst>
          </p:cNvPr>
          <p:cNvSpPr>
            <a:spLocks xmlns:a="http://schemas.openxmlformats.org/drawingml/2006/main" noGrp="1"/>
          </p:cNvSpPr>
          <p:nvPr/>
        </p:nvSpPr>
        <p:spPr>
          <a:xfrm xmlns:a="http://schemas.openxmlformats.org/drawingml/2006/main">
            <a:off x="953929"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1"/>
                </a:solidFill>
              </a:defRPr>
            </a:pPr>
            <a:r>
              <a:rPr sz="1800" b="0">
                <a:solidFill>
                  <a:srgbClr val="BDB8B1"/>
                </a:solidFill>
              </a:rPr>
              <a:t>Use lower probability bounds, adverse costs, compatibility checks, liquidity, and risk predicates.</a:t>
            </a:r>
          </a:p>
        </p:txBody>
      </p:sp>
      <p:sp>
        <p:nvSpPr>
          <p:cNvPr id="21" name="" descr="Instructional visual for Conservative Edge Passes Only Inside a Valid Conjunction">
            <a:extLst xmlns:a="http://schemas.openxmlformats.org/drawingml/2006/main">
              <a:ext uri="{FF2B5EF4-FFF2-40B4-BE49-F238E27FC236}">
                <a16:creationId xmlns:a16="http://schemas.microsoft.com/office/drawing/2014/main" id="{6394559B-82FE-4DB3-B16E-6542B28D865F}"/>
              </a:ext>
            </a:extLst>
          </p:cNvPr>
          <p:cNvSpPr>
            <a:spLocks xmlns:a="http://schemas.openxmlformats.org/drawingml/2006/main" noGrp="1"/>
          </p:cNvSpPr>
          <p:nvPr/>
        </p:nvSpPr>
        <p:spPr>
          <a:xfrm xmlns:a="http://schemas.openxmlformats.org/drawingml/2006/main">
            <a:off x="5192554" y="5334000"/>
            <a:ext cx="2857500" cy="381000"/>
          </a:xfrm>
          <a:prstGeom xmlns:a="http://schemas.openxmlformats.org/drawingml/2006/main" prst="roundRect">
            <a:avLst>
              <a:gd name="adj" fmla="val 20000"/>
            </a:avLst>
          </a:prstGeom>
          <a:solidFill xmlns:a="http://schemas.openxmlformats.org/drawingml/2006/main">
            <a:srgbClr val="0B0B0E"/>
          </a:solidFill>
          <a:ln xmlns:a="http://schemas.openxmlformats.org/drawingml/2006/main" w="14288">
            <a:solidFill>
              <a:srgbClr val="FF6B62"/>
            </a:solidFill>
            <a:prstDash val="solid"/>
          </a:ln>
        </p:spPr>
      </p:sp>
      <p:sp>
        <p:nvSpPr>
          <p:cNvPr id="22" name="" descr="Instructional visual for Conservative Edge Passes Only Inside a Valid Conjunction">
            <a:extLst xmlns:a="http://schemas.openxmlformats.org/drawingml/2006/main">
              <a:ext uri="{FF2B5EF4-FFF2-40B4-BE49-F238E27FC236}">
                <a16:creationId xmlns:a16="http://schemas.microsoft.com/office/drawing/2014/main" id="{A00E0162-F763-4E7B-8BEB-DBC8186327BC}"/>
              </a:ext>
            </a:extLst>
          </p:cNvPr>
          <p:cNvSpPr>
            <a:spLocks xmlns:a="http://schemas.openxmlformats.org/drawingml/2006/main" noGrp="1"/>
          </p:cNvSpPr>
          <p:nvPr/>
        </p:nvSpPr>
        <p:spPr>
          <a:xfrm xmlns:a="http://schemas.openxmlformats.org/drawingml/2006/main">
            <a:off x="5287804" y="53625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6B62"/>
                </a:solidFill>
              </a:defRPr>
            </a:pPr>
            <a:r>
              <a:rPr sz="1650" b="1">
                <a:solidFill>
                  <a:srgbClr val="FF6B62"/>
                </a:solidFill>
              </a:rPr>
              <a:t>FAIL CLOSED</a:t>
            </a:r>
          </a:p>
        </p:txBody>
      </p:sp>
    </p:spTree>
    <p:extLst>
      <p:ext uri="{BB962C8B-B14F-4D97-AF65-F5344CB8AC3E}">
        <p14:creationId xmlns:p14="http://schemas.microsoft.com/office/powerpoint/2010/main" val="228925991"/>
      </p:ext>
    </p:extLst>
  </p:cSld>
</p:sld>
</file>

<file path=ppt/slides/slide59.xml><?xml version="1.0" encoding="utf-8"?>
<p:sld xmlns:p="http://schemas.openxmlformats.org/presentationml/2006/main">
  <p:cSld>
    <p:bg>
      <p:bgPr>
        <a:solidFill xmlns:a="http://schemas.openxmlformats.org/drawingml/2006/main">
          <a:srgbClr val="050505"/>
        </a:solidFill>
      </p:bgPr>
    </p:bg>
    <p:spTree>
      <p:nvGrpSpPr>
        <p:cNvPr id="1" name="" descr="Instructional visual for Conservative Edge Passes Only Inside a Valid Conjunction"/>
        <p:cNvGrpSpPr/>
        <p:nvPr/>
      </p:nvGrpSpPr>
      <p:grpSpPr>
        <a:xfrm xmlns:a="http://schemas.openxmlformats.org/drawingml/2006/main"/>
      </p:grpSpPr>
      <p:sp>
        <p:nvSpPr>
          <p:cNvPr id="1" name="" descr="Instructional visual for Conservative Edge Passes Only Inside a Valid Conjunction">
            <a:extLst xmlns:a="http://schemas.openxmlformats.org/drawingml/2006/main">
              <a:ext uri="{FF2B5EF4-FFF2-40B4-BE49-F238E27FC236}">
                <a16:creationId xmlns:a16="http://schemas.microsoft.com/office/drawing/2014/main" id="{5B23411A-2B1B-4BF9-A009-329DEE4845FC}"/>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E8B460"/>
          </a:solidFill>
          <a:ln xmlns:a="http://schemas.openxmlformats.org/drawingml/2006/main" w="0">
            <a:noFill/>
            <a:prstDash val="solid"/>
          </a:ln>
        </p:spPr>
      </p:sp>
      <p:sp>
        <p:nvSpPr>
          <p:cNvPr id="2" name="" descr="Instructional visual for Conservative Edge Passes Only Inside a Valid Conjunction">
            <a:extLst xmlns:a="http://schemas.openxmlformats.org/drawingml/2006/main">
              <a:ext uri="{FF2B5EF4-FFF2-40B4-BE49-F238E27FC236}">
                <a16:creationId xmlns:a16="http://schemas.microsoft.com/office/drawing/2014/main" id="{F9EC16FA-A2E9-4341-ABF7-2DE2F46E3201}"/>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DECISION</a:t>
            </a:r>
          </a:p>
        </p:txBody>
      </p:sp>
      <p:sp>
        <p:nvSpPr>
          <p:cNvPr id="3" name="" descr="Instructional visual for Conservative Edge Passes Only Inside a Valid Conjunction">
            <a:extLst xmlns:a="http://schemas.openxmlformats.org/drawingml/2006/main">
              <a:ext uri="{FF2B5EF4-FFF2-40B4-BE49-F238E27FC236}">
                <a16:creationId xmlns:a16="http://schemas.microsoft.com/office/drawing/2014/main" id="{69772CAE-497D-4BB0-BBE2-1E5A55923892}"/>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4" name="slide-title" descr="Instructional visual for Conservative Edge Passes Only Inside a Valid Conjunction">
            <a:extLst xmlns:a="http://schemas.openxmlformats.org/drawingml/2006/main">
              <a:ext uri="{FF2B5EF4-FFF2-40B4-BE49-F238E27FC236}">
                <a16:creationId xmlns:a16="http://schemas.microsoft.com/office/drawing/2014/main" id="{1685E29D-2ADB-45BF-AA6D-90E20A458DEB}"/>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Conservative Edge Passes Only Inside a Valid Conjunction</a:t>
            </a:r>
          </a:p>
        </p:txBody>
      </p:sp>
      <p:sp>
        <p:nvSpPr>
          <p:cNvPr id="5" name="" descr="Instructional visual for Conservative Edge Passes Only Inside a Valid Conjunction">
            <a:extLst xmlns:a="http://schemas.openxmlformats.org/drawingml/2006/main">
              <a:ext uri="{FF2B5EF4-FFF2-40B4-BE49-F238E27FC236}">
                <a16:creationId xmlns:a16="http://schemas.microsoft.com/office/drawing/2014/main" id="{B7D04003-34AD-4652-A033-2132112E3133}"/>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E8B460"/>
          </a:solidFill>
          <a:ln xmlns:a="http://schemas.openxmlformats.org/drawingml/2006/main" w="0">
            <a:noFill/>
            <a:prstDash val="solid"/>
          </a:ln>
        </p:spPr>
      </p:sp>
      <p:sp>
        <p:nvSpPr>
          <p:cNvPr id="6" name="" descr="Instructional visual for Conservative Edge Passes Only Inside a Valid Conjunction">
            <a:extLst xmlns:a="http://schemas.openxmlformats.org/drawingml/2006/main">
              <a:ext uri="{FF2B5EF4-FFF2-40B4-BE49-F238E27FC236}">
                <a16:creationId xmlns:a16="http://schemas.microsoft.com/office/drawing/2014/main" id="{EB5D5D71-C39B-425C-B3C7-EE110EB1081A}"/>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Conservative Edge Passes Only Inside a Valid Conjunction">
            <a:extLst xmlns:a="http://schemas.openxmlformats.org/drawingml/2006/main">
              <a:ext uri="{FF2B5EF4-FFF2-40B4-BE49-F238E27FC236}">
                <a16:creationId xmlns:a16="http://schemas.microsoft.com/office/drawing/2014/main" id="{D2CB3A96-E12C-4402-B48A-CDAFD37B175D}"/>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059 / 144  •  BUILD 3/3</a:t>
            </a:r>
          </a:p>
        </p:txBody>
      </p:sp>
      <p:sp>
        <p:nvSpPr>
          <p:cNvPr id="8" name="" descr="Instructional visual for Conservative Edge Passes Only Inside a Valid Conjunction">
            <a:extLst xmlns:a="http://schemas.openxmlformats.org/drawingml/2006/main">
              <a:ext uri="{FF2B5EF4-FFF2-40B4-BE49-F238E27FC236}">
                <a16:creationId xmlns:a16="http://schemas.microsoft.com/office/drawing/2014/main" id="{0A100F95-8701-49BC-ABB0-79F127AB1A8E}"/>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Conservative Edge Passes Only Inside a Valid Conjunction">
            <a:extLst xmlns:a="http://schemas.openxmlformats.org/drawingml/2006/main">
              <a:ext uri="{FF2B5EF4-FFF2-40B4-BE49-F238E27FC236}">
                <a16:creationId xmlns:a16="http://schemas.microsoft.com/office/drawing/2014/main" id="{EA540617-4A35-48D2-8496-38BF30DE6CE3}"/>
              </a:ext>
            </a:extLst>
          </p:cNvPr>
          <p:cNvSpPr>
            <a:spLocks xmlns:a="http://schemas.openxmlformats.org/drawingml/2006/main" noGrp="1"/>
          </p:cNvSpPr>
          <p:nvPr/>
        </p:nvSpPr>
        <p:spPr>
          <a:xfrm xmlns:a="http://schemas.openxmlformats.org/drawingml/2006/main">
            <a:off x="2558415" y="2952750"/>
            <a:ext cx="238125" cy="209550"/>
          </a:xfrm>
          <a:prstGeom xmlns:a="http://schemas.openxmlformats.org/drawingml/2006/main" prst="rightArrow">
            <a:avLst/>
          </a:prstGeom>
          <a:solidFill xmlns:a="http://schemas.openxmlformats.org/drawingml/2006/main">
            <a:srgbClr val="E8B460"/>
          </a:solidFill>
          <a:ln xmlns:a="http://schemas.openxmlformats.org/drawingml/2006/main" w="0">
            <a:noFill/>
            <a:prstDash val="solid"/>
          </a:ln>
        </p:spPr>
      </p:sp>
      <p:sp>
        <p:nvSpPr>
          <p:cNvPr id="10" name="" descr="Instructional visual for Conservative Edge Passes Only Inside a Valid Conjunction">
            <a:extLst xmlns:a="http://schemas.openxmlformats.org/drawingml/2006/main">
              <a:ext uri="{FF2B5EF4-FFF2-40B4-BE49-F238E27FC236}">
                <a16:creationId xmlns:a16="http://schemas.microsoft.com/office/drawing/2014/main" id="{6E170D50-CCA6-4CC5-A12D-4ED902414385}"/>
              </a:ext>
            </a:extLst>
          </p:cNvPr>
          <p:cNvSpPr>
            <a:spLocks xmlns:a="http://schemas.openxmlformats.org/drawingml/2006/main" noGrp="1"/>
          </p:cNvSpPr>
          <p:nvPr/>
        </p:nvSpPr>
        <p:spPr>
          <a:xfrm xmlns:a="http://schemas.openxmlformats.org/drawingml/2006/main">
            <a:off x="55435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E8B460"/>
            </a:solidFill>
            <a:prstDash val="solid"/>
          </a:ln>
        </p:spPr>
      </p:sp>
      <p:sp>
        <p:nvSpPr>
          <p:cNvPr id="11" name="" descr="Instructional visual for Conservative Edge Passes Only Inside a Valid Conjunction">
            <a:extLst xmlns:a="http://schemas.openxmlformats.org/drawingml/2006/main">
              <a:ext uri="{FF2B5EF4-FFF2-40B4-BE49-F238E27FC236}">
                <a16:creationId xmlns:a16="http://schemas.microsoft.com/office/drawing/2014/main" id="{B1E210F7-8484-412C-95E0-57E2A412CBDE}"/>
              </a:ext>
            </a:extLst>
          </p:cNvPr>
          <p:cNvSpPr>
            <a:spLocks xmlns:a="http://schemas.openxmlformats.org/drawingml/2006/main" noGrp="1"/>
          </p:cNvSpPr>
          <p:nvPr/>
        </p:nvSpPr>
        <p:spPr>
          <a:xfrm xmlns:a="http://schemas.openxmlformats.org/drawingml/2006/main">
            <a:off x="64960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DATA</a:t>
            </a:r>
          </a:p>
        </p:txBody>
      </p:sp>
      <p:sp>
        <p:nvSpPr>
          <p:cNvPr id="12" name="" descr="Instructional visual for Conservative Edge Passes Only Inside a Valid Conjunction">
            <a:extLst xmlns:a="http://schemas.openxmlformats.org/drawingml/2006/main">
              <a:ext uri="{FF2B5EF4-FFF2-40B4-BE49-F238E27FC236}">
                <a16:creationId xmlns:a16="http://schemas.microsoft.com/office/drawing/2014/main" id="{95AB30DB-C069-4DD8-86E0-8282945BB186}"/>
              </a:ext>
            </a:extLst>
          </p:cNvPr>
          <p:cNvSpPr>
            <a:spLocks xmlns:a="http://schemas.openxmlformats.org/drawingml/2006/main" noGrp="1"/>
          </p:cNvSpPr>
          <p:nvPr/>
        </p:nvSpPr>
        <p:spPr>
          <a:xfrm xmlns:a="http://schemas.openxmlformats.org/drawingml/2006/main">
            <a:off x="4752975" y="2952750"/>
            <a:ext cx="238125" cy="209550"/>
          </a:xfrm>
          <a:prstGeom xmlns:a="http://schemas.openxmlformats.org/drawingml/2006/main" prst="rightArrow">
            <a:avLst/>
          </a:prstGeom>
          <a:solidFill xmlns:a="http://schemas.openxmlformats.org/drawingml/2006/main">
            <a:srgbClr val="E8B460"/>
          </a:solidFill>
          <a:ln xmlns:a="http://schemas.openxmlformats.org/drawingml/2006/main" w="0">
            <a:noFill/>
            <a:prstDash val="solid"/>
          </a:ln>
        </p:spPr>
      </p:sp>
      <p:sp>
        <p:nvSpPr>
          <p:cNvPr id="13" name="" descr="Instructional visual for Conservative Edge Passes Only Inside a Valid Conjunction">
            <a:extLst xmlns:a="http://schemas.openxmlformats.org/drawingml/2006/main">
              <a:ext uri="{FF2B5EF4-FFF2-40B4-BE49-F238E27FC236}">
                <a16:creationId xmlns:a16="http://schemas.microsoft.com/office/drawing/2014/main" id="{821AD539-FD74-4884-981B-ADDE42724FE9}"/>
              </a:ext>
            </a:extLst>
          </p:cNvPr>
          <p:cNvSpPr>
            <a:spLocks xmlns:a="http://schemas.openxmlformats.org/drawingml/2006/main" noGrp="1"/>
          </p:cNvSpPr>
          <p:nvPr/>
        </p:nvSpPr>
        <p:spPr>
          <a:xfrm xmlns:a="http://schemas.openxmlformats.org/drawingml/2006/main">
            <a:off x="274891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E8B460"/>
            </a:solidFill>
            <a:prstDash val="solid"/>
          </a:ln>
        </p:spPr>
      </p:sp>
      <p:sp>
        <p:nvSpPr>
          <p:cNvPr id="14" name="" descr="Instructional visual for Conservative Edge Passes Only Inside a Valid Conjunction">
            <a:extLst xmlns:a="http://schemas.openxmlformats.org/drawingml/2006/main">
              <a:ext uri="{FF2B5EF4-FFF2-40B4-BE49-F238E27FC236}">
                <a16:creationId xmlns:a16="http://schemas.microsoft.com/office/drawing/2014/main" id="{40228200-C57A-48C2-8C39-869EA8808DFD}"/>
              </a:ext>
            </a:extLst>
          </p:cNvPr>
          <p:cNvSpPr>
            <a:spLocks xmlns:a="http://schemas.openxmlformats.org/drawingml/2006/main" noGrp="1"/>
          </p:cNvSpPr>
          <p:nvPr/>
        </p:nvSpPr>
        <p:spPr>
          <a:xfrm xmlns:a="http://schemas.openxmlformats.org/drawingml/2006/main">
            <a:off x="284416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ARTIFACT</a:t>
            </a:r>
          </a:p>
        </p:txBody>
      </p:sp>
      <p:sp>
        <p:nvSpPr>
          <p:cNvPr id="15" name="" descr="Instructional visual for Conservative Edge Passes Only Inside a Valid Conjunction">
            <a:extLst xmlns:a="http://schemas.openxmlformats.org/drawingml/2006/main">
              <a:ext uri="{FF2B5EF4-FFF2-40B4-BE49-F238E27FC236}">
                <a16:creationId xmlns:a16="http://schemas.microsoft.com/office/drawing/2014/main" id="{91F4F5F4-3F4D-4C25-9B32-38B24883C934}"/>
              </a:ext>
            </a:extLst>
          </p:cNvPr>
          <p:cNvSpPr>
            <a:spLocks xmlns:a="http://schemas.openxmlformats.org/drawingml/2006/main" noGrp="1"/>
          </p:cNvSpPr>
          <p:nvPr/>
        </p:nvSpPr>
        <p:spPr>
          <a:xfrm xmlns:a="http://schemas.openxmlformats.org/drawingml/2006/main">
            <a:off x="6947535" y="2952750"/>
            <a:ext cx="238125" cy="209550"/>
          </a:xfrm>
          <a:prstGeom xmlns:a="http://schemas.openxmlformats.org/drawingml/2006/main" prst="rightArrow">
            <a:avLst/>
          </a:prstGeom>
          <a:solidFill xmlns:a="http://schemas.openxmlformats.org/drawingml/2006/main">
            <a:srgbClr val="E8B460"/>
          </a:solidFill>
          <a:ln xmlns:a="http://schemas.openxmlformats.org/drawingml/2006/main" w="0">
            <a:noFill/>
            <a:prstDash val="solid"/>
          </a:ln>
        </p:spPr>
      </p:sp>
      <p:sp>
        <p:nvSpPr>
          <p:cNvPr id="16" name="" descr="Instructional visual for Conservative Edge Passes Only Inside a Valid Conjunction">
            <a:extLst xmlns:a="http://schemas.openxmlformats.org/drawingml/2006/main">
              <a:ext uri="{FF2B5EF4-FFF2-40B4-BE49-F238E27FC236}">
                <a16:creationId xmlns:a16="http://schemas.microsoft.com/office/drawing/2014/main" id="{2121C3B5-443C-4B41-B6F9-7667DE7E403E}"/>
              </a:ext>
            </a:extLst>
          </p:cNvPr>
          <p:cNvSpPr>
            <a:spLocks xmlns:a="http://schemas.openxmlformats.org/drawingml/2006/main" noGrp="1"/>
          </p:cNvSpPr>
          <p:nvPr/>
        </p:nvSpPr>
        <p:spPr>
          <a:xfrm xmlns:a="http://schemas.openxmlformats.org/drawingml/2006/main">
            <a:off x="494347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E8B460"/>
            </a:solidFill>
            <a:prstDash val="solid"/>
          </a:ln>
        </p:spPr>
      </p:sp>
      <p:sp>
        <p:nvSpPr>
          <p:cNvPr id="17" name="" descr="Instructional visual for Conservative Edge Passes Only Inside a Valid Conjunction">
            <a:extLst xmlns:a="http://schemas.openxmlformats.org/drawingml/2006/main">
              <a:ext uri="{FF2B5EF4-FFF2-40B4-BE49-F238E27FC236}">
                <a16:creationId xmlns:a16="http://schemas.microsoft.com/office/drawing/2014/main" id="{AD33D8A6-7E5E-4854-9417-1A7BAF6CC746}"/>
              </a:ext>
            </a:extLst>
          </p:cNvPr>
          <p:cNvSpPr>
            <a:spLocks xmlns:a="http://schemas.openxmlformats.org/drawingml/2006/main" noGrp="1"/>
          </p:cNvSpPr>
          <p:nvPr/>
        </p:nvSpPr>
        <p:spPr>
          <a:xfrm xmlns:a="http://schemas.openxmlformats.org/drawingml/2006/main">
            <a:off x="503872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CALIBRATION</a:t>
            </a:r>
          </a:p>
        </p:txBody>
      </p:sp>
      <p:sp>
        <p:nvSpPr>
          <p:cNvPr id="18" name="" descr="Instructional visual for Conservative Edge Passes Only Inside a Valid Conjunction">
            <a:extLst xmlns:a="http://schemas.openxmlformats.org/drawingml/2006/main">
              <a:ext uri="{FF2B5EF4-FFF2-40B4-BE49-F238E27FC236}">
                <a16:creationId xmlns:a16="http://schemas.microsoft.com/office/drawing/2014/main" id="{83CD4150-40E3-4C99-8C9A-0BE91590084A}"/>
              </a:ext>
            </a:extLst>
          </p:cNvPr>
          <p:cNvSpPr>
            <a:spLocks xmlns:a="http://schemas.openxmlformats.org/drawingml/2006/main" noGrp="1"/>
          </p:cNvSpPr>
          <p:nvPr/>
        </p:nvSpPr>
        <p:spPr>
          <a:xfrm xmlns:a="http://schemas.openxmlformats.org/drawingml/2006/main">
            <a:off x="9142095" y="2952750"/>
            <a:ext cx="238125" cy="209550"/>
          </a:xfrm>
          <a:prstGeom xmlns:a="http://schemas.openxmlformats.org/drawingml/2006/main" prst="rightArrow">
            <a:avLst/>
          </a:prstGeom>
          <a:solidFill xmlns:a="http://schemas.openxmlformats.org/drawingml/2006/main">
            <a:srgbClr val="E8B460"/>
          </a:solidFill>
          <a:ln xmlns:a="http://schemas.openxmlformats.org/drawingml/2006/main" w="0">
            <a:noFill/>
            <a:prstDash val="solid"/>
          </a:ln>
        </p:spPr>
      </p:sp>
      <p:sp>
        <p:nvSpPr>
          <p:cNvPr id="19" name="" descr="Instructional visual for Conservative Edge Passes Only Inside a Valid Conjunction">
            <a:extLst xmlns:a="http://schemas.openxmlformats.org/drawingml/2006/main">
              <a:ext uri="{FF2B5EF4-FFF2-40B4-BE49-F238E27FC236}">
                <a16:creationId xmlns:a16="http://schemas.microsoft.com/office/drawing/2014/main" id="{4C9A2F4A-CA96-4F15-A269-BEE2B56CDF9E}"/>
              </a:ext>
            </a:extLst>
          </p:cNvPr>
          <p:cNvSpPr>
            <a:spLocks xmlns:a="http://schemas.openxmlformats.org/drawingml/2006/main" noGrp="1"/>
          </p:cNvSpPr>
          <p:nvPr/>
        </p:nvSpPr>
        <p:spPr>
          <a:xfrm xmlns:a="http://schemas.openxmlformats.org/drawingml/2006/main">
            <a:off x="713803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E8B460"/>
            </a:solidFill>
            <a:prstDash val="solid"/>
          </a:ln>
        </p:spPr>
      </p:sp>
      <p:sp>
        <p:nvSpPr>
          <p:cNvPr id="20" name="" descr="Instructional visual for Conservative Edge Passes Only Inside a Valid Conjunction">
            <a:extLst xmlns:a="http://schemas.openxmlformats.org/drawingml/2006/main">
              <a:ext uri="{FF2B5EF4-FFF2-40B4-BE49-F238E27FC236}">
                <a16:creationId xmlns:a16="http://schemas.microsoft.com/office/drawing/2014/main" id="{857B3576-A4E8-4927-8CC6-7804B2A454C9}"/>
              </a:ext>
            </a:extLst>
          </p:cNvPr>
          <p:cNvSpPr>
            <a:spLocks xmlns:a="http://schemas.openxmlformats.org/drawingml/2006/main" noGrp="1"/>
          </p:cNvSpPr>
          <p:nvPr/>
        </p:nvSpPr>
        <p:spPr>
          <a:xfrm xmlns:a="http://schemas.openxmlformats.org/drawingml/2006/main">
            <a:off x="723328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COST/RISK</a:t>
            </a:r>
          </a:p>
        </p:txBody>
      </p:sp>
      <p:sp>
        <p:nvSpPr>
          <p:cNvPr id="21" name="" descr="Instructional visual for Conservative Edge Passes Only Inside a Valid Conjunction">
            <a:extLst xmlns:a="http://schemas.openxmlformats.org/drawingml/2006/main">
              <a:ext uri="{FF2B5EF4-FFF2-40B4-BE49-F238E27FC236}">
                <a16:creationId xmlns:a16="http://schemas.microsoft.com/office/drawing/2014/main" id="{1C538C77-F2F0-4486-B6BC-86870B67A351}"/>
              </a:ext>
            </a:extLst>
          </p:cNvPr>
          <p:cNvSpPr>
            <a:spLocks xmlns:a="http://schemas.openxmlformats.org/drawingml/2006/main" noGrp="1"/>
          </p:cNvSpPr>
          <p:nvPr/>
        </p:nvSpPr>
        <p:spPr>
          <a:xfrm xmlns:a="http://schemas.openxmlformats.org/drawingml/2006/main">
            <a:off x="9332595" y="2667000"/>
            <a:ext cx="1985010" cy="838200"/>
          </a:xfrm>
          <a:prstGeom xmlns:a="http://schemas.openxmlformats.org/drawingml/2006/main" prst="roundRect">
            <a:avLst>
              <a:gd name="adj" fmla="val 13636"/>
            </a:avLst>
          </a:prstGeom>
          <a:solidFill xmlns:a="http://schemas.openxmlformats.org/drawingml/2006/main">
            <a:srgbClr val="0B0B0F"/>
          </a:solidFill>
          <a:ln xmlns:a="http://schemas.openxmlformats.org/drawingml/2006/main" w="19050">
            <a:solidFill>
              <a:srgbClr val="E8B460"/>
            </a:solidFill>
            <a:prstDash val="solid"/>
          </a:ln>
        </p:spPr>
      </p:sp>
      <p:sp>
        <p:nvSpPr>
          <p:cNvPr id="22" name="" descr="Instructional visual for Conservative Edge Passes Only Inside a Valid Conjunction">
            <a:extLst xmlns:a="http://schemas.openxmlformats.org/drawingml/2006/main">
              <a:ext uri="{FF2B5EF4-FFF2-40B4-BE49-F238E27FC236}">
                <a16:creationId xmlns:a16="http://schemas.microsoft.com/office/drawing/2014/main" id="{9B5E407B-145E-4795-B4D4-373ED15D8F60}"/>
              </a:ext>
            </a:extLst>
          </p:cNvPr>
          <p:cNvSpPr>
            <a:spLocks xmlns:a="http://schemas.openxmlformats.org/drawingml/2006/main" noGrp="1"/>
          </p:cNvSpPr>
          <p:nvPr/>
        </p:nvSpPr>
        <p:spPr>
          <a:xfrm xmlns:a="http://schemas.openxmlformats.org/drawingml/2006/main">
            <a:off x="9427845" y="2705100"/>
            <a:ext cx="179451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1"/>
                </a:solidFill>
              </a:defRPr>
            </a:pPr>
            <a:r>
              <a:rPr sz="1650" b="1">
                <a:solidFill>
                  <a:srgbClr val="F4EBE1"/>
                </a:solidFill>
              </a:rPr>
              <a:t>ELIGIBLE</a:t>
            </a:r>
          </a:p>
        </p:txBody>
      </p:sp>
      <p:sp>
        <p:nvSpPr>
          <p:cNvPr id="23" name="" descr="Instructional visual for Conservative Edge Passes Only Inside a Valid Conjunction">
            <a:extLst xmlns:a="http://schemas.openxmlformats.org/drawingml/2006/main">
              <a:ext uri="{FF2B5EF4-FFF2-40B4-BE49-F238E27FC236}">
                <a16:creationId xmlns:a16="http://schemas.microsoft.com/office/drawing/2014/main" id="{D3D3018E-DDAC-4F3A-9366-D6F90F2E70F6}"/>
              </a:ext>
            </a:extLst>
          </p:cNvPr>
          <p:cNvSpPr>
            <a:spLocks xmlns:a="http://schemas.openxmlformats.org/drawingml/2006/main" noGrp="1"/>
          </p:cNvSpPr>
          <p:nvPr/>
        </p:nvSpPr>
        <p:spPr>
          <a:xfrm xmlns:a="http://schemas.openxmlformats.org/drawingml/2006/main">
            <a:off x="954405" y="4238625"/>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2"/>
                </a:solidFill>
              </a:defRPr>
            </a:pPr>
            <a:r>
              <a:rPr sz="1800" b="0">
                <a:solidFill>
                  <a:srgbClr val="BDB8B2"/>
                </a:solidFill>
              </a:rPr>
              <a:t>Use lower probability bounds, adverse costs, compatibility checks, liquidity, and risk predicates.</a:t>
            </a:r>
          </a:p>
        </p:txBody>
      </p:sp>
      <p:sp>
        <p:nvSpPr>
          <p:cNvPr id="24" name="" descr="Instructional visual for Conservative Edge Passes Only Inside a Valid Conjunction">
            <a:extLst xmlns:a="http://schemas.openxmlformats.org/drawingml/2006/main">
              <a:ext uri="{FF2B5EF4-FFF2-40B4-BE49-F238E27FC236}">
                <a16:creationId xmlns:a16="http://schemas.microsoft.com/office/drawing/2014/main" id="{436B18E0-1841-49BF-94E4-D6F21DB523C5}"/>
              </a:ext>
            </a:extLst>
          </p:cNvPr>
          <p:cNvSpPr>
            <a:spLocks xmlns:a="http://schemas.openxmlformats.org/drawingml/2006/main" noGrp="1"/>
          </p:cNvSpPr>
          <p:nvPr/>
        </p:nvSpPr>
        <p:spPr>
          <a:xfrm xmlns:a="http://schemas.openxmlformats.org/drawingml/2006/main">
            <a:off x="5193030" y="5334000"/>
            <a:ext cx="2857500" cy="381000"/>
          </a:xfrm>
          <a:prstGeom xmlns:a="http://schemas.openxmlformats.org/drawingml/2006/main" prst="roundRect">
            <a:avLst>
              <a:gd name="adj" fmla="val 20000"/>
            </a:avLst>
          </a:prstGeom>
          <a:solidFill xmlns:a="http://schemas.openxmlformats.org/drawingml/2006/main">
            <a:srgbClr val="0B0B0F"/>
          </a:solidFill>
          <a:ln xmlns:a="http://schemas.openxmlformats.org/drawingml/2006/main" w="14288">
            <a:solidFill>
              <a:srgbClr val="FF6B63"/>
            </a:solidFill>
            <a:prstDash val="solid"/>
          </a:ln>
        </p:spPr>
      </p:sp>
      <p:sp>
        <p:nvSpPr>
          <p:cNvPr id="25" name="" descr="Instructional visual for Conservative Edge Passes Only Inside a Valid Conjunction">
            <a:extLst xmlns:a="http://schemas.openxmlformats.org/drawingml/2006/main">
              <a:ext uri="{FF2B5EF4-FFF2-40B4-BE49-F238E27FC236}">
                <a16:creationId xmlns:a16="http://schemas.microsoft.com/office/drawing/2014/main" id="{D9C0E3A5-C78D-40C5-9B33-EDDC5B3C4D2C}"/>
              </a:ext>
            </a:extLst>
          </p:cNvPr>
          <p:cNvSpPr>
            <a:spLocks xmlns:a="http://schemas.openxmlformats.org/drawingml/2006/main" noGrp="1"/>
          </p:cNvSpPr>
          <p:nvPr/>
        </p:nvSpPr>
        <p:spPr>
          <a:xfrm xmlns:a="http://schemas.openxmlformats.org/drawingml/2006/main">
            <a:off x="5288280" y="53625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6B63"/>
                </a:solidFill>
              </a:defRPr>
            </a:pPr>
            <a:r>
              <a:rPr sz="1650" b="1">
                <a:solidFill>
                  <a:srgbClr val="FF6B63"/>
                </a:solidFill>
              </a:rPr>
              <a:t>FAIL CLOSED</a:t>
            </a:r>
          </a:p>
        </p:txBody>
      </p:sp>
    </p:spTree>
    <p:extLst>
      <p:ext uri="{BB962C8B-B14F-4D97-AF65-F5344CB8AC3E}">
        <p14:creationId xmlns:p14="http://schemas.microsoft.com/office/powerpoint/2010/main" val="1038234991"/>
      </p:ext>
    </p:extLst>
  </p:cSld>
</p:sld>
</file>

<file path=ppt/slides/slide6.xml><?xml version="1.0" encoding="utf-8"?>
<p:sld xmlns:p="http://schemas.openxmlformats.org/presentationml/2006/main">
  <p:cSld>
    <p:bg>
      <p:bgPr>
        <a:solidFill xmlns:a="http://schemas.openxmlformats.org/drawingml/2006/main">
          <a:srgbClr val="050505"/>
        </a:solidFill>
      </p:bgPr>
    </p:bg>
    <p:spTree>
      <p:nvGrpSpPr>
        <p:cNvPr id="1" name="" descr="Instructional visual for Four Movements Preserve One Scientific Question"/>
        <p:cNvGrpSpPr/>
        <p:nvPr/>
      </p:nvGrpSpPr>
      <p:grpSpPr>
        <a:xfrm xmlns:a="http://schemas.openxmlformats.org/drawingml/2006/main"/>
      </p:grpSpPr>
      <p:sp>
        <p:nvSpPr>
          <p:cNvPr id="1" name="" descr="Instructional visual for Four Movements Preserve One Scientific Question">
            <a:extLst xmlns:a="http://schemas.openxmlformats.org/drawingml/2006/main">
              <a:ext uri="{FF2B5EF4-FFF2-40B4-BE49-F238E27FC236}">
                <a16:creationId xmlns:a16="http://schemas.microsoft.com/office/drawing/2014/main" id="{3663A397-4112-409F-A18D-982458C579C6}"/>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2" name="" descr="Instructional visual for Four Movements Preserve One Scientific Question">
            <a:extLst xmlns:a="http://schemas.openxmlformats.org/drawingml/2006/main">
              <a:ext uri="{FF2B5EF4-FFF2-40B4-BE49-F238E27FC236}">
                <a16:creationId xmlns:a16="http://schemas.microsoft.com/office/drawing/2014/main" id="{8DCF10D4-1BCA-4831-BDC6-E0F7A3580E0D}"/>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INTRO</a:t>
            </a:r>
          </a:p>
        </p:txBody>
      </p:sp>
      <p:sp>
        <p:nvSpPr>
          <p:cNvPr id="3" name="" descr="Instructional visual for Four Movements Preserve One Scientific Question">
            <a:extLst xmlns:a="http://schemas.openxmlformats.org/drawingml/2006/main">
              <a:ext uri="{FF2B5EF4-FFF2-40B4-BE49-F238E27FC236}">
                <a16:creationId xmlns:a16="http://schemas.microsoft.com/office/drawing/2014/main" id="{2CDD63C3-C4F8-45A0-BADA-77D9C04B1EE7}"/>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Four Movements Preserve One Scientific Question">
            <a:extLst xmlns:a="http://schemas.openxmlformats.org/drawingml/2006/main">
              <a:ext uri="{FF2B5EF4-FFF2-40B4-BE49-F238E27FC236}">
                <a16:creationId xmlns:a16="http://schemas.microsoft.com/office/drawing/2014/main" id="{83BDCDEB-6F80-4CD0-9916-ECF1C41D0F76}"/>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Four Movements Preserve One Scientific Question</a:t>
            </a:r>
          </a:p>
        </p:txBody>
      </p:sp>
      <p:sp>
        <p:nvSpPr>
          <p:cNvPr id="5" name="" descr="Instructional visual for Four Movements Preserve One Scientific Question">
            <a:extLst xmlns:a="http://schemas.openxmlformats.org/drawingml/2006/main">
              <a:ext uri="{FF2B5EF4-FFF2-40B4-BE49-F238E27FC236}">
                <a16:creationId xmlns:a16="http://schemas.microsoft.com/office/drawing/2014/main" id="{461D9E88-41B1-44D3-9CCC-6892698798C1}"/>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6" name="" descr="Instructional visual for Four Movements Preserve One Scientific Question">
            <a:extLst xmlns:a="http://schemas.openxmlformats.org/drawingml/2006/main">
              <a:ext uri="{FF2B5EF4-FFF2-40B4-BE49-F238E27FC236}">
                <a16:creationId xmlns:a16="http://schemas.microsoft.com/office/drawing/2014/main" id="{C66725D1-3BE3-4D8F-BDEF-AAD92716ECC5}"/>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Four Movements Preserve One Scientific Question">
            <a:extLst xmlns:a="http://schemas.openxmlformats.org/drawingml/2006/main">
              <a:ext uri="{FF2B5EF4-FFF2-40B4-BE49-F238E27FC236}">
                <a16:creationId xmlns:a16="http://schemas.microsoft.com/office/drawing/2014/main" id="{990653C8-3A08-48D0-82E4-8D076547652C}"/>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006 / 144  •  BUILD 3/3</a:t>
            </a:r>
          </a:p>
        </p:txBody>
      </p:sp>
      <p:sp>
        <p:nvSpPr>
          <p:cNvPr id="8" name="" descr="Instructional visual for Four Movements Preserve One Scientific Question">
            <a:extLst xmlns:a="http://schemas.openxmlformats.org/drawingml/2006/main">
              <a:ext uri="{FF2B5EF4-FFF2-40B4-BE49-F238E27FC236}">
                <a16:creationId xmlns:a16="http://schemas.microsoft.com/office/drawing/2014/main" id="{7512A946-63A0-4747-9027-24458F1C348E}"/>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Four Movements Preserve One Scientific Question">
            <a:extLst xmlns:a="http://schemas.openxmlformats.org/drawingml/2006/main">
              <a:ext uri="{FF2B5EF4-FFF2-40B4-BE49-F238E27FC236}">
                <a16:creationId xmlns:a16="http://schemas.microsoft.com/office/drawing/2014/main" id="{9A532D78-4E55-4997-A7CD-AD07FFB0AD55}"/>
              </a:ext>
            </a:extLst>
          </p:cNvPr>
          <p:cNvSpPr>
            <a:spLocks xmlns:a="http://schemas.openxmlformats.org/drawingml/2006/main" noGrp="1"/>
          </p:cNvSpPr>
          <p:nvPr/>
        </p:nvSpPr>
        <p:spPr>
          <a:xfrm xmlns:a="http://schemas.openxmlformats.org/drawingml/2006/main">
            <a:off x="2563178" y="3076575"/>
            <a:ext cx="228600"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0" name="" descr="Instructional visual for Four Movements Preserve One Scientific Question">
            <a:extLst xmlns:a="http://schemas.openxmlformats.org/drawingml/2006/main">
              <a:ext uri="{FF2B5EF4-FFF2-40B4-BE49-F238E27FC236}">
                <a16:creationId xmlns:a16="http://schemas.microsoft.com/office/drawing/2014/main" id="{743C58C0-038B-4314-9582-8AA71D4EED42}"/>
              </a:ext>
            </a:extLst>
          </p:cNvPr>
          <p:cNvSpPr>
            <a:spLocks xmlns:a="http://schemas.openxmlformats.org/drawingml/2006/main" noGrp="1"/>
          </p:cNvSpPr>
          <p:nvPr/>
        </p:nvSpPr>
        <p:spPr>
          <a:xfrm xmlns:a="http://schemas.openxmlformats.org/drawingml/2006/main">
            <a:off x="574358" y="2714625"/>
            <a:ext cx="1950720" cy="876300"/>
          </a:xfrm>
          <a:prstGeom xmlns:a="http://schemas.openxmlformats.org/drawingml/2006/main" prst="roundRect">
            <a:avLst>
              <a:gd name="adj" fmla="val 13043"/>
            </a:avLst>
          </a:prstGeom>
          <a:solidFill xmlns:a="http://schemas.openxmlformats.org/drawingml/2006/main">
            <a:srgbClr val="0B0B11"/>
          </a:solidFill>
          <a:ln xmlns:a="http://schemas.openxmlformats.org/drawingml/2006/main" w="19050">
            <a:solidFill>
              <a:srgbClr val="27D3C8"/>
            </a:solidFill>
            <a:prstDash val="solid"/>
          </a:ln>
        </p:spPr>
      </p:sp>
      <p:sp>
        <p:nvSpPr>
          <p:cNvPr id="11" name="" descr="Instructional visual for Four Movements Preserve One Scientific Question">
            <a:extLst xmlns:a="http://schemas.openxmlformats.org/drawingml/2006/main">
              <a:ext uri="{FF2B5EF4-FFF2-40B4-BE49-F238E27FC236}">
                <a16:creationId xmlns:a16="http://schemas.microsoft.com/office/drawing/2014/main" id="{14D3B8CA-8804-48FC-8C3B-DAB3F8C47802}"/>
              </a:ext>
            </a:extLst>
          </p:cNvPr>
          <p:cNvSpPr>
            <a:spLocks xmlns:a="http://schemas.openxmlformats.org/drawingml/2006/main" noGrp="1"/>
          </p:cNvSpPr>
          <p:nvPr/>
        </p:nvSpPr>
        <p:spPr>
          <a:xfrm xmlns:a="http://schemas.openxmlformats.org/drawingml/2006/main">
            <a:off x="669608" y="2752725"/>
            <a:ext cx="176022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ACCOUNTABLE</a:t>
            </a:r>
          </a:p>
        </p:txBody>
      </p:sp>
      <p:sp>
        <p:nvSpPr>
          <p:cNvPr id="12" name="" descr="Instructional visual for Four Movements Preserve One Scientific Question">
            <a:extLst xmlns:a="http://schemas.openxmlformats.org/drawingml/2006/main">
              <a:ext uri="{FF2B5EF4-FFF2-40B4-BE49-F238E27FC236}">
                <a16:creationId xmlns:a16="http://schemas.microsoft.com/office/drawing/2014/main" id="{B204F188-2878-44C5-8741-CE01309F1D78}"/>
              </a:ext>
            </a:extLst>
          </p:cNvPr>
          <p:cNvSpPr>
            <a:spLocks xmlns:a="http://schemas.openxmlformats.org/drawingml/2006/main" noGrp="1"/>
          </p:cNvSpPr>
          <p:nvPr/>
        </p:nvSpPr>
        <p:spPr>
          <a:xfrm xmlns:a="http://schemas.openxmlformats.org/drawingml/2006/main">
            <a:off x="4723448" y="3076575"/>
            <a:ext cx="228600"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3" name="" descr="Instructional visual for Four Movements Preserve One Scientific Question">
            <a:extLst xmlns:a="http://schemas.openxmlformats.org/drawingml/2006/main">
              <a:ext uri="{FF2B5EF4-FFF2-40B4-BE49-F238E27FC236}">
                <a16:creationId xmlns:a16="http://schemas.microsoft.com/office/drawing/2014/main" id="{81698BC5-352B-4613-8F99-51EA258C9C27}"/>
              </a:ext>
            </a:extLst>
          </p:cNvPr>
          <p:cNvSpPr>
            <a:spLocks xmlns:a="http://schemas.openxmlformats.org/drawingml/2006/main" noGrp="1"/>
          </p:cNvSpPr>
          <p:nvPr/>
        </p:nvSpPr>
        <p:spPr>
          <a:xfrm xmlns:a="http://schemas.openxmlformats.org/drawingml/2006/main">
            <a:off x="2734628" y="2714625"/>
            <a:ext cx="1950720" cy="876300"/>
          </a:xfrm>
          <a:prstGeom xmlns:a="http://schemas.openxmlformats.org/drawingml/2006/main" prst="roundRect">
            <a:avLst>
              <a:gd name="adj" fmla="val 13043"/>
            </a:avLst>
          </a:prstGeom>
          <a:solidFill xmlns:a="http://schemas.openxmlformats.org/drawingml/2006/main">
            <a:srgbClr val="0B0B11"/>
          </a:solidFill>
          <a:ln xmlns:a="http://schemas.openxmlformats.org/drawingml/2006/main" w="19050">
            <a:solidFill>
              <a:srgbClr val="E8B462"/>
            </a:solidFill>
            <a:prstDash val="solid"/>
          </a:ln>
        </p:spPr>
      </p:sp>
      <p:sp>
        <p:nvSpPr>
          <p:cNvPr id="14" name="" descr="Instructional visual for Four Movements Preserve One Scientific Question">
            <a:extLst xmlns:a="http://schemas.openxmlformats.org/drawingml/2006/main">
              <a:ext uri="{FF2B5EF4-FFF2-40B4-BE49-F238E27FC236}">
                <a16:creationId xmlns:a16="http://schemas.microsoft.com/office/drawing/2014/main" id="{B020E0DE-B4E0-428D-9889-1426D0FA46B2}"/>
              </a:ext>
            </a:extLst>
          </p:cNvPr>
          <p:cNvSpPr>
            <a:spLocks xmlns:a="http://schemas.openxmlformats.org/drawingml/2006/main" noGrp="1"/>
          </p:cNvSpPr>
          <p:nvPr/>
        </p:nvSpPr>
        <p:spPr>
          <a:xfrm xmlns:a="http://schemas.openxmlformats.org/drawingml/2006/main">
            <a:off x="2829878" y="2752725"/>
            <a:ext cx="176022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OBSERVE + ESTIMATE</a:t>
            </a:r>
          </a:p>
        </p:txBody>
      </p:sp>
      <p:sp>
        <p:nvSpPr>
          <p:cNvPr id="15" name="" descr="Instructional visual for Four Movements Preserve One Scientific Question">
            <a:extLst xmlns:a="http://schemas.openxmlformats.org/drawingml/2006/main">
              <a:ext uri="{FF2B5EF4-FFF2-40B4-BE49-F238E27FC236}">
                <a16:creationId xmlns:a16="http://schemas.microsoft.com/office/drawing/2014/main" id="{8220A112-D3E0-4832-BFE6-0A6BF1F00CA8}"/>
              </a:ext>
            </a:extLst>
          </p:cNvPr>
          <p:cNvSpPr>
            <a:spLocks xmlns:a="http://schemas.openxmlformats.org/drawingml/2006/main" noGrp="1"/>
          </p:cNvSpPr>
          <p:nvPr/>
        </p:nvSpPr>
        <p:spPr>
          <a:xfrm xmlns:a="http://schemas.openxmlformats.org/drawingml/2006/main">
            <a:off x="6883718" y="3076575"/>
            <a:ext cx="228600"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6" name="" descr="Instructional visual for Four Movements Preserve One Scientific Question">
            <a:extLst xmlns:a="http://schemas.openxmlformats.org/drawingml/2006/main">
              <a:ext uri="{FF2B5EF4-FFF2-40B4-BE49-F238E27FC236}">
                <a16:creationId xmlns:a16="http://schemas.microsoft.com/office/drawing/2014/main" id="{91AE03B6-8F48-4ACB-A148-E719F774CF72}"/>
              </a:ext>
            </a:extLst>
          </p:cNvPr>
          <p:cNvSpPr>
            <a:spLocks xmlns:a="http://schemas.openxmlformats.org/drawingml/2006/main" noGrp="1"/>
          </p:cNvSpPr>
          <p:nvPr/>
        </p:nvSpPr>
        <p:spPr>
          <a:xfrm xmlns:a="http://schemas.openxmlformats.org/drawingml/2006/main">
            <a:off x="4894898" y="2714625"/>
            <a:ext cx="1950720" cy="876300"/>
          </a:xfrm>
          <a:prstGeom xmlns:a="http://schemas.openxmlformats.org/drawingml/2006/main" prst="roundRect">
            <a:avLst>
              <a:gd name="adj" fmla="val 13043"/>
            </a:avLst>
          </a:prstGeom>
          <a:solidFill xmlns:a="http://schemas.openxmlformats.org/drawingml/2006/main">
            <a:srgbClr val="0B0B11"/>
          </a:solidFill>
          <a:ln xmlns:a="http://schemas.openxmlformats.org/drawingml/2006/main" w="19050">
            <a:solidFill>
              <a:srgbClr val="FF6B65"/>
            </a:solidFill>
            <a:prstDash val="solid"/>
          </a:ln>
        </p:spPr>
      </p:sp>
      <p:sp>
        <p:nvSpPr>
          <p:cNvPr id="17" name="" descr="Instructional visual for Four Movements Preserve One Scientific Question">
            <a:extLst xmlns:a="http://schemas.openxmlformats.org/drawingml/2006/main">
              <a:ext uri="{FF2B5EF4-FFF2-40B4-BE49-F238E27FC236}">
                <a16:creationId xmlns:a16="http://schemas.microsoft.com/office/drawing/2014/main" id="{1F0473B5-5773-4A83-974D-E75FD7570284}"/>
              </a:ext>
            </a:extLst>
          </p:cNvPr>
          <p:cNvSpPr>
            <a:spLocks xmlns:a="http://schemas.openxmlformats.org/drawingml/2006/main" noGrp="1"/>
          </p:cNvSpPr>
          <p:nvPr/>
        </p:nvSpPr>
        <p:spPr>
          <a:xfrm xmlns:a="http://schemas.openxmlformats.org/drawingml/2006/main">
            <a:off x="4990148" y="2752725"/>
            <a:ext cx="176022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IMPLEMENT</a:t>
            </a:r>
          </a:p>
        </p:txBody>
      </p:sp>
      <p:sp>
        <p:nvSpPr>
          <p:cNvPr id="18" name="" descr="Instructional visual for Four Movements Preserve One Scientific Question">
            <a:extLst xmlns:a="http://schemas.openxmlformats.org/drawingml/2006/main">
              <a:ext uri="{FF2B5EF4-FFF2-40B4-BE49-F238E27FC236}">
                <a16:creationId xmlns:a16="http://schemas.microsoft.com/office/drawing/2014/main" id="{CC9AC2C9-5A74-4E65-87E9-623A56C06864}"/>
              </a:ext>
            </a:extLst>
          </p:cNvPr>
          <p:cNvSpPr>
            <a:spLocks xmlns:a="http://schemas.openxmlformats.org/drawingml/2006/main" noGrp="1"/>
          </p:cNvSpPr>
          <p:nvPr/>
        </p:nvSpPr>
        <p:spPr>
          <a:xfrm xmlns:a="http://schemas.openxmlformats.org/drawingml/2006/main">
            <a:off x="9043988" y="3076575"/>
            <a:ext cx="228600" cy="209550"/>
          </a:xfrm>
          <a:prstGeom xmlns:a="http://schemas.openxmlformats.org/drawingml/2006/main" prst="rightArrow">
            <a:avLst/>
          </a:prstGeom>
          <a:solidFill xmlns:a="http://schemas.openxmlformats.org/drawingml/2006/main">
            <a:srgbClr val="27D3C8"/>
          </a:solidFill>
          <a:ln xmlns:a="http://schemas.openxmlformats.org/drawingml/2006/main" w="0">
            <a:noFill/>
            <a:prstDash val="solid"/>
          </a:ln>
        </p:spPr>
      </p:sp>
      <p:sp>
        <p:nvSpPr>
          <p:cNvPr id="19" name="" descr="Instructional visual for Four Movements Preserve One Scientific Question">
            <a:extLst xmlns:a="http://schemas.openxmlformats.org/drawingml/2006/main">
              <a:ext uri="{FF2B5EF4-FFF2-40B4-BE49-F238E27FC236}">
                <a16:creationId xmlns:a16="http://schemas.microsoft.com/office/drawing/2014/main" id="{2633B59C-30FA-4409-AB3A-A04F9B9B2780}"/>
              </a:ext>
            </a:extLst>
          </p:cNvPr>
          <p:cNvSpPr>
            <a:spLocks xmlns:a="http://schemas.openxmlformats.org/drawingml/2006/main" noGrp="1"/>
          </p:cNvSpPr>
          <p:nvPr/>
        </p:nvSpPr>
        <p:spPr>
          <a:xfrm xmlns:a="http://schemas.openxmlformats.org/drawingml/2006/main">
            <a:off x="7055168" y="2714625"/>
            <a:ext cx="1950720" cy="876300"/>
          </a:xfrm>
          <a:prstGeom xmlns:a="http://schemas.openxmlformats.org/drawingml/2006/main" prst="roundRect">
            <a:avLst>
              <a:gd name="adj" fmla="val 13043"/>
            </a:avLst>
          </a:prstGeom>
          <a:solidFill xmlns:a="http://schemas.openxmlformats.org/drawingml/2006/main">
            <a:srgbClr val="0B0B11"/>
          </a:solidFill>
          <a:ln xmlns:a="http://schemas.openxmlformats.org/drawingml/2006/main" w="19050">
            <a:solidFill>
              <a:srgbClr val="F4EBE3"/>
            </a:solidFill>
            <a:prstDash val="solid"/>
          </a:ln>
        </p:spPr>
      </p:sp>
      <p:sp>
        <p:nvSpPr>
          <p:cNvPr id="20" name="" descr="Instructional visual for Four Movements Preserve One Scientific Question">
            <a:extLst xmlns:a="http://schemas.openxmlformats.org/drawingml/2006/main">
              <a:ext uri="{FF2B5EF4-FFF2-40B4-BE49-F238E27FC236}">
                <a16:creationId xmlns:a16="http://schemas.microsoft.com/office/drawing/2014/main" id="{5DF88034-16E7-41E7-913D-835544227C62}"/>
              </a:ext>
            </a:extLst>
          </p:cNvPr>
          <p:cNvSpPr>
            <a:spLocks xmlns:a="http://schemas.openxmlformats.org/drawingml/2006/main" noGrp="1"/>
          </p:cNvSpPr>
          <p:nvPr/>
        </p:nvSpPr>
        <p:spPr>
          <a:xfrm xmlns:a="http://schemas.openxmlformats.org/drawingml/2006/main">
            <a:off x="7150418" y="2752725"/>
            <a:ext cx="176022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POLICY</a:t>
            </a:r>
          </a:p>
        </p:txBody>
      </p:sp>
      <p:sp>
        <p:nvSpPr>
          <p:cNvPr id="21" name="" descr="Instructional visual for Four Movements Preserve One Scientific Question">
            <a:extLst xmlns:a="http://schemas.openxmlformats.org/drawingml/2006/main">
              <a:ext uri="{FF2B5EF4-FFF2-40B4-BE49-F238E27FC236}">
                <a16:creationId xmlns:a16="http://schemas.microsoft.com/office/drawing/2014/main" id="{C07BF969-E5CA-4DD2-B761-DB6D049E124A}"/>
              </a:ext>
            </a:extLst>
          </p:cNvPr>
          <p:cNvSpPr>
            <a:spLocks xmlns:a="http://schemas.openxmlformats.org/drawingml/2006/main" noGrp="1"/>
          </p:cNvSpPr>
          <p:nvPr/>
        </p:nvSpPr>
        <p:spPr>
          <a:xfrm xmlns:a="http://schemas.openxmlformats.org/drawingml/2006/main">
            <a:off x="9215438" y="2714625"/>
            <a:ext cx="1950720" cy="876300"/>
          </a:xfrm>
          <a:prstGeom xmlns:a="http://schemas.openxmlformats.org/drawingml/2006/main" prst="roundRect">
            <a:avLst>
              <a:gd name="adj" fmla="val 13043"/>
            </a:avLst>
          </a:prstGeom>
          <a:solidFill xmlns:a="http://schemas.openxmlformats.org/drawingml/2006/main">
            <a:srgbClr val="0B0B11"/>
          </a:solidFill>
          <a:ln xmlns:a="http://schemas.openxmlformats.org/drawingml/2006/main" w="19050">
            <a:solidFill>
              <a:srgbClr val="27D3C8"/>
            </a:solidFill>
            <a:prstDash val="solid"/>
          </a:ln>
        </p:spPr>
      </p:sp>
      <p:sp>
        <p:nvSpPr>
          <p:cNvPr id="22" name="" descr="Instructional visual for Four Movements Preserve One Scientific Question">
            <a:extLst xmlns:a="http://schemas.openxmlformats.org/drawingml/2006/main">
              <a:ext uri="{FF2B5EF4-FFF2-40B4-BE49-F238E27FC236}">
                <a16:creationId xmlns:a16="http://schemas.microsoft.com/office/drawing/2014/main" id="{0221B032-9271-47A1-B8B2-568A3A501014}"/>
              </a:ext>
            </a:extLst>
          </p:cNvPr>
          <p:cNvSpPr>
            <a:spLocks xmlns:a="http://schemas.openxmlformats.org/drawingml/2006/main" noGrp="1"/>
          </p:cNvSpPr>
          <p:nvPr/>
        </p:nvSpPr>
        <p:spPr>
          <a:xfrm xmlns:a="http://schemas.openxmlformats.org/drawingml/2006/main">
            <a:off x="9310688" y="2752725"/>
            <a:ext cx="176022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ABSTAIN</a:t>
            </a:r>
          </a:p>
        </p:txBody>
      </p:sp>
      <p:sp>
        <p:nvSpPr>
          <p:cNvPr id="23" name="" descr="Instructional visual for Four Movements Preserve One Scientific Question">
            <a:extLst xmlns:a="http://schemas.openxmlformats.org/drawingml/2006/main">
              <a:ext uri="{FF2B5EF4-FFF2-40B4-BE49-F238E27FC236}">
                <a16:creationId xmlns:a16="http://schemas.microsoft.com/office/drawing/2014/main" id="{BFB53E54-17CC-437F-B0D1-2A30F5016D3D}"/>
              </a:ext>
            </a:extLst>
          </p:cNvPr>
          <p:cNvSpPr>
            <a:spLocks xmlns:a="http://schemas.openxmlformats.org/drawingml/2006/main" noGrp="1"/>
          </p:cNvSpPr>
          <p:nvPr/>
        </p:nvSpPr>
        <p:spPr>
          <a:xfrm xmlns:a="http://schemas.openxmlformats.org/drawingml/2006/main">
            <a:off x="669608" y="4286250"/>
            <a:ext cx="1047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0">
                <a:solidFill>
                  <a:srgbClr val="BDB8B4"/>
                </a:solidFill>
              </a:defRPr>
            </a:pPr>
            <a:r>
              <a:rPr sz="1875" b="0">
                <a:solidFill>
                  <a:srgbClr val="BDB8B4"/>
                </a:solidFill>
              </a:rPr>
              <a:t>Measurement, decision, representation, and deployment each protect the claim’s identity.</a:t>
            </a:r>
          </a:p>
        </p:txBody>
      </p:sp>
    </p:spTree>
    <p:extLst>
      <p:ext uri="{BB962C8B-B14F-4D97-AF65-F5344CB8AC3E}">
        <p14:creationId xmlns:p14="http://schemas.microsoft.com/office/powerpoint/2010/main" val="1220389504"/>
      </p:ext>
    </p:extLst>
  </p:cSld>
</p:sld>
</file>

<file path=ppt/slides/slide60.xml><?xml version="1.0" encoding="utf-8"?>
<p:sld xmlns:p="http://schemas.openxmlformats.org/presentationml/2006/main">
  <p:cSld>
    <p:bg>
      <p:bgPr>
        <a:solidFill xmlns:a="http://schemas.openxmlformats.org/drawingml/2006/main">
          <a:srgbClr val="050505"/>
        </a:solidFill>
      </p:bgPr>
    </p:bg>
    <p:spTree>
      <p:nvGrpSpPr>
        <p:cNvPr id="1" name="" descr="Instructional visual for An Edge Gate Can Pass While the System Still Abstains"/>
        <p:cNvGrpSpPr/>
        <p:nvPr/>
      </p:nvGrpSpPr>
      <p:grpSpPr>
        <a:xfrm xmlns:a="http://schemas.openxmlformats.org/drawingml/2006/main"/>
      </p:grpSpPr>
      <p:sp>
        <p:nvSpPr>
          <p:cNvPr id="1" name="" descr="Instructional visual for An Edge Gate Can Pass While the System Still Abstains">
            <a:extLst xmlns:a="http://schemas.openxmlformats.org/drawingml/2006/main">
              <a:ext uri="{FF2B5EF4-FFF2-40B4-BE49-F238E27FC236}">
                <a16:creationId xmlns:a16="http://schemas.microsoft.com/office/drawing/2014/main" id="{874FF1C7-CA64-4EEF-AC8F-7359F77FD4D8}"/>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E8B461"/>
          </a:solidFill>
          <a:ln xmlns:a="http://schemas.openxmlformats.org/drawingml/2006/main" w="0">
            <a:noFill/>
            <a:prstDash val="solid"/>
          </a:ln>
        </p:spPr>
      </p:sp>
      <p:sp>
        <p:nvSpPr>
          <p:cNvPr id="2" name="" descr="Instructional visual for An Edge Gate Can Pass While the System Still Abstains">
            <a:extLst xmlns:a="http://schemas.openxmlformats.org/drawingml/2006/main">
              <a:ext uri="{FF2B5EF4-FFF2-40B4-BE49-F238E27FC236}">
                <a16:creationId xmlns:a16="http://schemas.microsoft.com/office/drawing/2014/main" id="{B65DC6B9-294E-4DFB-9D79-4A0A6A552916}"/>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DECISION</a:t>
            </a:r>
          </a:p>
        </p:txBody>
      </p:sp>
      <p:sp>
        <p:nvSpPr>
          <p:cNvPr id="3" name="" descr="Instructional visual for An Edge Gate Can Pass While the System Still Abstains">
            <a:extLst xmlns:a="http://schemas.openxmlformats.org/drawingml/2006/main">
              <a:ext uri="{FF2B5EF4-FFF2-40B4-BE49-F238E27FC236}">
                <a16:creationId xmlns:a16="http://schemas.microsoft.com/office/drawing/2014/main" id="{3FDB57B8-A14C-4711-9A94-ECF21C78A1B0}"/>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1"/>
                </a:solidFill>
              </a:defRPr>
            </a:pPr>
            <a:r>
              <a:rPr sz="900" b="1">
                <a:solidFill>
                  <a:srgbClr val="E8B461"/>
                </a:solidFill>
              </a:rPr>
              <a:t>ILLUSTRATIVE • NOT OBSERVED</a:t>
            </a:r>
          </a:p>
        </p:txBody>
      </p:sp>
      <p:sp>
        <p:nvSpPr>
          <p:cNvPr id="4" name="slide-title" descr="Instructional visual for An Edge Gate Can Pass While the System Still Abstains">
            <a:extLst xmlns:a="http://schemas.openxmlformats.org/drawingml/2006/main">
              <a:ext uri="{FF2B5EF4-FFF2-40B4-BE49-F238E27FC236}">
                <a16:creationId xmlns:a16="http://schemas.microsoft.com/office/drawing/2014/main" id="{A2C4B6A8-C84B-4703-8FBD-9AC0379F8F25}"/>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An Edge Gate Can Pass While the System Still Abstains</a:t>
            </a:r>
          </a:p>
        </p:txBody>
      </p:sp>
      <p:sp>
        <p:nvSpPr>
          <p:cNvPr id="5" name="" descr="Instructional visual for An Edge Gate Can Pass While the System Still Abstains">
            <a:extLst xmlns:a="http://schemas.openxmlformats.org/drawingml/2006/main">
              <a:ext uri="{FF2B5EF4-FFF2-40B4-BE49-F238E27FC236}">
                <a16:creationId xmlns:a16="http://schemas.microsoft.com/office/drawing/2014/main" id="{EBB949B1-1665-4131-BC98-62E586EF11D9}"/>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E8B461"/>
          </a:solidFill>
          <a:ln xmlns:a="http://schemas.openxmlformats.org/drawingml/2006/main" w="0">
            <a:noFill/>
            <a:prstDash val="solid"/>
          </a:ln>
        </p:spPr>
      </p:sp>
      <p:sp>
        <p:nvSpPr>
          <p:cNvPr id="6" name="" descr="Instructional visual for An Edge Gate Can Pass While the System Still Abstains">
            <a:extLst xmlns:a="http://schemas.openxmlformats.org/drawingml/2006/main">
              <a:ext uri="{FF2B5EF4-FFF2-40B4-BE49-F238E27FC236}">
                <a16:creationId xmlns:a16="http://schemas.microsoft.com/office/drawing/2014/main" id="{130E06A2-B533-4C66-A47D-4AE9B87B838D}"/>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An Edge Gate Can Pass While the System Still Abstains">
            <a:extLst xmlns:a="http://schemas.openxmlformats.org/drawingml/2006/main">
              <a:ext uri="{FF2B5EF4-FFF2-40B4-BE49-F238E27FC236}">
                <a16:creationId xmlns:a16="http://schemas.microsoft.com/office/drawing/2014/main" id="{621267C8-99BE-472C-B3D9-BC1220941A35}"/>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060 / 144</a:t>
            </a:r>
          </a:p>
        </p:txBody>
      </p:sp>
      <p:sp>
        <p:nvSpPr>
          <p:cNvPr id="8" name="" descr="Instructional visual for An Edge Gate Can Pass While the System Still Abstains">
            <a:extLst xmlns:a="http://schemas.openxmlformats.org/drawingml/2006/main">
              <a:ext uri="{FF2B5EF4-FFF2-40B4-BE49-F238E27FC236}">
                <a16:creationId xmlns:a16="http://schemas.microsoft.com/office/drawing/2014/main" id="{97BEEEEC-9A4D-438A-8DCA-D729D4A2F5A0}"/>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An Edge Gate Can Pass While the System Still Abstains">
            <a:extLst xmlns:a="http://schemas.openxmlformats.org/drawingml/2006/main">
              <a:ext uri="{FF2B5EF4-FFF2-40B4-BE49-F238E27FC236}">
                <a16:creationId xmlns:a16="http://schemas.microsoft.com/office/drawing/2014/main" id="{71DD7DA7-EE53-4206-B170-3886EC88A5BC}"/>
              </a:ext>
            </a:extLst>
          </p:cNvPr>
          <p:cNvSpPr>
            <a:spLocks xmlns:a="http://schemas.openxmlformats.org/drawingml/2006/main" noGrp="1"/>
          </p:cNvSpPr>
          <p:nvPr/>
        </p:nvSpPr>
        <p:spPr>
          <a:xfrm xmlns:a="http://schemas.openxmlformats.org/drawingml/2006/main">
            <a:off x="688181" y="1962150"/>
            <a:ext cx="4095750" cy="381000"/>
          </a:xfrm>
          <a:prstGeom xmlns:a="http://schemas.openxmlformats.org/drawingml/2006/main" prst="roundRect">
            <a:avLst>
              <a:gd name="adj" fmla="val 20000"/>
            </a:avLst>
          </a:prstGeom>
          <a:solidFill xmlns:a="http://schemas.openxmlformats.org/drawingml/2006/main">
            <a:srgbClr val="0B0B10"/>
          </a:solidFill>
          <a:ln xmlns:a="http://schemas.openxmlformats.org/drawingml/2006/main" w="14288">
            <a:solidFill>
              <a:srgbClr val="E8B461"/>
            </a:solidFill>
            <a:prstDash val="solid"/>
          </a:ln>
        </p:spPr>
      </p:sp>
      <p:sp>
        <p:nvSpPr>
          <p:cNvPr id="10" name="" descr="Instructional visual for An Edge Gate Can Pass While the System Still Abstains">
            <a:extLst xmlns:a="http://schemas.openxmlformats.org/drawingml/2006/main">
              <a:ext uri="{FF2B5EF4-FFF2-40B4-BE49-F238E27FC236}">
                <a16:creationId xmlns:a16="http://schemas.microsoft.com/office/drawing/2014/main" id="{BEC55E4A-677E-47AB-983C-BAB56DF05E7B}"/>
              </a:ext>
            </a:extLst>
          </p:cNvPr>
          <p:cNvSpPr>
            <a:spLocks xmlns:a="http://schemas.openxmlformats.org/drawingml/2006/main" noGrp="1"/>
          </p:cNvSpPr>
          <p:nvPr/>
        </p:nvSpPr>
        <p:spPr>
          <a:xfrm xmlns:a="http://schemas.openxmlformats.org/drawingml/2006/main">
            <a:off x="783431"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1"/>
                </a:solidFill>
              </a:defRPr>
            </a:pPr>
            <a:r>
              <a:rPr sz="1650" b="1">
                <a:solidFill>
                  <a:srgbClr val="E8B461"/>
                </a:solidFill>
              </a:rPr>
              <a:t>ILLUSTRATIVE • LEDGER LOCKED</a:t>
            </a:r>
          </a:p>
        </p:txBody>
      </p:sp>
      <p:sp>
        <p:nvSpPr>
          <p:cNvPr id="11" name="" descr="Instructional visual for An Edge Gate Can Pass While the System Still Abstains">
            <a:extLst xmlns:a="http://schemas.openxmlformats.org/drawingml/2006/main">
              <a:ext uri="{FF2B5EF4-FFF2-40B4-BE49-F238E27FC236}">
                <a16:creationId xmlns:a16="http://schemas.microsoft.com/office/drawing/2014/main" id="{8F7F48E5-5903-4DD5-A93C-B622D5E97301}"/>
              </a:ext>
            </a:extLst>
          </p:cNvPr>
          <p:cNvSpPr>
            <a:spLocks xmlns:a="http://schemas.openxmlformats.org/drawingml/2006/main" noGrp="1"/>
          </p:cNvSpPr>
          <p:nvPr/>
        </p:nvSpPr>
        <p:spPr>
          <a:xfrm xmlns:a="http://schemas.openxmlformats.org/drawingml/2006/main">
            <a:off x="688181"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2"/>
                </a:solidFill>
              </a:defRPr>
            </a:pPr>
            <a:r>
              <a:rPr sz="1800" b="1">
                <a:solidFill>
                  <a:srgbClr val="F4EBE2"/>
                </a:solidFill>
              </a:rPr>
              <a:t>Conservative edge trigger and abstention</a:t>
            </a:r>
          </a:p>
        </p:txBody>
      </p:sp>
      <p:sp>
        <p:nvSpPr>
          <p:cNvPr id="12" name="" descr="Instructional visual for An Edge Gate Can Pass While the System Still Abstains">
            <a:extLst xmlns:a="http://schemas.openxmlformats.org/drawingml/2006/main">
              <a:ext uri="{FF2B5EF4-FFF2-40B4-BE49-F238E27FC236}">
                <a16:creationId xmlns:a16="http://schemas.microsoft.com/office/drawing/2014/main" id="{73B4DC52-9F1F-463F-960C-50C45A5076EF}"/>
              </a:ext>
            </a:extLst>
          </p:cNvPr>
          <p:cNvSpPr>
            <a:spLocks xmlns:a="http://schemas.openxmlformats.org/drawingml/2006/main" noGrp="1"/>
          </p:cNvSpPr>
          <p:nvPr/>
        </p:nvSpPr>
        <p:spPr>
          <a:xfrm xmlns:a="http://schemas.openxmlformats.org/drawingml/2006/main">
            <a:off x="688181"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F"/>
                </a:solidFill>
              </a:defRPr>
            </a:pPr>
            <a:r>
              <a:rPr sz="1875" b="0">
                <a:solidFill>
                  <a:srgbClr val="FFF8EF"/>
                </a:solidFill>
              </a:rPr>
              <a:t>SQ-EX-007 computes conservative edge, then limits any pass to bounded paper replay.</a:t>
            </a:r>
          </a:p>
        </p:txBody>
      </p:sp>
      <p:sp>
        <p:nvSpPr>
          <p:cNvPr id="13" name="" descr="Instructional visual for An Edge Gate Can Pass While the System Still Abstains">
            <a:extLst xmlns:a="http://schemas.openxmlformats.org/drawingml/2006/main">
              <a:ext uri="{FF2B5EF4-FFF2-40B4-BE49-F238E27FC236}">
                <a16:creationId xmlns:a16="http://schemas.microsoft.com/office/drawing/2014/main" id="{AA42EAF7-CC10-4493-AF90-0731793FD521}"/>
              </a:ext>
            </a:extLst>
          </p:cNvPr>
          <p:cNvSpPr>
            <a:spLocks xmlns:a="http://schemas.openxmlformats.org/drawingml/2006/main" noGrp="1"/>
          </p:cNvSpPr>
          <p:nvPr/>
        </p:nvSpPr>
        <p:spPr>
          <a:xfrm xmlns:a="http://schemas.openxmlformats.org/drawingml/2006/main">
            <a:off x="6193631" y="2000250"/>
            <a:ext cx="4857750" cy="3333750"/>
          </a:xfrm>
          <a:prstGeom xmlns:a="http://schemas.openxmlformats.org/drawingml/2006/main" prst="roundRect">
            <a:avLst>
              <a:gd name="adj" fmla="val 2286"/>
            </a:avLst>
          </a:prstGeom>
          <a:solidFill xmlns:a="http://schemas.openxmlformats.org/drawingml/2006/main">
            <a:srgbClr val="0B0B10"/>
          </a:solidFill>
          <a:ln xmlns:a="http://schemas.openxmlformats.org/drawingml/2006/main" w="19050">
            <a:solidFill>
              <a:srgbClr val="E8B461"/>
            </a:solidFill>
            <a:prstDash val="solid"/>
          </a:ln>
        </p:spPr>
      </p:sp>
      <p:sp>
        <p:nvSpPr>
          <p:cNvPr id="14" name="" descr="Instructional visual for An Edge Gate Can Pass While the System Still Abstains">
            <a:extLst xmlns:a="http://schemas.openxmlformats.org/drawingml/2006/main">
              <a:ext uri="{FF2B5EF4-FFF2-40B4-BE49-F238E27FC236}">
                <a16:creationId xmlns:a16="http://schemas.microsoft.com/office/drawing/2014/main" id="{8271DEB9-A8A4-49DC-9FD1-92B0C36AF839}"/>
              </a:ext>
            </a:extLst>
          </p:cNvPr>
          <p:cNvSpPr>
            <a:spLocks xmlns:a="http://schemas.openxmlformats.org/drawingml/2006/main" noGrp="1"/>
          </p:cNvSpPr>
          <p:nvPr/>
        </p:nvSpPr>
        <p:spPr>
          <a:xfrm xmlns:a="http://schemas.openxmlformats.org/drawingml/2006/main">
            <a:off x="6479381"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1"/>
                </a:solidFill>
              </a:defRPr>
            </a:pPr>
            <a:r>
              <a:rPr sz="1650" b="1">
                <a:solidFill>
                  <a:srgbClr val="E8B461"/>
                </a:solidFill>
              </a:rPr>
              <a:t>total cost allowance = 0.045</a:t>
            </a:r>
          </a:p>
          <a:p xmlns:a="http://schemas.openxmlformats.org/drawingml/2006/main">
            <a:r>
              <a:t/>
            </a:r>
          </a:p>
          <a:p xmlns:a="http://schemas.openxmlformats.org/drawingml/2006/main">
            <a:pPr algn="l">
              <a:defRPr sz="1650" b="1">
                <a:solidFill>
                  <a:srgbClr val="E8B461"/>
                </a:solidFill>
              </a:defRPr>
            </a:pPr>
            <a:r>
              <a:rPr sz="1650" b="1">
                <a:solidFill>
                  <a:srgbClr val="E8B461"/>
                </a:solidFill>
              </a:rPr>
              <a:t>case pass = {conservative_edge: 0.025, win_net: 0.405, loss_net: -0.595, …}</a:t>
            </a:r>
          </a:p>
          <a:p xmlns:a="http://schemas.openxmlformats.org/drawingml/2006/main">
            <a:r>
              <a:t/>
            </a:r>
          </a:p>
          <a:p xmlns:a="http://schemas.openxmlformats.org/drawingml/2006/main">
            <a:pPr algn="l">
              <a:defRPr sz="1650" b="1">
                <a:solidFill>
                  <a:srgbClr val="E8B461"/>
                </a:solidFill>
              </a:defRPr>
            </a:pPr>
            <a:r>
              <a:rPr sz="1650" b="1">
                <a:solidFill>
                  <a:srgbClr val="E8B461"/>
                </a:solidFill>
              </a:rPr>
              <a:t>case abstain = {conservative_edge: -0.005, numerical_edge_gate: abstain}</a:t>
            </a:r>
          </a:p>
        </p:txBody>
      </p:sp>
      <p:sp>
        <p:nvSpPr>
          <p:cNvPr id="15" name="" descr="Instructional visual for An Edge Gate Can Pass While the System Still Abstains">
            <a:extLst xmlns:a="http://schemas.openxmlformats.org/drawingml/2006/main">
              <a:ext uri="{FF2B5EF4-FFF2-40B4-BE49-F238E27FC236}">
                <a16:creationId xmlns:a16="http://schemas.microsoft.com/office/drawing/2014/main" id="{67C94A23-3A97-4FEE-A20D-5A88E5A4370F}"/>
              </a:ext>
            </a:extLst>
          </p:cNvPr>
          <p:cNvSpPr>
            <a:spLocks xmlns:a="http://schemas.openxmlformats.org/drawingml/2006/main" noGrp="1"/>
          </p:cNvSpPr>
          <p:nvPr/>
        </p:nvSpPr>
        <p:spPr>
          <a:xfrm xmlns:a="http://schemas.openxmlformats.org/drawingml/2006/main">
            <a:off x="6479381"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3"/>
                </a:solidFill>
              </a:defRPr>
            </a:pPr>
            <a:r>
              <a:rPr sz="1125" b="0">
                <a:solidFill>
                  <a:srgbClr val="BDB8B3"/>
                </a:solidFill>
              </a:rPr>
              <a:t>Rounded for lecture • exact values remain in the ledger</a:t>
            </a:r>
          </a:p>
        </p:txBody>
      </p:sp>
    </p:spTree>
    <p:extLst>
      <p:ext uri="{BB962C8B-B14F-4D97-AF65-F5344CB8AC3E}">
        <p14:creationId xmlns:p14="http://schemas.microsoft.com/office/powerpoint/2010/main" val="1296126909"/>
      </p:ext>
    </p:extLst>
  </p:cSld>
</p:sld>
</file>

<file path=ppt/slides/slide61.xml><?xml version="1.0" encoding="utf-8"?>
<p:sld xmlns:p="http://schemas.openxmlformats.org/presentationml/2006/main">
  <p:cSld>
    <p:bg>
      <p:bgPr>
        <a:solidFill xmlns:a="http://schemas.openxmlformats.org/drawingml/2006/main">
          <a:srgbClr val="050505"/>
        </a:solidFill>
      </p:bgPr>
    </p:bg>
    <p:spTree>
      <p:nvGrpSpPr>
        <p:cNvPr id="1" name="" descr="Instructional visual for Reason-Coded Abstention Makes Selective Performance Auditable"/>
        <p:cNvGrpSpPr/>
        <p:nvPr/>
      </p:nvGrpSpPr>
      <p:grpSpPr>
        <a:xfrm xmlns:a="http://schemas.openxmlformats.org/drawingml/2006/main"/>
      </p:grpSpPr>
      <p:sp>
        <p:nvSpPr>
          <p:cNvPr id="1" name="" descr="Instructional visual for Reason-Coded Abstention Makes Selective Performance Auditable">
            <a:extLst xmlns:a="http://schemas.openxmlformats.org/drawingml/2006/main">
              <a:ext uri="{FF2B5EF4-FFF2-40B4-BE49-F238E27FC236}">
                <a16:creationId xmlns:a16="http://schemas.microsoft.com/office/drawing/2014/main" id="{81F05082-F1A3-4090-A5C0-EDA3CEFDD967}"/>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E8B462"/>
          </a:solidFill>
          <a:ln xmlns:a="http://schemas.openxmlformats.org/drawingml/2006/main" w="0">
            <a:noFill/>
            <a:prstDash val="solid"/>
          </a:ln>
        </p:spPr>
      </p:sp>
      <p:sp>
        <p:nvSpPr>
          <p:cNvPr id="2" name="" descr="Instructional visual for Reason-Coded Abstention Makes Selective Performance Auditable">
            <a:extLst xmlns:a="http://schemas.openxmlformats.org/drawingml/2006/main">
              <a:ext uri="{FF2B5EF4-FFF2-40B4-BE49-F238E27FC236}">
                <a16:creationId xmlns:a16="http://schemas.microsoft.com/office/drawing/2014/main" id="{22C3D522-7985-4D37-ABE3-AABDE55EBBB2}"/>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DECISION</a:t>
            </a:r>
          </a:p>
        </p:txBody>
      </p:sp>
      <p:sp>
        <p:nvSpPr>
          <p:cNvPr id="3" name="" descr="Instructional visual for Reason-Coded Abstention Makes Selective Performance Auditable">
            <a:extLst xmlns:a="http://schemas.openxmlformats.org/drawingml/2006/main">
              <a:ext uri="{FF2B5EF4-FFF2-40B4-BE49-F238E27FC236}">
                <a16:creationId xmlns:a16="http://schemas.microsoft.com/office/drawing/2014/main" id="{A7A2C074-82A6-4479-BD59-73B0FA6024C3}"/>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Reason-Coded Abstention Makes Selective Performance Auditable">
            <a:extLst xmlns:a="http://schemas.openxmlformats.org/drawingml/2006/main">
              <a:ext uri="{FF2B5EF4-FFF2-40B4-BE49-F238E27FC236}">
                <a16:creationId xmlns:a16="http://schemas.microsoft.com/office/drawing/2014/main" id="{E2298345-1275-4056-A1EB-098A13455C4C}"/>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Reason-Coded Abstention Makes Selective Performance Auditable</a:t>
            </a:r>
          </a:p>
        </p:txBody>
      </p:sp>
      <p:sp>
        <p:nvSpPr>
          <p:cNvPr id="5" name="" descr="Instructional visual for Reason-Coded Abstention Makes Selective Performance Auditable">
            <a:extLst xmlns:a="http://schemas.openxmlformats.org/drawingml/2006/main">
              <a:ext uri="{FF2B5EF4-FFF2-40B4-BE49-F238E27FC236}">
                <a16:creationId xmlns:a16="http://schemas.microsoft.com/office/drawing/2014/main" id="{C5FAEDF9-A868-45F5-83D0-6DE6546744EB}"/>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E8B462"/>
          </a:solidFill>
          <a:ln xmlns:a="http://schemas.openxmlformats.org/drawingml/2006/main" w="0">
            <a:noFill/>
            <a:prstDash val="solid"/>
          </a:ln>
        </p:spPr>
      </p:sp>
      <p:sp>
        <p:nvSpPr>
          <p:cNvPr id="6" name="" descr="Instructional visual for Reason-Coded Abstention Makes Selective Performance Auditable">
            <a:extLst xmlns:a="http://schemas.openxmlformats.org/drawingml/2006/main">
              <a:ext uri="{FF2B5EF4-FFF2-40B4-BE49-F238E27FC236}">
                <a16:creationId xmlns:a16="http://schemas.microsoft.com/office/drawing/2014/main" id="{911E1B80-C49E-4CE9-989C-EF745BDCA50F}"/>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Reason-Coded Abstention Makes Selective Performance Auditable">
            <a:extLst xmlns:a="http://schemas.openxmlformats.org/drawingml/2006/main">
              <a:ext uri="{FF2B5EF4-FFF2-40B4-BE49-F238E27FC236}">
                <a16:creationId xmlns:a16="http://schemas.microsoft.com/office/drawing/2014/main" id="{EAFCC9AD-9E81-4F73-977D-A6805D358AC0}"/>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061 / 144</a:t>
            </a:r>
          </a:p>
        </p:txBody>
      </p:sp>
      <p:sp>
        <p:nvSpPr>
          <p:cNvPr id="8" name="" descr="Instructional visual for Reason-Coded Abstention Makes Selective Performance Auditable">
            <a:extLst xmlns:a="http://schemas.openxmlformats.org/drawingml/2006/main">
              <a:ext uri="{FF2B5EF4-FFF2-40B4-BE49-F238E27FC236}">
                <a16:creationId xmlns:a16="http://schemas.microsoft.com/office/drawing/2014/main" id="{F31A73D1-1217-4BD7-9C49-E1A5572050D6}"/>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Reason-Coded Abstention Makes Selective Performance Auditable">
            <a:extLst xmlns:a="http://schemas.openxmlformats.org/drawingml/2006/main">
              <a:ext uri="{FF2B5EF4-FFF2-40B4-BE49-F238E27FC236}">
                <a16:creationId xmlns:a16="http://schemas.microsoft.com/office/drawing/2014/main" id="{D35AAF0B-689A-40CE-81CF-5FA29AD1F0BB}"/>
              </a:ext>
            </a:extLst>
          </p:cNvPr>
          <p:cNvSpPr>
            <a:spLocks xmlns:a="http://schemas.openxmlformats.org/drawingml/2006/main" noGrp="1"/>
          </p:cNvSpPr>
          <p:nvPr/>
        </p:nvSpPr>
        <p:spPr>
          <a:xfrm xmlns:a="http://schemas.openxmlformats.org/drawingml/2006/main">
            <a:off x="1050608" y="2857500"/>
            <a:ext cx="10096500" cy="857250"/>
          </a:xfrm>
          <a:prstGeom xmlns:a="http://schemas.openxmlformats.org/drawingml/2006/main" prst="rect">
            <a:avLst/>
          </a:prstGeom>
          <a:solidFill xmlns:a="http://schemas.openxmlformats.org/drawingml/2006/main">
            <a:srgbClr val="612B2E"/>
          </a:solidFill>
          <a:ln xmlns:a="http://schemas.openxmlformats.org/drawingml/2006/main" w="0">
            <a:noFill/>
            <a:prstDash val="solid"/>
          </a:ln>
        </p:spPr>
      </p:sp>
      <p:sp>
        <p:nvSpPr>
          <p:cNvPr id="10" name="" descr="Instructional visual for Reason-Coded Abstention Makes Selective Performance Auditable">
            <a:extLst xmlns:a="http://schemas.openxmlformats.org/drawingml/2006/main">
              <a:ext uri="{FF2B5EF4-FFF2-40B4-BE49-F238E27FC236}">
                <a16:creationId xmlns:a16="http://schemas.microsoft.com/office/drawing/2014/main" id="{C23769FB-B126-4E6E-B5BF-7641677B8E4B}"/>
              </a:ext>
            </a:extLst>
          </p:cNvPr>
          <p:cNvSpPr>
            <a:spLocks xmlns:a="http://schemas.openxmlformats.org/drawingml/2006/main" noGrp="1"/>
          </p:cNvSpPr>
          <p:nvPr/>
        </p:nvSpPr>
        <p:spPr>
          <a:xfrm xmlns:a="http://schemas.openxmlformats.org/drawingml/2006/main">
            <a:off x="1193483" y="2971800"/>
            <a:ext cx="1809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STALE DATA</a:t>
            </a:r>
          </a:p>
        </p:txBody>
      </p:sp>
      <p:sp>
        <p:nvSpPr>
          <p:cNvPr id="11" name="" descr="Instructional visual for Reason-Coded Abstention Makes Selective Performance Auditable">
            <a:extLst xmlns:a="http://schemas.openxmlformats.org/drawingml/2006/main">
              <a:ext uri="{FF2B5EF4-FFF2-40B4-BE49-F238E27FC236}">
                <a16:creationId xmlns:a16="http://schemas.microsoft.com/office/drawing/2014/main" id="{F25B8486-2014-4957-871B-35B04E741A75}"/>
              </a:ext>
            </a:extLst>
          </p:cNvPr>
          <p:cNvSpPr>
            <a:spLocks xmlns:a="http://schemas.openxmlformats.org/drawingml/2006/main" noGrp="1"/>
          </p:cNvSpPr>
          <p:nvPr/>
        </p:nvSpPr>
        <p:spPr>
          <a:xfrm xmlns:a="http://schemas.openxmlformats.org/drawingml/2006/main">
            <a:off x="3146108" y="2971800"/>
            <a:ext cx="1809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ARTIFACT MISMATCH</a:t>
            </a:r>
          </a:p>
        </p:txBody>
      </p:sp>
      <p:sp>
        <p:nvSpPr>
          <p:cNvPr id="12" name="" descr="Instructional visual for Reason-Coded Abstention Makes Selective Performance Auditable">
            <a:extLst xmlns:a="http://schemas.openxmlformats.org/drawingml/2006/main">
              <a:ext uri="{FF2B5EF4-FFF2-40B4-BE49-F238E27FC236}">
                <a16:creationId xmlns:a16="http://schemas.microsoft.com/office/drawing/2014/main" id="{E877C397-22DF-41F9-A489-07A52A160C07}"/>
              </a:ext>
            </a:extLst>
          </p:cNvPr>
          <p:cNvSpPr>
            <a:spLocks xmlns:a="http://schemas.openxmlformats.org/drawingml/2006/main" noGrp="1"/>
          </p:cNvSpPr>
          <p:nvPr/>
        </p:nvSpPr>
        <p:spPr>
          <a:xfrm xmlns:a="http://schemas.openxmlformats.org/drawingml/2006/main">
            <a:off x="5098733" y="2971800"/>
            <a:ext cx="1809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NO CALIBRATION</a:t>
            </a:r>
          </a:p>
        </p:txBody>
      </p:sp>
      <p:sp>
        <p:nvSpPr>
          <p:cNvPr id="13" name="" descr="Instructional visual for Reason-Coded Abstention Makes Selective Performance Auditable">
            <a:extLst xmlns:a="http://schemas.openxmlformats.org/drawingml/2006/main">
              <a:ext uri="{FF2B5EF4-FFF2-40B4-BE49-F238E27FC236}">
                <a16:creationId xmlns:a16="http://schemas.microsoft.com/office/drawing/2014/main" id="{8E9AEE78-B221-43A3-A877-B4E8EE3FBFDD}"/>
              </a:ext>
            </a:extLst>
          </p:cNvPr>
          <p:cNvSpPr>
            <a:spLocks xmlns:a="http://schemas.openxmlformats.org/drawingml/2006/main" noGrp="1"/>
          </p:cNvSpPr>
          <p:nvPr/>
        </p:nvSpPr>
        <p:spPr>
          <a:xfrm xmlns:a="http://schemas.openxmlformats.org/drawingml/2006/main">
            <a:off x="7051358" y="2971800"/>
            <a:ext cx="1809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INSUFFICIENT EDGE</a:t>
            </a:r>
          </a:p>
        </p:txBody>
      </p:sp>
      <p:sp>
        <p:nvSpPr>
          <p:cNvPr id="14" name="" descr="Instructional visual for Reason-Coded Abstention Makes Selective Performance Auditable">
            <a:extLst xmlns:a="http://schemas.openxmlformats.org/drawingml/2006/main">
              <a:ext uri="{FF2B5EF4-FFF2-40B4-BE49-F238E27FC236}">
                <a16:creationId xmlns:a16="http://schemas.microsoft.com/office/drawing/2014/main" id="{4C0DB847-D69F-4D45-94A9-2D9628336B9A}"/>
              </a:ext>
            </a:extLst>
          </p:cNvPr>
          <p:cNvSpPr>
            <a:spLocks xmlns:a="http://schemas.openxmlformats.org/drawingml/2006/main" noGrp="1"/>
          </p:cNvSpPr>
          <p:nvPr/>
        </p:nvSpPr>
        <p:spPr>
          <a:xfrm xmlns:a="http://schemas.openxmlformats.org/drawingml/2006/main">
            <a:off x="9003983" y="2971800"/>
            <a:ext cx="1809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RISK BLOCK</a:t>
            </a:r>
          </a:p>
        </p:txBody>
      </p:sp>
      <p:sp>
        <p:nvSpPr>
          <p:cNvPr id="15" name="" descr="Instructional visual for Reason-Coded Abstention Makes Selective Performance Auditable">
            <a:extLst xmlns:a="http://schemas.openxmlformats.org/drawingml/2006/main">
              <a:ext uri="{FF2B5EF4-FFF2-40B4-BE49-F238E27FC236}">
                <a16:creationId xmlns:a16="http://schemas.microsoft.com/office/drawing/2014/main" id="{E8679C05-D8CD-4E62-BCDD-515D3CC60462}"/>
              </a:ext>
            </a:extLst>
          </p:cNvPr>
          <p:cNvSpPr>
            <a:spLocks xmlns:a="http://schemas.openxmlformats.org/drawingml/2006/main" noGrp="1"/>
          </p:cNvSpPr>
          <p:nvPr/>
        </p:nvSpPr>
        <p:spPr>
          <a:xfrm xmlns:a="http://schemas.openxmlformats.org/drawingml/2006/main">
            <a:off x="1526858" y="4286250"/>
            <a:ext cx="9144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0">
                <a:solidFill>
                  <a:srgbClr val="BDB8B4"/>
                </a:solidFill>
              </a:defRPr>
            </a:pPr>
            <a:r>
              <a:rPr sz="1800" b="0">
                <a:solidFill>
                  <a:srgbClr val="BDB8B4"/>
                </a:solidFill>
              </a:rPr>
              <a:t>Report coverage, selective risk, evidence failures, authority limits, and rejection costs separately.</a:t>
            </a:r>
          </a:p>
        </p:txBody>
      </p:sp>
    </p:spTree>
    <p:extLst>
      <p:ext uri="{BB962C8B-B14F-4D97-AF65-F5344CB8AC3E}">
        <p14:creationId xmlns:p14="http://schemas.microsoft.com/office/powerpoint/2010/main" val="101321997"/>
      </p:ext>
    </p:extLst>
  </p:cSld>
</p:sld>
</file>

<file path=ppt/slides/slide62.xml><?xml version="1.0" encoding="utf-8"?>
<p:sld xmlns:p="http://schemas.openxmlformats.org/presentationml/2006/main">
  <p:cSld>
    <p:bg>
      <p:bgPr>
        <a:solidFill xmlns:a="http://schemas.openxmlformats.org/drawingml/2006/main">
          <a:srgbClr val="050505"/>
        </a:solidFill>
      </p:bgPr>
    </p:bg>
    <p:spTree>
      <p:nvGrpSpPr>
        <p:cNvPr id="1" name="" descr="Instructional visual for Decision Curves Remain Conditional on Their Utility Model"/>
        <p:cNvGrpSpPr/>
        <p:nvPr/>
      </p:nvGrpSpPr>
      <p:grpSpPr>
        <a:xfrm xmlns:a="http://schemas.openxmlformats.org/drawingml/2006/main"/>
      </p:grpSpPr>
      <p:sp>
        <p:nvSpPr>
          <p:cNvPr id="1" name="" descr="Instructional visual for Decision Curves Remain Conditional on Their Utility Model">
            <a:extLst xmlns:a="http://schemas.openxmlformats.org/drawingml/2006/main">
              <a:ext uri="{FF2B5EF4-FFF2-40B4-BE49-F238E27FC236}">
                <a16:creationId xmlns:a16="http://schemas.microsoft.com/office/drawing/2014/main" id="{7F419DF7-ADF4-4853-8E83-919407A9BA1C}"/>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E8B463"/>
          </a:solidFill>
          <a:ln xmlns:a="http://schemas.openxmlformats.org/drawingml/2006/main" w="0">
            <a:noFill/>
            <a:prstDash val="solid"/>
          </a:ln>
        </p:spPr>
      </p:sp>
      <p:sp>
        <p:nvSpPr>
          <p:cNvPr id="2" name="" descr="Instructional visual for Decision Curves Remain Conditional on Their Utility Model">
            <a:extLst xmlns:a="http://schemas.openxmlformats.org/drawingml/2006/main">
              <a:ext uri="{FF2B5EF4-FFF2-40B4-BE49-F238E27FC236}">
                <a16:creationId xmlns:a16="http://schemas.microsoft.com/office/drawing/2014/main" id="{0FC54DDA-12BD-4FA1-9772-12FB200878F2}"/>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DECISION</a:t>
            </a:r>
          </a:p>
        </p:txBody>
      </p:sp>
      <p:sp>
        <p:nvSpPr>
          <p:cNvPr id="3" name="" descr="Instructional visual for Decision Curves Remain Conditional on Their Utility Model">
            <a:extLst xmlns:a="http://schemas.openxmlformats.org/drawingml/2006/main">
              <a:ext uri="{FF2B5EF4-FFF2-40B4-BE49-F238E27FC236}">
                <a16:creationId xmlns:a16="http://schemas.microsoft.com/office/drawing/2014/main" id="{C5A90DC5-355B-4C4D-85DE-8BC62828E4A9}"/>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Decision Curves Remain Conditional on Their Utility Model">
            <a:extLst xmlns:a="http://schemas.openxmlformats.org/drawingml/2006/main">
              <a:ext uri="{FF2B5EF4-FFF2-40B4-BE49-F238E27FC236}">
                <a16:creationId xmlns:a16="http://schemas.microsoft.com/office/drawing/2014/main" id="{08EAF11A-432D-403B-950A-376175A7C338}"/>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Decision Curves Remain Conditional on Their Utility Model</a:t>
            </a:r>
          </a:p>
        </p:txBody>
      </p:sp>
      <p:sp>
        <p:nvSpPr>
          <p:cNvPr id="5" name="" descr="Instructional visual for Decision Curves Remain Conditional on Their Utility Model">
            <a:extLst xmlns:a="http://schemas.openxmlformats.org/drawingml/2006/main">
              <a:ext uri="{FF2B5EF4-FFF2-40B4-BE49-F238E27FC236}">
                <a16:creationId xmlns:a16="http://schemas.microsoft.com/office/drawing/2014/main" id="{396D9546-D14E-4973-BC04-79E531ACAC6B}"/>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E8B463"/>
          </a:solidFill>
          <a:ln xmlns:a="http://schemas.openxmlformats.org/drawingml/2006/main" w="0">
            <a:noFill/>
            <a:prstDash val="solid"/>
          </a:ln>
        </p:spPr>
      </p:sp>
      <p:sp>
        <p:nvSpPr>
          <p:cNvPr id="6" name="" descr="Instructional visual for Decision Curves Remain Conditional on Their Utility Model">
            <a:extLst xmlns:a="http://schemas.openxmlformats.org/drawingml/2006/main">
              <a:ext uri="{FF2B5EF4-FFF2-40B4-BE49-F238E27FC236}">
                <a16:creationId xmlns:a16="http://schemas.microsoft.com/office/drawing/2014/main" id="{45F9EB14-6154-442C-8809-1239642CBA0C}"/>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Decision Curves Remain Conditional on Their Utility Model">
            <a:extLst xmlns:a="http://schemas.openxmlformats.org/drawingml/2006/main">
              <a:ext uri="{FF2B5EF4-FFF2-40B4-BE49-F238E27FC236}">
                <a16:creationId xmlns:a16="http://schemas.microsoft.com/office/drawing/2014/main" id="{41D53DC9-C5CE-447D-BC45-BC693C80D1B0}"/>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062 / 144</a:t>
            </a:r>
          </a:p>
        </p:txBody>
      </p:sp>
      <p:sp>
        <p:nvSpPr>
          <p:cNvPr id="8" name="" descr="Instructional visual for Decision Curves Remain Conditional on Their Utility Model">
            <a:extLst xmlns:a="http://schemas.openxmlformats.org/drawingml/2006/main">
              <a:ext uri="{FF2B5EF4-FFF2-40B4-BE49-F238E27FC236}">
                <a16:creationId xmlns:a16="http://schemas.microsoft.com/office/drawing/2014/main" id="{2EDAB4E9-53C6-484C-8FF1-E65BFE37E909}"/>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Decision Curves Remain Conditional on Their Utility Model">
            <a:extLst xmlns:a="http://schemas.openxmlformats.org/drawingml/2006/main">
              <a:ext uri="{FF2B5EF4-FFF2-40B4-BE49-F238E27FC236}">
                <a16:creationId xmlns:a16="http://schemas.microsoft.com/office/drawing/2014/main" id="{C2942D7D-E4EC-4C45-BDC0-B1D64646CDD1}"/>
              </a:ext>
            </a:extLst>
          </p:cNvPr>
          <p:cNvSpPr>
            <a:spLocks xmlns:a="http://schemas.openxmlformats.org/drawingml/2006/main" noGrp="1"/>
          </p:cNvSpPr>
          <p:nvPr/>
        </p:nvSpPr>
        <p:spPr>
          <a:xfrm xmlns:a="http://schemas.openxmlformats.org/drawingml/2006/main">
            <a:off x="689134"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1"/>
                </a:solidFill>
              </a:defRPr>
            </a:pPr>
            <a:r>
              <a:rPr sz="1875" b="0">
                <a:solidFill>
                  <a:srgbClr val="FFF8F1"/>
                </a:solidFill>
              </a:rPr>
              <a:t>Freeze forecast quality before selecting a bounded policy on validation evidence.</a:t>
            </a:r>
          </a:p>
        </p:txBody>
      </p:sp>
      <p:sp>
        <p:nvSpPr>
          <p:cNvPr id="10" name="" descr="Instructional visual for Decision Curves Remain Conditional on Their Utility Model">
            <a:extLst xmlns:a="http://schemas.openxmlformats.org/drawingml/2006/main">
              <a:ext uri="{FF2B5EF4-FFF2-40B4-BE49-F238E27FC236}">
                <a16:creationId xmlns:a16="http://schemas.microsoft.com/office/drawing/2014/main" id="{7C1830A8-03DB-4F5F-99C5-7E1084CF6F36}"/>
              </a:ext>
            </a:extLst>
          </p:cNvPr>
          <p:cNvSpPr>
            <a:spLocks xmlns:a="http://schemas.openxmlformats.org/drawingml/2006/main" noGrp="1"/>
          </p:cNvSpPr>
          <p:nvPr/>
        </p:nvSpPr>
        <p:spPr>
          <a:xfrm xmlns:a="http://schemas.openxmlformats.org/drawingml/2006/main">
            <a:off x="6337459" y="3143250"/>
            <a:ext cx="419100" cy="209550"/>
          </a:xfrm>
          <a:prstGeom xmlns:a="http://schemas.openxmlformats.org/drawingml/2006/main" prst="rightArrow">
            <a:avLst/>
          </a:prstGeom>
          <a:solidFill xmlns:a="http://schemas.openxmlformats.org/drawingml/2006/main">
            <a:srgbClr val="E8B463"/>
          </a:solidFill>
          <a:ln xmlns:a="http://schemas.openxmlformats.org/drawingml/2006/main" w="0">
            <a:noFill/>
            <a:prstDash val="solid"/>
          </a:ln>
        </p:spPr>
      </p:sp>
      <p:sp>
        <p:nvSpPr>
          <p:cNvPr id="11" name="" descr="Instructional visual for Decision Curves Remain Conditional on Their Utility Model">
            <a:extLst xmlns:a="http://schemas.openxmlformats.org/drawingml/2006/main">
              <a:ext uri="{FF2B5EF4-FFF2-40B4-BE49-F238E27FC236}">
                <a16:creationId xmlns:a16="http://schemas.microsoft.com/office/drawing/2014/main" id="{E8E0DF63-6F14-4569-AACB-855ABF97FA10}"/>
              </a:ext>
            </a:extLst>
          </p:cNvPr>
          <p:cNvSpPr>
            <a:spLocks xmlns:a="http://schemas.openxmlformats.org/drawingml/2006/main" noGrp="1"/>
          </p:cNvSpPr>
          <p:nvPr/>
        </p:nvSpPr>
        <p:spPr>
          <a:xfrm xmlns:a="http://schemas.openxmlformats.org/drawingml/2006/main">
            <a:off x="58135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27D3C9"/>
            </a:solidFill>
            <a:prstDash val="solid"/>
          </a:ln>
        </p:spPr>
      </p:sp>
      <p:sp>
        <p:nvSpPr>
          <p:cNvPr id="12" name="" descr="Instructional visual for Decision Curves Remain Conditional on Their Utility Model">
            <a:extLst xmlns:a="http://schemas.openxmlformats.org/drawingml/2006/main">
              <a:ext uri="{FF2B5EF4-FFF2-40B4-BE49-F238E27FC236}">
                <a16:creationId xmlns:a16="http://schemas.microsoft.com/office/drawing/2014/main" id="{7ABFC055-C62D-4E32-846F-7F0A2BCBBBE4}"/>
              </a:ext>
            </a:extLst>
          </p:cNvPr>
          <p:cNvSpPr>
            <a:spLocks xmlns:a="http://schemas.openxmlformats.org/drawingml/2006/main" noGrp="1"/>
          </p:cNvSpPr>
          <p:nvPr/>
        </p:nvSpPr>
        <p:spPr>
          <a:xfrm xmlns:a="http://schemas.openxmlformats.org/drawingml/2006/main">
            <a:off x="58516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BASE</a:t>
            </a:r>
          </a:p>
        </p:txBody>
      </p:sp>
      <p:sp>
        <p:nvSpPr>
          <p:cNvPr id="13" name="" descr="Instructional visual for Decision Curves Remain Conditional on Their Utility Model">
            <a:extLst xmlns:a="http://schemas.openxmlformats.org/drawingml/2006/main">
              <a:ext uri="{FF2B5EF4-FFF2-40B4-BE49-F238E27FC236}">
                <a16:creationId xmlns:a16="http://schemas.microsoft.com/office/drawing/2014/main" id="{0535088B-1732-4692-9BA0-B6AD6A24EF5D}"/>
              </a:ext>
            </a:extLst>
          </p:cNvPr>
          <p:cNvSpPr>
            <a:spLocks xmlns:a="http://schemas.openxmlformats.org/drawingml/2006/main" noGrp="1"/>
          </p:cNvSpPr>
          <p:nvPr/>
        </p:nvSpPr>
        <p:spPr>
          <a:xfrm xmlns:a="http://schemas.openxmlformats.org/drawingml/2006/main">
            <a:off x="8099584" y="3143250"/>
            <a:ext cx="419100" cy="209550"/>
          </a:xfrm>
          <a:prstGeom xmlns:a="http://schemas.openxmlformats.org/drawingml/2006/main" prst="rightArrow">
            <a:avLst/>
          </a:prstGeom>
          <a:solidFill xmlns:a="http://schemas.openxmlformats.org/drawingml/2006/main">
            <a:srgbClr val="E8B463"/>
          </a:solidFill>
          <a:ln xmlns:a="http://schemas.openxmlformats.org/drawingml/2006/main" w="0">
            <a:noFill/>
            <a:prstDash val="solid"/>
          </a:ln>
        </p:spPr>
      </p:sp>
      <p:sp>
        <p:nvSpPr>
          <p:cNvPr id="14" name="" descr="Instructional visual for Decision Curves Remain Conditional on Their Utility Model">
            <a:extLst xmlns:a="http://schemas.openxmlformats.org/drawingml/2006/main">
              <a:ext uri="{FF2B5EF4-FFF2-40B4-BE49-F238E27FC236}">
                <a16:creationId xmlns:a16="http://schemas.microsoft.com/office/drawing/2014/main" id="{BFCFD86D-9336-4EC7-B323-B3EAE0A1C2E9}"/>
              </a:ext>
            </a:extLst>
          </p:cNvPr>
          <p:cNvSpPr>
            <a:spLocks xmlns:a="http://schemas.openxmlformats.org/drawingml/2006/main" noGrp="1"/>
          </p:cNvSpPr>
          <p:nvPr/>
        </p:nvSpPr>
        <p:spPr>
          <a:xfrm xmlns:a="http://schemas.openxmlformats.org/drawingml/2006/main">
            <a:off x="762333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E8B463"/>
            </a:solidFill>
            <a:prstDash val="solid"/>
          </a:ln>
        </p:spPr>
      </p:sp>
      <p:sp>
        <p:nvSpPr>
          <p:cNvPr id="15" name="" descr="Instructional visual for Decision Curves Remain Conditional on Their Utility Model">
            <a:extLst xmlns:a="http://schemas.openxmlformats.org/drawingml/2006/main">
              <a:ext uri="{FF2B5EF4-FFF2-40B4-BE49-F238E27FC236}">
                <a16:creationId xmlns:a16="http://schemas.microsoft.com/office/drawing/2014/main" id="{A4150A19-DF4B-4170-B684-B230608C45ED}"/>
              </a:ext>
            </a:extLst>
          </p:cNvPr>
          <p:cNvSpPr>
            <a:spLocks xmlns:a="http://schemas.openxmlformats.org/drawingml/2006/main" noGrp="1"/>
          </p:cNvSpPr>
          <p:nvPr/>
        </p:nvSpPr>
        <p:spPr>
          <a:xfrm xmlns:a="http://schemas.openxmlformats.org/drawingml/2006/main">
            <a:off x="766143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ADVERSE</a:t>
            </a:r>
          </a:p>
        </p:txBody>
      </p:sp>
      <p:sp>
        <p:nvSpPr>
          <p:cNvPr id="16" name="" descr="Instructional visual for Decision Curves Remain Conditional on Their Utility Model">
            <a:extLst xmlns:a="http://schemas.openxmlformats.org/drawingml/2006/main">
              <a:ext uri="{FF2B5EF4-FFF2-40B4-BE49-F238E27FC236}">
                <a16:creationId xmlns:a16="http://schemas.microsoft.com/office/drawing/2014/main" id="{E18B13EC-99F9-4713-9B9F-E2C2B0AD1E22}"/>
              </a:ext>
            </a:extLst>
          </p:cNvPr>
          <p:cNvSpPr>
            <a:spLocks xmlns:a="http://schemas.openxmlformats.org/drawingml/2006/main" noGrp="1"/>
          </p:cNvSpPr>
          <p:nvPr/>
        </p:nvSpPr>
        <p:spPr>
          <a:xfrm xmlns:a="http://schemas.openxmlformats.org/drawingml/2006/main">
            <a:off x="94330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FF6B66"/>
            </a:solidFill>
            <a:prstDash val="solid"/>
          </a:ln>
        </p:spPr>
      </p:sp>
      <p:sp>
        <p:nvSpPr>
          <p:cNvPr id="17" name="" descr="Instructional visual for Decision Curves Remain Conditional on Their Utility Model">
            <a:extLst xmlns:a="http://schemas.openxmlformats.org/drawingml/2006/main">
              <a:ext uri="{FF2B5EF4-FFF2-40B4-BE49-F238E27FC236}">
                <a16:creationId xmlns:a16="http://schemas.microsoft.com/office/drawing/2014/main" id="{98322A55-D8C3-41C6-AB7B-1B18B50E7DBC}"/>
              </a:ext>
            </a:extLst>
          </p:cNvPr>
          <p:cNvSpPr>
            <a:spLocks xmlns:a="http://schemas.openxmlformats.org/drawingml/2006/main" noGrp="1"/>
          </p:cNvSpPr>
          <p:nvPr/>
        </p:nvSpPr>
        <p:spPr>
          <a:xfrm xmlns:a="http://schemas.openxmlformats.org/drawingml/2006/main">
            <a:off x="94711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REFUSE</a:t>
            </a:r>
          </a:p>
        </p:txBody>
      </p:sp>
    </p:spTree>
    <p:extLst>
      <p:ext uri="{BB962C8B-B14F-4D97-AF65-F5344CB8AC3E}">
        <p14:creationId xmlns:p14="http://schemas.microsoft.com/office/powerpoint/2010/main" val="5106320"/>
      </p:ext>
    </p:extLst>
  </p:cSld>
</p:sld>
</file>

<file path=ppt/slides/slide63.xml><?xml version="1.0" encoding="utf-8"?>
<p:sld xmlns:p="http://schemas.openxmlformats.org/presentationml/2006/main">
  <p:cSld>
    <p:bg>
      <p:bgPr>
        <a:solidFill xmlns:a="http://schemas.openxmlformats.org/drawingml/2006/main">
          <a:srgbClr val="050505"/>
        </a:solidFill>
      </p:bgPr>
    </p:bg>
    <p:spTree>
      <p:nvGrpSpPr>
        <p:cNvPr id="1" name="" descr="Instructional visual for Fragile Conclusions Reverse Under Plausible Assumption Changes"/>
        <p:cNvGrpSpPr/>
        <p:nvPr/>
      </p:nvGrpSpPr>
      <p:grpSpPr>
        <a:xfrm xmlns:a="http://schemas.openxmlformats.org/drawingml/2006/main"/>
      </p:grpSpPr>
      <p:sp>
        <p:nvSpPr>
          <p:cNvPr id="1" name="" descr="Instructional visual for Fragile Conclusions Reverse Under Plausible Assumption Changes">
            <a:extLst xmlns:a="http://schemas.openxmlformats.org/drawingml/2006/main">
              <a:ext uri="{FF2B5EF4-FFF2-40B4-BE49-F238E27FC236}">
                <a16:creationId xmlns:a16="http://schemas.microsoft.com/office/drawing/2014/main" id="{C1F4F0BE-26AA-4540-9E73-64D211522623}"/>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E8B464"/>
          </a:solidFill>
          <a:ln xmlns:a="http://schemas.openxmlformats.org/drawingml/2006/main" w="0">
            <a:noFill/>
            <a:prstDash val="solid"/>
          </a:ln>
        </p:spPr>
      </p:sp>
      <p:sp>
        <p:nvSpPr>
          <p:cNvPr id="2" name="" descr="Instructional visual for Fragile Conclusions Reverse Under Plausible Assumption Changes">
            <a:extLst xmlns:a="http://schemas.openxmlformats.org/drawingml/2006/main">
              <a:ext uri="{FF2B5EF4-FFF2-40B4-BE49-F238E27FC236}">
                <a16:creationId xmlns:a16="http://schemas.microsoft.com/office/drawing/2014/main" id="{C576DFDE-E472-43DE-B05C-2D57EC8AE5EF}"/>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DECISION</a:t>
            </a:r>
          </a:p>
        </p:txBody>
      </p:sp>
      <p:sp>
        <p:nvSpPr>
          <p:cNvPr id="3" name="" descr="Instructional visual for Fragile Conclusions Reverse Under Plausible Assumption Changes">
            <a:extLst xmlns:a="http://schemas.openxmlformats.org/drawingml/2006/main">
              <a:ext uri="{FF2B5EF4-FFF2-40B4-BE49-F238E27FC236}">
                <a16:creationId xmlns:a16="http://schemas.microsoft.com/office/drawing/2014/main" id="{A4F2900D-0814-4D0E-8314-3E510BFF38EE}"/>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Fragile Conclusions Reverse Under Plausible Assumption Changes">
            <a:extLst xmlns:a="http://schemas.openxmlformats.org/drawingml/2006/main">
              <a:ext uri="{FF2B5EF4-FFF2-40B4-BE49-F238E27FC236}">
                <a16:creationId xmlns:a16="http://schemas.microsoft.com/office/drawing/2014/main" id="{FEE7C138-DD03-46DA-9234-47A3F3D98C57}"/>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Fragile Conclusions Reverse Under Plausible Assumption Changes</a:t>
            </a:r>
          </a:p>
        </p:txBody>
      </p:sp>
      <p:sp>
        <p:nvSpPr>
          <p:cNvPr id="5" name="" descr="Instructional visual for Fragile Conclusions Reverse Under Plausible Assumption Changes">
            <a:extLst xmlns:a="http://schemas.openxmlformats.org/drawingml/2006/main">
              <a:ext uri="{FF2B5EF4-FFF2-40B4-BE49-F238E27FC236}">
                <a16:creationId xmlns:a16="http://schemas.microsoft.com/office/drawing/2014/main" id="{C6AC5C38-2554-4FDB-83D9-DEB23DE13F31}"/>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E8B464"/>
          </a:solidFill>
          <a:ln xmlns:a="http://schemas.openxmlformats.org/drawingml/2006/main" w="0">
            <a:noFill/>
            <a:prstDash val="solid"/>
          </a:ln>
        </p:spPr>
      </p:sp>
      <p:sp>
        <p:nvSpPr>
          <p:cNvPr id="6" name="" descr="Instructional visual for Fragile Conclusions Reverse Under Plausible Assumption Changes">
            <a:extLst xmlns:a="http://schemas.openxmlformats.org/drawingml/2006/main">
              <a:ext uri="{FF2B5EF4-FFF2-40B4-BE49-F238E27FC236}">
                <a16:creationId xmlns:a16="http://schemas.microsoft.com/office/drawing/2014/main" id="{E286756D-71BD-4EBC-9657-AA431A79E001}"/>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Fragile Conclusions Reverse Under Plausible Assumption Changes">
            <a:extLst xmlns:a="http://schemas.openxmlformats.org/drawingml/2006/main">
              <a:ext uri="{FF2B5EF4-FFF2-40B4-BE49-F238E27FC236}">
                <a16:creationId xmlns:a16="http://schemas.microsoft.com/office/drawing/2014/main" id="{17CB3218-3201-4D56-BAFC-9F972D97D8C8}"/>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063 / 144</a:t>
            </a:r>
          </a:p>
        </p:txBody>
      </p:sp>
      <p:sp>
        <p:nvSpPr>
          <p:cNvPr id="8" name="" descr="Instructional visual for Fragile Conclusions Reverse Under Plausible Assumption Changes">
            <a:extLst xmlns:a="http://schemas.openxmlformats.org/drawingml/2006/main">
              <a:ext uri="{FF2B5EF4-FFF2-40B4-BE49-F238E27FC236}">
                <a16:creationId xmlns:a16="http://schemas.microsoft.com/office/drawing/2014/main" id="{B6DBF5F3-A10C-4ABB-B082-7461E68F8B09}"/>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Fragile Conclusions Reverse Under Plausible Assumption Changes">
            <a:extLst xmlns:a="http://schemas.openxmlformats.org/drawingml/2006/main">
              <a:ext uri="{FF2B5EF4-FFF2-40B4-BE49-F238E27FC236}">
                <a16:creationId xmlns:a16="http://schemas.microsoft.com/office/drawing/2014/main" id="{B447209B-1D04-4690-B2CF-73ED85855D38}"/>
              </a:ext>
            </a:extLst>
          </p:cNvPr>
          <p:cNvSpPr>
            <a:spLocks xmlns:a="http://schemas.openxmlformats.org/drawingml/2006/main" noGrp="1"/>
          </p:cNvSpPr>
          <p:nvPr/>
        </p:nvSpPr>
        <p:spPr>
          <a:xfrm xmlns:a="http://schemas.openxmlformats.org/drawingml/2006/main">
            <a:off x="689610"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2"/>
                </a:solidFill>
              </a:defRPr>
            </a:pPr>
            <a:r>
              <a:rPr sz="1875" b="0">
                <a:solidFill>
                  <a:srgbClr val="FFF8F2"/>
                </a:solidFill>
              </a:rPr>
              <a:t>Vary costs, latency, depth, and uncertainty before interpreting point metrics.</a:t>
            </a:r>
          </a:p>
        </p:txBody>
      </p:sp>
      <p:sp>
        <p:nvSpPr>
          <p:cNvPr id="10" name="" descr="Instructional visual for Fragile Conclusions Reverse Under Plausible Assumption Changes">
            <a:extLst xmlns:a="http://schemas.openxmlformats.org/drawingml/2006/main">
              <a:ext uri="{FF2B5EF4-FFF2-40B4-BE49-F238E27FC236}">
                <a16:creationId xmlns:a16="http://schemas.microsoft.com/office/drawing/2014/main" id="{31ED07B8-D975-4380-9981-FE4ECDB7A7AF}"/>
              </a:ext>
            </a:extLst>
          </p:cNvPr>
          <p:cNvSpPr>
            <a:spLocks xmlns:a="http://schemas.openxmlformats.org/drawingml/2006/main" noGrp="1"/>
          </p:cNvSpPr>
          <p:nvPr/>
        </p:nvSpPr>
        <p:spPr>
          <a:xfrm xmlns:a="http://schemas.openxmlformats.org/drawingml/2006/main">
            <a:off x="6337935" y="3143250"/>
            <a:ext cx="419100" cy="209550"/>
          </a:xfrm>
          <a:prstGeom xmlns:a="http://schemas.openxmlformats.org/drawingml/2006/main" prst="rightArrow">
            <a:avLst/>
          </a:prstGeom>
          <a:solidFill xmlns:a="http://schemas.openxmlformats.org/drawingml/2006/main">
            <a:srgbClr val="E8B464"/>
          </a:solidFill>
          <a:ln xmlns:a="http://schemas.openxmlformats.org/drawingml/2006/main" w="0">
            <a:noFill/>
            <a:prstDash val="solid"/>
          </a:ln>
        </p:spPr>
      </p:sp>
      <p:sp>
        <p:nvSpPr>
          <p:cNvPr id="11" name="" descr="Instructional visual for Fragile Conclusions Reverse Under Plausible Assumption Changes">
            <a:extLst xmlns:a="http://schemas.openxmlformats.org/drawingml/2006/main">
              <a:ext uri="{FF2B5EF4-FFF2-40B4-BE49-F238E27FC236}">
                <a16:creationId xmlns:a16="http://schemas.microsoft.com/office/drawing/2014/main" id="{8B7D5001-EA9A-42C6-B95C-63C4EF981735}"/>
              </a:ext>
            </a:extLst>
          </p:cNvPr>
          <p:cNvSpPr>
            <a:spLocks xmlns:a="http://schemas.openxmlformats.org/drawingml/2006/main" noGrp="1"/>
          </p:cNvSpPr>
          <p:nvPr/>
        </p:nvSpPr>
        <p:spPr>
          <a:xfrm xmlns:a="http://schemas.openxmlformats.org/drawingml/2006/main">
            <a:off x="581406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27D3CA"/>
            </a:solidFill>
            <a:prstDash val="solid"/>
          </a:ln>
        </p:spPr>
      </p:sp>
      <p:sp>
        <p:nvSpPr>
          <p:cNvPr id="12" name="" descr="Instructional visual for Fragile Conclusions Reverse Under Plausible Assumption Changes">
            <a:extLst xmlns:a="http://schemas.openxmlformats.org/drawingml/2006/main">
              <a:ext uri="{FF2B5EF4-FFF2-40B4-BE49-F238E27FC236}">
                <a16:creationId xmlns:a16="http://schemas.microsoft.com/office/drawing/2014/main" id="{EC264678-0865-4AA6-BB3F-4CC5C84E406C}"/>
              </a:ext>
            </a:extLst>
          </p:cNvPr>
          <p:cNvSpPr>
            <a:spLocks xmlns:a="http://schemas.openxmlformats.org/drawingml/2006/main" noGrp="1"/>
          </p:cNvSpPr>
          <p:nvPr/>
        </p:nvSpPr>
        <p:spPr>
          <a:xfrm xmlns:a="http://schemas.openxmlformats.org/drawingml/2006/main">
            <a:off x="585216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BASE</a:t>
            </a:r>
          </a:p>
        </p:txBody>
      </p:sp>
      <p:sp>
        <p:nvSpPr>
          <p:cNvPr id="13" name="" descr="Instructional visual for Fragile Conclusions Reverse Under Plausible Assumption Changes">
            <a:extLst xmlns:a="http://schemas.openxmlformats.org/drawingml/2006/main">
              <a:ext uri="{FF2B5EF4-FFF2-40B4-BE49-F238E27FC236}">
                <a16:creationId xmlns:a16="http://schemas.microsoft.com/office/drawing/2014/main" id="{61E7AB53-43CA-4421-8A71-D1FAC8C6C64E}"/>
              </a:ext>
            </a:extLst>
          </p:cNvPr>
          <p:cNvSpPr>
            <a:spLocks xmlns:a="http://schemas.openxmlformats.org/drawingml/2006/main" noGrp="1"/>
          </p:cNvSpPr>
          <p:nvPr/>
        </p:nvSpPr>
        <p:spPr>
          <a:xfrm xmlns:a="http://schemas.openxmlformats.org/drawingml/2006/main">
            <a:off x="8100060" y="3143250"/>
            <a:ext cx="419100" cy="209550"/>
          </a:xfrm>
          <a:prstGeom xmlns:a="http://schemas.openxmlformats.org/drawingml/2006/main" prst="rightArrow">
            <a:avLst/>
          </a:prstGeom>
          <a:solidFill xmlns:a="http://schemas.openxmlformats.org/drawingml/2006/main">
            <a:srgbClr val="E8B464"/>
          </a:solidFill>
          <a:ln xmlns:a="http://schemas.openxmlformats.org/drawingml/2006/main" w="0">
            <a:noFill/>
            <a:prstDash val="solid"/>
          </a:ln>
        </p:spPr>
      </p:sp>
      <p:sp>
        <p:nvSpPr>
          <p:cNvPr id="14" name="" descr="Instructional visual for Fragile Conclusions Reverse Under Plausible Assumption Changes">
            <a:extLst xmlns:a="http://schemas.openxmlformats.org/drawingml/2006/main">
              <a:ext uri="{FF2B5EF4-FFF2-40B4-BE49-F238E27FC236}">
                <a16:creationId xmlns:a16="http://schemas.microsoft.com/office/drawing/2014/main" id="{D34659B0-1CE6-4FE2-BAE2-E02269071FB2}"/>
              </a:ext>
            </a:extLst>
          </p:cNvPr>
          <p:cNvSpPr>
            <a:spLocks xmlns:a="http://schemas.openxmlformats.org/drawingml/2006/main" noGrp="1"/>
          </p:cNvSpPr>
          <p:nvPr/>
        </p:nvSpPr>
        <p:spPr>
          <a:xfrm xmlns:a="http://schemas.openxmlformats.org/drawingml/2006/main">
            <a:off x="762381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E8B464"/>
            </a:solidFill>
            <a:prstDash val="solid"/>
          </a:ln>
        </p:spPr>
      </p:sp>
      <p:sp>
        <p:nvSpPr>
          <p:cNvPr id="15" name="" descr="Instructional visual for Fragile Conclusions Reverse Under Plausible Assumption Changes">
            <a:extLst xmlns:a="http://schemas.openxmlformats.org/drawingml/2006/main">
              <a:ext uri="{FF2B5EF4-FFF2-40B4-BE49-F238E27FC236}">
                <a16:creationId xmlns:a16="http://schemas.microsoft.com/office/drawing/2014/main" id="{114E8733-0752-44B0-B9F9-CA1001002FBF}"/>
              </a:ext>
            </a:extLst>
          </p:cNvPr>
          <p:cNvSpPr>
            <a:spLocks xmlns:a="http://schemas.openxmlformats.org/drawingml/2006/main" noGrp="1"/>
          </p:cNvSpPr>
          <p:nvPr/>
        </p:nvSpPr>
        <p:spPr>
          <a:xfrm xmlns:a="http://schemas.openxmlformats.org/drawingml/2006/main">
            <a:off x="766191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ADVERSE</a:t>
            </a:r>
          </a:p>
        </p:txBody>
      </p:sp>
      <p:sp>
        <p:nvSpPr>
          <p:cNvPr id="16" name="" descr="Instructional visual for Fragile Conclusions Reverse Under Plausible Assumption Changes">
            <a:extLst xmlns:a="http://schemas.openxmlformats.org/drawingml/2006/main">
              <a:ext uri="{FF2B5EF4-FFF2-40B4-BE49-F238E27FC236}">
                <a16:creationId xmlns:a16="http://schemas.microsoft.com/office/drawing/2014/main" id="{DF9A5A3B-A52F-4854-A4F0-F2C33A8EE4BE}"/>
              </a:ext>
            </a:extLst>
          </p:cNvPr>
          <p:cNvSpPr>
            <a:spLocks xmlns:a="http://schemas.openxmlformats.org/drawingml/2006/main" noGrp="1"/>
          </p:cNvSpPr>
          <p:nvPr/>
        </p:nvSpPr>
        <p:spPr>
          <a:xfrm xmlns:a="http://schemas.openxmlformats.org/drawingml/2006/main">
            <a:off x="943356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FF6B67"/>
            </a:solidFill>
            <a:prstDash val="solid"/>
          </a:ln>
        </p:spPr>
      </p:sp>
      <p:sp>
        <p:nvSpPr>
          <p:cNvPr id="17" name="" descr="Instructional visual for Fragile Conclusions Reverse Under Plausible Assumption Changes">
            <a:extLst xmlns:a="http://schemas.openxmlformats.org/drawingml/2006/main">
              <a:ext uri="{FF2B5EF4-FFF2-40B4-BE49-F238E27FC236}">
                <a16:creationId xmlns:a16="http://schemas.microsoft.com/office/drawing/2014/main" id="{6922C309-A831-4CE3-BF2F-14BEEE7715C1}"/>
              </a:ext>
            </a:extLst>
          </p:cNvPr>
          <p:cNvSpPr>
            <a:spLocks xmlns:a="http://schemas.openxmlformats.org/drawingml/2006/main" noGrp="1"/>
          </p:cNvSpPr>
          <p:nvPr/>
        </p:nvSpPr>
        <p:spPr>
          <a:xfrm xmlns:a="http://schemas.openxmlformats.org/drawingml/2006/main">
            <a:off x="947166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REFUSE</a:t>
            </a:r>
          </a:p>
        </p:txBody>
      </p:sp>
    </p:spTree>
    <p:extLst>
      <p:ext uri="{BB962C8B-B14F-4D97-AF65-F5344CB8AC3E}">
        <p14:creationId xmlns:p14="http://schemas.microsoft.com/office/powerpoint/2010/main" val="473188539"/>
      </p:ext>
    </p:extLst>
  </p:cSld>
</p:sld>
</file>

<file path=ppt/slides/slide64.xml><?xml version="1.0" encoding="utf-8"?>
<p:sld xmlns:p="http://schemas.openxmlformats.org/presentationml/2006/main">
  <p:cSld>
    <p:bg>
      <p:bgPr>
        <a:solidFill xmlns:a="http://schemas.openxmlformats.org/drawingml/2006/main">
          <a:srgbClr val="050505"/>
        </a:solidFill>
      </p:bgPr>
    </p:bg>
    <p:spTree>
      <p:nvGrpSpPr>
        <p:cNvPr id="1" name="" descr="Instructional visual for Selection Multiplies Uncertainty Across Models, Thresholds, and Slices"/>
        <p:cNvGrpSpPr/>
        <p:nvPr/>
      </p:nvGrpSpPr>
      <p:grpSpPr>
        <a:xfrm xmlns:a="http://schemas.openxmlformats.org/drawingml/2006/main"/>
      </p:grpSpPr>
      <p:sp>
        <p:nvSpPr>
          <p:cNvPr id="1" name="" descr="Instructional visual for Selection Multiplies Uncertainty Across Models, Thresholds, and Slices">
            <a:extLst xmlns:a="http://schemas.openxmlformats.org/drawingml/2006/main">
              <a:ext uri="{FF2B5EF4-FFF2-40B4-BE49-F238E27FC236}">
                <a16:creationId xmlns:a16="http://schemas.microsoft.com/office/drawing/2014/main" id="{627CCEE6-7475-4D09-A920-1D8BB35796E6}"/>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E8B465"/>
          </a:solidFill>
          <a:ln xmlns:a="http://schemas.openxmlformats.org/drawingml/2006/main" w="0">
            <a:noFill/>
            <a:prstDash val="solid"/>
          </a:ln>
        </p:spPr>
      </p:sp>
      <p:sp>
        <p:nvSpPr>
          <p:cNvPr id="2" name="" descr="Instructional visual for Selection Multiplies Uncertainty Across Models, Thresholds, and Slices">
            <a:extLst xmlns:a="http://schemas.openxmlformats.org/drawingml/2006/main">
              <a:ext uri="{FF2B5EF4-FFF2-40B4-BE49-F238E27FC236}">
                <a16:creationId xmlns:a16="http://schemas.microsoft.com/office/drawing/2014/main" id="{EA1472E4-3AE2-4BF4-B94C-88191B75D409}"/>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DECISION</a:t>
            </a:r>
          </a:p>
        </p:txBody>
      </p:sp>
      <p:sp>
        <p:nvSpPr>
          <p:cNvPr id="3" name="" descr="Instructional visual for Selection Multiplies Uncertainty Across Models, Thresholds, and Slices">
            <a:extLst xmlns:a="http://schemas.openxmlformats.org/drawingml/2006/main">
              <a:ext uri="{FF2B5EF4-FFF2-40B4-BE49-F238E27FC236}">
                <a16:creationId xmlns:a16="http://schemas.microsoft.com/office/drawing/2014/main" id="{176018D2-7675-4F6A-BC14-2FEB88AF05B7}"/>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Selection Multiplies Uncertainty Across Models, Thresholds, and Slices">
            <a:extLst xmlns:a="http://schemas.openxmlformats.org/drawingml/2006/main">
              <a:ext uri="{FF2B5EF4-FFF2-40B4-BE49-F238E27FC236}">
                <a16:creationId xmlns:a16="http://schemas.microsoft.com/office/drawing/2014/main" id="{ADE87682-5682-4C86-8C95-78CD8A3ECACD}"/>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Selection Multiplies Uncertainty Across Models, Thresholds, and Slices</a:t>
            </a:r>
          </a:p>
        </p:txBody>
      </p:sp>
      <p:sp>
        <p:nvSpPr>
          <p:cNvPr id="5" name="" descr="Instructional visual for Selection Multiplies Uncertainty Across Models, Thresholds, and Slices">
            <a:extLst xmlns:a="http://schemas.openxmlformats.org/drawingml/2006/main">
              <a:ext uri="{FF2B5EF4-FFF2-40B4-BE49-F238E27FC236}">
                <a16:creationId xmlns:a16="http://schemas.microsoft.com/office/drawing/2014/main" id="{1CA81221-56BE-4E00-A0A5-6854984F3B48}"/>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E8B465"/>
          </a:solidFill>
          <a:ln xmlns:a="http://schemas.openxmlformats.org/drawingml/2006/main" w="0">
            <a:noFill/>
            <a:prstDash val="solid"/>
          </a:ln>
        </p:spPr>
      </p:sp>
      <p:sp>
        <p:nvSpPr>
          <p:cNvPr id="6" name="" descr="Instructional visual for Selection Multiplies Uncertainty Across Models, Thresholds, and Slices">
            <a:extLst xmlns:a="http://schemas.openxmlformats.org/drawingml/2006/main">
              <a:ext uri="{FF2B5EF4-FFF2-40B4-BE49-F238E27FC236}">
                <a16:creationId xmlns:a16="http://schemas.microsoft.com/office/drawing/2014/main" id="{37C1F09D-8A5A-4818-8670-B687792BE736}"/>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Selection Multiplies Uncertainty Across Models, Thresholds, and Slices">
            <a:extLst xmlns:a="http://schemas.openxmlformats.org/drawingml/2006/main">
              <a:ext uri="{FF2B5EF4-FFF2-40B4-BE49-F238E27FC236}">
                <a16:creationId xmlns:a16="http://schemas.microsoft.com/office/drawing/2014/main" id="{298CCA35-F323-4914-95C1-B2C88856D0D2}"/>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064 / 144  •  BUILD 1/3</a:t>
            </a:r>
          </a:p>
        </p:txBody>
      </p:sp>
      <p:sp>
        <p:nvSpPr>
          <p:cNvPr id="8" name="" descr="Instructional visual for Selection Multiplies Uncertainty Across Models, Thresholds, and Slices">
            <a:extLst xmlns:a="http://schemas.openxmlformats.org/drawingml/2006/main">
              <a:ext uri="{FF2B5EF4-FFF2-40B4-BE49-F238E27FC236}">
                <a16:creationId xmlns:a16="http://schemas.microsoft.com/office/drawing/2014/main" id="{1B41A757-8374-4970-92B9-A69A1A206624}"/>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Selection Multiplies Uncertainty Across Models, Thresholds, and Slices">
            <a:extLst xmlns:a="http://schemas.openxmlformats.org/drawingml/2006/main">
              <a:ext uri="{FF2B5EF4-FFF2-40B4-BE49-F238E27FC236}">
                <a16:creationId xmlns:a16="http://schemas.microsoft.com/office/drawing/2014/main" id="{3D0A53CF-CF79-43BD-A599-9969F931FB63}"/>
              </a:ext>
            </a:extLst>
          </p:cNvPr>
          <p:cNvSpPr>
            <a:spLocks xmlns:a="http://schemas.openxmlformats.org/drawingml/2006/main" noGrp="1"/>
          </p:cNvSpPr>
          <p:nvPr/>
        </p:nvSpPr>
        <p:spPr>
          <a:xfrm xmlns:a="http://schemas.openxmlformats.org/drawingml/2006/main">
            <a:off x="690086"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3"/>
                </a:solidFill>
              </a:defRPr>
            </a:pPr>
            <a:r>
              <a:rPr sz="1875" b="0">
                <a:solidFill>
                  <a:srgbClr val="FFF8F3"/>
                </a:solidFill>
              </a:rPr>
              <a:t>Use paired, dependence-aware comparisons and predeclared primary outcomes.</a:t>
            </a:r>
          </a:p>
        </p:txBody>
      </p:sp>
      <p:sp>
        <p:nvSpPr>
          <p:cNvPr id="10" name="" descr="Instructional visual for Selection Multiplies Uncertainty Across Models, Thresholds, and Slices">
            <a:extLst xmlns:a="http://schemas.openxmlformats.org/drawingml/2006/main">
              <a:ext uri="{FF2B5EF4-FFF2-40B4-BE49-F238E27FC236}">
                <a16:creationId xmlns:a16="http://schemas.microsoft.com/office/drawing/2014/main" id="{1845E28A-4E97-4486-8093-A912E57226F1}"/>
              </a:ext>
            </a:extLst>
          </p:cNvPr>
          <p:cNvSpPr>
            <a:spLocks xmlns:a="http://schemas.openxmlformats.org/drawingml/2006/main" noGrp="1"/>
          </p:cNvSpPr>
          <p:nvPr/>
        </p:nvSpPr>
        <p:spPr>
          <a:xfrm xmlns:a="http://schemas.openxmlformats.org/drawingml/2006/main">
            <a:off x="5814536" y="2724150"/>
            <a:ext cx="1524000" cy="1047750"/>
          </a:xfrm>
          <a:prstGeom xmlns:a="http://schemas.openxmlformats.org/drawingml/2006/main" prst="roundRect">
            <a:avLst>
              <a:gd name="adj" fmla="val 10909"/>
            </a:avLst>
          </a:prstGeom>
          <a:solidFill xmlns:a="http://schemas.openxmlformats.org/drawingml/2006/main">
            <a:srgbClr val="0B0B14"/>
          </a:solidFill>
          <a:ln xmlns:a="http://schemas.openxmlformats.org/drawingml/2006/main" w="19050">
            <a:solidFill>
              <a:srgbClr val="27D3CB"/>
            </a:solidFill>
            <a:prstDash val="solid"/>
          </a:ln>
        </p:spPr>
      </p:sp>
      <p:sp>
        <p:nvSpPr>
          <p:cNvPr id="11" name="" descr="Instructional visual for Selection Multiplies Uncertainty Across Models, Thresholds, and Slices">
            <a:extLst xmlns:a="http://schemas.openxmlformats.org/drawingml/2006/main">
              <a:ext uri="{FF2B5EF4-FFF2-40B4-BE49-F238E27FC236}">
                <a16:creationId xmlns:a16="http://schemas.microsoft.com/office/drawing/2014/main" id="{980299AE-5BCC-48D6-9A06-129B949CA46C}"/>
              </a:ext>
            </a:extLst>
          </p:cNvPr>
          <p:cNvSpPr>
            <a:spLocks xmlns:a="http://schemas.openxmlformats.org/drawingml/2006/main" noGrp="1"/>
          </p:cNvSpPr>
          <p:nvPr/>
        </p:nvSpPr>
        <p:spPr>
          <a:xfrm xmlns:a="http://schemas.openxmlformats.org/drawingml/2006/main">
            <a:off x="585263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MODELS</a:t>
            </a:r>
          </a:p>
        </p:txBody>
      </p:sp>
    </p:spTree>
    <p:extLst>
      <p:ext uri="{BB962C8B-B14F-4D97-AF65-F5344CB8AC3E}">
        <p14:creationId xmlns:p14="http://schemas.microsoft.com/office/powerpoint/2010/main" val="835959219"/>
      </p:ext>
    </p:extLst>
  </p:cSld>
</p:sld>
</file>

<file path=ppt/slides/slide65.xml><?xml version="1.0" encoding="utf-8"?>
<p:sld xmlns:p="http://schemas.openxmlformats.org/presentationml/2006/main">
  <p:cSld>
    <p:bg>
      <p:bgPr>
        <a:solidFill xmlns:a="http://schemas.openxmlformats.org/drawingml/2006/main">
          <a:srgbClr val="050505"/>
        </a:solidFill>
      </p:bgPr>
    </p:bg>
    <p:spTree>
      <p:nvGrpSpPr>
        <p:cNvPr id="1" name="" descr="Instructional visual for Selection Multiplies Uncertainty Across Models, Thresholds, and Slices"/>
        <p:cNvGrpSpPr/>
        <p:nvPr/>
      </p:nvGrpSpPr>
      <p:grpSpPr>
        <a:xfrm xmlns:a="http://schemas.openxmlformats.org/drawingml/2006/main"/>
      </p:grpSpPr>
      <p:sp>
        <p:nvSpPr>
          <p:cNvPr id="1" name="" descr="Instructional visual for Selection Multiplies Uncertainty Across Models, Thresholds, and Slices">
            <a:extLst xmlns:a="http://schemas.openxmlformats.org/drawingml/2006/main">
              <a:ext uri="{FF2B5EF4-FFF2-40B4-BE49-F238E27FC236}">
                <a16:creationId xmlns:a16="http://schemas.microsoft.com/office/drawing/2014/main" id="{672A2A1F-3925-4519-B5C3-53A163D2A16C}"/>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E8B466"/>
          </a:solidFill>
          <a:ln xmlns:a="http://schemas.openxmlformats.org/drawingml/2006/main" w="0">
            <a:noFill/>
            <a:prstDash val="solid"/>
          </a:ln>
        </p:spPr>
      </p:sp>
      <p:sp>
        <p:nvSpPr>
          <p:cNvPr id="2" name="" descr="Instructional visual for Selection Multiplies Uncertainty Across Models, Thresholds, and Slices">
            <a:extLst xmlns:a="http://schemas.openxmlformats.org/drawingml/2006/main">
              <a:ext uri="{FF2B5EF4-FFF2-40B4-BE49-F238E27FC236}">
                <a16:creationId xmlns:a16="http://schemas.microsoft.com/office/drawing/2014/main" id="{88AC9506-2041-4366-B015-52FC0D61CB4B}"/>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DECISION</a:t>
            </a:r>
          </a:p>
        </p:txBody>
      </p:sp>
      <p:sp>
        <p:nvSpPr>
          <p:cNvPr id="3" name="" descr="Instructional visual for Selection Multiplies Uncertainty Across Models, Thresholds, and Slices">
            <a:extLst xmlns:a="http://schemas.openxmlformats.org/drawingml/2006/main">
              <a:ext uri="{FF2B5EF4-FFF2-40B4-BE49-F238E27FC236}">
                <a16:creationId xmlns:a16="http://schemas.microsoft.com/office/drawing/2014/main" id="{8579A4A7-1797-4ACB-AD68-DC251498C866}"/>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RESEARCH-ONLY • NO ORDER AUTHORITY</a:t>
            </a:r>
          </a:p>
        </p:txBody>
      </p:sp>
      <p:sp>
        <p:nvSpPr>
          <p:cNvPr id="4" name="slide-title" descr="Instructional visual for Selection Multiplies Uncertainty Across Models, Thresholds, and Slices">
            <a:extLst xmlns:a="http://schemas.openxmlformats.org/drawingml/2006/main">
              <a:ext uri="{FF2B5EF4-FFF2-40B4-BE49-F238E27FC236}">
                <a16:creationId xmlns:a16="http://schemas.microsoft.com/office/drawing/2014/main" id="{D77A1B24-4CA7-461B-8B70-6081F57473CC}"/>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Selection Multiplies Uncertainty Across Models, Thresholds, and Slices</a:t>
            </a:r>
          </a:p>
        </p:txBody>
      </p:sp>
      <p:sp>
        <p:nvSpPr>
          <p:cNvPr id="5" name="" descr="Instructional visual for Selection Multiplies Uncertainty Across Models, Thresholds, and Slices">
            <a:extLst xmlns:a="http://schemas.openxmlformats.org/drawingml/2006/main">
              <a:ext uri="{FF2B5EF4-FFF2-40B4-BE49-F238E27FC236}">
                <a16:creationId xmlns:a16="http://schemas.microsoft.com/office/drawing/2014/main" id="{68127A3C-A50C-4C25-A5F7-FC588B737411}"/>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E8B466"/>
          </a:solidFill>
          <a:ln xmlns:a="http://schemas.openxmlformats.org/drawingml/2006/main" w="0">
            <a:noFill/>
            <a:prstDash val="solid"/>
          </a:ln>
        </p:spPr>
      </p:sp>
      <p:sp>
        <p:nvSpPr>
          <p:cNvPr id="6" name="" descr="Instructional visual for Selection Multiplies Uncertainty Across Models, Thresholds, and Slices">
            <a:extLst xmlns:a="http://schemas.openxmlformats.org/drawingml/2006/main">
              <a:ext uri="{FF2B5EF4-FFF2-40B4-BE49-F238E27FC236}">
                <a16:creationId xmlns:a16="http://schemas.microsoft.com/office/drawing/2014/main" id="{8E1DEFB5-DD2C-4D07-90D7-41A59DEF6CE4}"/>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Selection Multiplies Uncertainty Across Models, Thresholds, and Slices">
            <a:extLst xmlns:a="http://schemas.openxmlformats.org/drawingml/2006/main">
              <a:ext uri="{FF2B5EF4-FFF2-40B4-BE49-F238E27FC236}">
                <a16:creationId xmlns:a16="http://schemas.microsoft.com/office/drawing/2014/main" id="{DA8D6938-0475-4A32-8F06-F46C1EA477A1}"/>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065 / 144  •  BUILD 2/3</a:t>
            </a:r>
          </a:p>
        </p:txBody>
      </p:sp>
      <p:sp>
        <p:nvSpPr>
          <p:cNvPr id="8" name="" descr="Instructional visual for Selection Multiplies Uncertainty Across Models, Thresholds, and Slices">
            <a:extLst xmlns:a="http://schemas.openxmlformats.org/drawingml/2006/main">
              <a:ext uri="{FF2B5EF4-FFF2-40B4-BE49-F238E27FC236}">
                <a16:creationId xmlns:a16="http://schemas.microsoft.com/office/drawing/2014/main" id="{57FD82D2-FBFE-4C7D-A21A-913D091261D0}"/>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Selection Multiplies Uncertainty Across Models, Thresholds, and Slices">
            <a:extLst xmlns:a="http://schemas.openxmlformats.org/drawingml/2006/main">
              <a:ext uri="{FF2B5EF4-FFF2-40B4-BE49-F238E27FC236}">
                <a16:creationId xmlns:a16="http://schemas.microsoft.com/office/drawing/2014/main" id="{9D186159-3B0F-476B-84ED-C39721E0EAA0}"/>
              </a:ext>
            </a:extLst>
          </p:cNvPr>
          <p:cNvSpPr>
            <a:spLocks xmlns:a="http://schemas.openxmlformats.org/drawingml/2006/main" noGrp="1"/>
          </p:cNvSpPr>
          <p:nvPr/>
        </p:nvSpPr>
        <p:spPr>
          <a:xfrm xmlns:a="http://schemas.openxmlformats.org/drawingml/2006/main">
            <a:off x="690563"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4"/>
                </a:solidFill>
              </a:defRPr>
            </a:pPr>
            <a:r>
              <a:rPr sz="1875" b="0">
                <a:solidFill>
                  <a:srgbClr val="FFF8F4"/>
                </a:solidFill>
              </a:rPr>
              <a:t>Use paired, dependence-aware comparisons and predeclared primary outcomes.</a:t>
            </a:r>
          </a:p>
        </p:txBody>
      </p:sp>
      <p:sp>
        <p:nvSpPr>
          <p:cNvPr id="10" name="" descr="Instructional visual for Selection Multiplies Uncertainty Across Models, Thresholds, and Slices">
            <a:extLst xmlns:a="http://schemas.openxmlformats.org/drawingml/2006/main">
              <a:ext uri="{FF2B5EF4-FFF2-40B4-BE49-F238E27FC236}">
                <a16:creationId xmlns:a16="http://schemas.microsoft.com/office/drawing/2014/main" id="{606F1A71-D6B4-4262-9CFD-3E7FB20C16D7}"/>
              </a:ext>
            </a:extLst>
          </p:cNvPr>
          <p:cNvSpPr>
            <a:spLocks xmlns:a="http://schemas.openxmlformats.org/drawingml/2006/main" noGrp="1"/>
          </p:cNvSpPr>
          <p:nvPr/>
        </p:nvSpPr>
        <p:spPr>
          <a:xfrm xmlns:a="http://schemas.openxmlformats.org/drawingml/2006/main">
            <a:off x="6338888" y="3143250"/>
            <a:ext cx="419100" cy="209550"/>
          </a:xfrm>
          <a:prstGeom xmlns:a="http://schemas.openxmlformats.org/drawingml/2006/main" prst="rightArrow">
            <a:avLst/>
          </a:prstGeom>
          <a:solidFill xmlns:a="http://schemas.openxmlformats.org/drawingml/2006/main">
            <a:srgbClr val="E8B466"/>
          </a:solidFill>
          <a:ln xmlns:a="http://schemas.openxmlformats.org/drawingml/2006/main" w="0">
            <a:noFill/>
            <a:prstDash val="solid"/>
          </a:ln>
        </p:spPr>
      </p:sp>
      <p:sp>
        <p:nvSpPr>
          <p:cNvPr id="11" name="" descr="Instructional visual for Selection Multiplies Uncertainty Across Models, Thresholds, and Slices">
            <a:extLst xmlns:a="http://schemas.openxmlformats.org/drawingml/2006/main">
              <a:ext uri="{FF2B5EF4-FFF2-40B4-BE49-F238E27FC236}">
                <a16:creationId xmlns:a16="http://schemas.microsoft.com/office/drawing/2014/main" id="{075CDDA4-236A-4907-8756-8D02E771BEA2}"/>
              </a:ext>
            </a:extLst>
          </p:cNvPr>
          <p:cNvSpPr>
            <a:spLocks xmlns:a="http://schemas.openxmlformats.org/drawingml/2006/main" noGrp="1"/>
          </p:cNvSpPr>
          <p:nvPr/>
        </p:nvSpPr>
        <p:spPr>
          <a:xfrm xmlns:a="http://schemas.openxmlformats.org/drawingml/2006/main">
            <a:off x="581501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27D3CC"/>
            </a:solidFill>
            <a:prstDash val="solid"/>
          </a:ln>
        </p:spPr>
      </p:sp>
      <p:sp>
        <p:nvSpPr>
          <p:cNvPr id="12" name="" descr="Instructional visual for Selection Multiplies Uncertainty Across Models, Thresholds, and Slices">
            <a:extLst xmlns:a="http://schemas.openxmlformats.org/drawingml/2006/main">
              <a:ext uri="{FF2B5EF4-FFF2-40B4-BE49-F238E27FC236}">
                <a16:creationId xmlns:a16="http://schemas.microsoft.com/office/drawing/2014/main" id="{8F7AC81C-7F51-482D-9048-B19ED76CF8E7}"/>
              </a:ext>
            </a:extLst>
          </p:cNvPr>
          <p:cNvSpPr>
            <a:spLocks xmlns:a="http://schemas.openxmlformats.org/drawingml/2006/main" noGrp="1"/>
          </p:cNvSpPr>
          <p:nvPr/>
        </p:nvSpPr>
        <p:spPr>
          <a:xfrm xmlns:a="http://schemas.openxmlformats.org/drawingml/2006/main">
            <a:off x="585311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MODELS</a:t>
            </a:r>
          </a:p>
        </p:txBody>
      </p:sp>
      <p:sp>
        <p:nvSpPr>
          <p:cNvPr id="13" name="" descr="Instructional visual for Selection Multiplies Uncertainty Across Models, Thresholds, and Slices">
            <a:extLst xmlns:a="http://schemas.openxmlformats.org/drawingml/2006/main">
              <a:ext uri="{FF2B5EF4-FFF2-40B4-BE49-F238E27FC236}">
                <a16:creationId xmlns:a16="http://schemas.microsoft.com/office/drawing/2014/main" id="{F5FF4758-6028-4A6D-8F9D-A306518EA45D}"/>
              </a:ext>
            </a:extLst>
          </p:cNvPr>
          <p:cNvSpPr>
            <a:spLocks xmlns:a="http://schemas.openxmlformats.org/drawingml/2006/main" noGrp="1"/>
          </p:cNvSpPr>
          <p:nvPr/>
        </p:nvSpPr>
        <p:spPr>
          <a:xfrm xmlns:a="http://schemas.openxmlformats.org/drawingml/2006/main">
            <a:off x="762476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E8B466"/>
            </a:solidFill>
            <a:prstDash val="solid"/>
          </a:ln>
        </p:spPr>
      </p:sp>
      <p:sp>
        <p:nvSpPr>
          <p:cNvPr id="14" name="" descr="Instructional visual for Selection Multiplies Uncertainty Across Models, Thresholds, and Slices">
            <a:extLst xmlns:a="http://schemas.openxmlformats.org/drawingml/2006/main">
              <a:ext uri="{FF2B5EF4-FFF2-40B4-BE49-F238E27FC236}">
                <a16:creationId xmlns:a16="http://schemas.microsoft.com/office/drawing/2014/main" id="{D54FE3E3-C674-4317-B626-F6A02082A724}"/>
              </a:ext>
            </a:extLst>
          </p:cNvPr>
          <p:cNvSpPr>
            <a:spLocks xmlns:a="http://schemas.openxmlformats.org/drawingml/2006/main" noGrp="1"/>
          </p:cNvSpPr>
          <p:nvPr/>
        </p:nvSpPr>
        <p:spPr>
          <a:xfrm xmlns:a="http://schemas.openxmlformats.org/drawingml/2006/main">
            <a:off x="766286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METRICS</a:t>
            </a:r>
          </a:p>
        </p:txBody>
      </p:sp>
    </p:spTree>
    <p:extLst>
      <p:ext uri="{BB962C8B-B14F-4D97-AF65-F5344CB8AC3E}">
        <p14:creationId xmlns:p14="http://schemas.microsoft.com/office/powerpoint/2010/main" val="426049544"/>
      </p:ext>
    </p:extLst>
  </p:cSld>
</p:sld>
</file>

<file path=ppt/slides/slide66.xml><?xml version="1.0" encoding="utf-8"?>
<p:sld xmlns:p="http://schemas.openxmlformats.org/presentationml/2006/main">
  <p:cSld>
    <p:bg>
      <p:bgPr>
        <a:solidFill xmlns:a="http://schemas.openxmlformats.org/drawingml/2006/main">
          <a:srgbClr val="050505"/>
        </a:solidFill>
      </p:bgPr>
    </p:bg>
    <p:spTree>
      <p:nvGrpSpPr>
        <p:cNvPr id="1" name="" descr="Instructional visual for Selection Multiplies Uncertainty Across Models, Thresholds, and Slices"/>
        <p:cNvGrpSpPr/>
        <p:nvPr/>
      </p:nvGrpSpPr>
      <p:grpSpPr>
        <a:xfrm xmlns:a="http://schemas.openxmlformats.org/drawingml/2006/main"/>
      </p:grpSpPr>
      <p:sp>
        <p:nvSpPr>
          <p:cNvPr id="1" name="" descr="Instructional visual for Selection Multiplies Uncertainty Across Models, Thresholds, and Slices">
            <a:extLst xmlns:a="http://schemas.openxmlformats.org/drawingml/2006/main">
              <a:ext uri="{FF2B5EF4-FFF2-40B4-BE49-F238E27FC236}">
                <a16:creationId xmlns:a16="http://schemas.microsoft.com/office/drawing/2014/main" id="{68FC82EF-3BBC-400B-B5D5-EE362C045728}"/>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E8B467"/>
          </a:solidFill>
          <a:ln xmlns:a="http://schemas.openxmlformats.org/drawingml/2006/main" w="0">
            <a:noFill/>
            <a:prstDash val="solid"/>
          </a:ln>
        </p:spPr>
      </p:sp>
      <p:sp>
        <p:nvSpPr>
          <p:cNvPr id="2" name="" descr="Instructional visual for Selection Multiplies Uncertainty Across Models, Thresholds, and Slices">
            <a:extLst xmlns:a="http://schemas.openxmlformats.org/drawingml/2006/main">
              <a:ext uri="{FF2B5EF4-FFF2-40B4-BE49-F238E27FC236}">
                <a16:creationId xmlns:a16="http://schemas.microsoft.com/office/drawing/2014/main" id="{894853BD-4F77-4C71-A075-D7618A136925}"/>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DECISION</a:t>
            </a:r>
          </a:p>
        </p:txBody>
      </p:sp>
      <p:sp>
        <p:nvSpPr>
          <p:cNvPr id="3" name="" descr="Instructional visual for Selection Multiplies Uncertainty Across Models, Thresholds, and Slices">
            <a:extLst xmlns:a="http://schemas.openxmlformats.org/drawingml/2006/main">
              <a:ext uri="{FF2B5EF4-FFF2-40B4-BE49-F238E27FC236}">
                <a16:creationId xmlns:a16="http://schemas.microsoft.com/office/drawing/2014/main" id="{96EF0441-E045-46D9-AC8C-FABB99EE3BE9}"/>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9"/>
                </a:solidFill>
              </a:defRPr>
            </a:pPr>
            <a:r>
              <a:rPr sz="900" b="1">
                <a:solidFill>
                  <a:srgbClr val="BDB8B9"/>
                </a:solidFill>
              </a:rPr>
              <a:t>RESEARCH-ONLY • NO ORDER AUTHORITY</a:t>
            </a:r>
          </a:p>
        </p:txBody>
      </p:sp>
      <p:sp>
        <p:nvSpPr>
          <p:cNvPr id="4" name="slide-title" descr="Instructional visual for Selection Multiplies Uncertainty Across Models, Thresholds, and Slices">
            <a:extLst xmlns:a="http://schemas.openxmlformats.org/drawingml/2006/main">
              <a:ext uri="{FF2B5EF4-FFF2-40B4-BE49-F238E27FC236}">
                <a16:creationId xmlns:a16="http://schemas.microsoft.com/office/drawing/2014/main" id="{C94CF4A1-4834-4F04-A9D0-7AA06687F109}"/>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Selection Multiplies Uncertainty Across Models, Thresholds, and Slices</a:t>
            </a:r>
          </a:p>
        </p:txBody>
      </p:sp>
      <p:sp>
        <p:nvSpPr>
          <p:cNvPr id="5" name="" descr="Instructional visual for Selection Multiplies Uncertainty Across Models, Thresholds, and Slices">
            <a:extLst xmlns:a="http://schemas.openxmlformats.org/drawingml/2006/main">
              <a:ext uri="{FF2B5EF4-FFF2-40B4-BE49-F238E27FC236}">
                <a16:creationId xmlns:a16="http://schemas.microsoft.com/office/drawing/2014/main" id="{C826EC4D-CC8E-4553-870A-CFAB6BE213BA}"/>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E8B467"/>
          </a:solidFill>
          <a:ln xmlns:a="http://schemas.openxmlformats.org/drawingml/2006/main" w="0">
            <a:noFill/>
            <a:prstDash val="solid"/>
          </a:ln>
        </p:spPr>
      </p:sp>
      <p:sp>
        <p:nvSpPr>
          <p:cNvPr id="6" name="" descr="Instructional visual for Selection Multiplies Uncertainty Across Models, Thresholds, and Slices">
            <a:extLst xmlns:a="http://schemas.openxmlformats.org/drawingml/2006/main">
              <a:ext uri="{FF2B5EF4-FFF2-40B4-BE49-F238E27FC236}">
                <a16:creationId xmlns:a16="http://schemas.microsoft.com/office/drawing/2014/main" id="{030B386F-BC70-4A29-8E26-0889B18CFE9F}"/>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Selection Multiplies Uncertainty Across Models, Thresholds, and Slices">
            <a:extLst xmlns:a="http://schemas.openxmlformats.org/drawingml/2006/main">
              <a:ext uri="{FF2B5EF4-FFF2-40B4-BE49-F238E27FC236}">
                <a16:creationId xmlns:a16="http://schemas.microsoft.com/office/drawing/2014/main" id="{E18FC57B-ADDA-4854-AA86-E2AC6F13634C}"/>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066 / 144  •  BUILD 3/3</a:t>
            </a:r>
          </a:p>
        </p:txBody>
      </p:sp>
      <p:sp>
        <p:nvSpPr>
          <p:cNvPr id="8" name="" descr="Instructional visual for Selection Multiplies Uncertainty Across Models, Thresholds, and Slices">
            <a:extLst xmlns:a="http://schemas.openxmlformats.org/drawingml/2006/main">
              <a:ext uri="{FF2B5EF4-FFF2-40B4-BE49-F238E27FC236}">
                <a16:creationId xmlns:a16="http://schemas.microsoft.com/office/drawing/2014/main" id="{551996E6-EAD6-421D-B135-E8380C57B41B}"/>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Selection Multiplies Uncertainty Across Models, Thresholds, and Slices">
            <a:extLst xmlns:a="http://schemas.openxmlformats.org/drawingml/2006/main">
              <a:ext uri="{FF2B5EF4-FFF2-40B4-BE49-F238E27FC236}">
                <a16:creationId xmlns:a16="http://schemas.microsoft.com/office/drawing/2014/main" id="{8C22AC0B-2C85-4321-9848-F0EA09D866B3}"/>
              </a:ext>
            </a:extLst>
          </p:cNvPr>
          <p:cNvSpPr>
            <a:spLocks xmlns:a="http://schemas.openxmlformats.org/drawingml/2006/main" noGrp="1"/>
          </p:cNvSpPr>
          <p:nvPr/>
        </p:nvSpPr>
        <p:spPr>
          <a:xfrm xmlns:a="http://schemas.openxmlformats.org/drawingml/2006/main">
            <a:off x="69103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Use paired, dependence-aware comparisons and predeclared primary outcomes.</a:t>
            </a:r>
          </a:p>
        </p:txBody>
      </p:sp>
      <p:sp>
        <p:nvSpPr>
          <p:cNvPr id="10" name="" descr="Instructional visual for Selection Multiplies Uncertainty Across Models, Thresholds, and Slices">
            <a:extLst xmlns:a="http://schemas.openxmlformats.org/drawingml/2006/main">
              <a:ext uri="{FF2B5EF4-FFF2-40B4-BE49-F238E27FC236}">
                <a16:creationId xmlns:a16="http://schemas.microsoft.com/office/drawing/2014/main" id="{DEAE8DFF-6933-413F-BA21-E97A6843C9EB}"/>
              </a:ext>
            </a:extLst>
          </p:cNvPr>
          <p:cNvSpPr>
            <a:spLocks xmlns:a="http://schemas.openxmlformats.org/drawingml/2006/main" noGrp="1"/>
          </p:cNvSpPr>
          <p:nvPr/>
        </p:nvSpPr>
        <p:spPr>
          <a:xfrm xmlns:a="http://schemas.openxmlformats.org/drawingml/2006/main">
            <a:off x="6339364" y="3143250"/>
            <a:ext cx="419100" cy="209550"/>
          </a:xfrm>
          <a:prstGeom xmlns:a="http://schemas.openxmlformats.org/drawingml/2006/main" prst="rightArrow">
            <a:avLst/>
          </a:prstGeom>
          <a:solidFill xmlns:a="http://schemas.openxmlformats.org/drawingml/2006/main">
            <a:srgbClr val="E8B467"/>
          </a:solidFill>
          <a:ln xmlns:a="http://schemas.openxmlformats.org/drawingml/2006/main" w="0">
            <a:noFill/>
            <a:prstDash val="solid"/>
          </a:ln>
        </p:spPr>
      </p:sp>
      <p:sp>
        <p:nvSpPr>
          <p:cNvPr id="11" name="" descr="Instructional visual for Selection Multiplies Uncertainty Across Models, Thresholds, and Slices">
            <a:extLst xmlns:a="http://schemas.openxmlformats.org/drawingml/2006/main">
              <a:ext uri="{FF2B5EF4-FFF2-40B4-BE49-F238E27FC236}">
                <a16:creationId xmlns:a16="http://schemas.microsoft.com/office/drawing/2014/main" id="{C8DB3DDD-6DD8-453F-990C-246C43F112CF}"/>
              </a:ext>
            </a:extLst>
          </p:cNvPr>
          <p:cNvSpPr>
            <a:spLocks xmlns:a="http://schemas.openxmlformats.org/drawingml/2006/main" noGrp="1"/>
          </p:cNvSpPr>
          <p:nvPr/>
        </p:nvSpPr>
        <p:spPr>
          <a:xfrm xmlns:a="http://schemas.openxmlformats.org/drawingml/2006/main">
            <a:off x="58154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27D3CD"/>
            </a:solidFill>
            <a:prstDash val="solid"/>
          </a:ln>
        </p:spPr>
      </p:sp>
      <p:sp>
        <p:nvSpPr>
          <p:cNvPr id="12" name="" descr="Instructional visual for Selection Multiplies Uncertainty Across Models, Thresholds, and Slices">
            <a:extLst xmlns:a="http://schemas.openxmlformats.org/drawingml/2006/main">
              <a:ext uri="{FF2B5EF4-FFF2-40B4-BE49-F238E27FC236}">
                <a16:creationId xmlns:a16="http://schemas.microsoft.com/office/drawing/2014/main" id="{28B5813B-C012-4218-BDCF-76171D918623}"/>
              </a:ext>
            </a:extLst>
          </p:cNvPr>
          <p:cNvSpPr>
            <a:spLocks xmlns:a="http://schemas.openxmlformats.org/drawingml/2006/main" noGrp="1"/>
          </p:cNvSpPr>
          <p:nvPr/>
        </p:nvSpPr>
        <p:spPr>
          <a:xfrm xmlns:a="http://schemas.openxmlformats.org/drawingml/2006/main">
            <a:off x="58535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MODELS</a:t>
            </a:r>
          </a:p>
        </p:txBody>
      </p:sp>
      <p:sp>
        <p:nvSpPr>
          <p:cNvPr id="13" name="" descr="Instructional visual for Selection Multiplies Uncertainty Across Models, Thresholds, and Slices">
            <a:extLst xmlns:a="http://schemas.openxmlformats.org/drawingml/2006/main">
              <a:ext uri="{FF2B5EF4-FFF2-40B4-BE49-F238E27FC236}">
                <a16:creationId xmlns:a16="http://schemas.microsoft.com/office/drawing/2014/main" id="{7ECE2088-F77E-48BF-AF49-8B4A90EAF55B}"/>
              </a:ext>
            </a:extLst>
          </p:cNvPr>
          <p:cNvSpPr>
            <a:spLocks xmlns:a="http://schemas.openxmlformats.org/drawingml/2006/main" noGrp="1"/>
          </p:cNvSpPr>
          <p:nvPr/>
        </p:nvSpPr>
        <p:spPr>
          <a:xfrm xmlns:a="http://schemas.openxmlformats.org/drawingml/2006/main">
            <a:off x="8101489" y="3143250"/>
            <a:ext cx="419100" cy="209550"/>
          </a:xfrm>
          <a:prstGeom xmlns:a="http://schemas.openxmlformats.org/drawingml/2006/main" prst="rightArrow">
            <a:avLst/>
          </a:prstGeom>
          <a:solidFill xmlns:a="http://schemas.openxmlformats.org/drawingml/2006/main">
            <a:srgbClr val="E8B467"/>
          </a:solidFill>
          <a:ln xmlns:a="http://schemas.openxmlformats.org/drawingml/2006/main" w="0">
            <a:noFill/>
            <a:prstDash val="solid"/>
          </a:ln>
        </p:spPr>
      </p:sp>
      <p:sp>
        <p:nvSpPr>
          <p:cNvPr id="14" name="" descr="Instructional visual for Selection Multiplies Uncertainty Across Models, Thresholds, and Slices">
            <a:extLst xmlns:a="http://schemas.openxmlformats.org/drawingml/2006/main">
              <a:ext uri="{FF2B5EF4-FFF2-40B4-BE49-F238E27FC236}">
                <a16:creationId xmlns:a16="http://schemas.microsoft.com/office/drawing/2014/main" id="{5B96F074-AFE6-45ED-A67A-D521BE372F08}"/>
              </a:ext>
            </a:extLst>
          </p:cNvPr>
          <p:cNvSpPr>
            <a:spLocks xmlns:a="http://schemas.openxmlformats.org/drawingml/2006/main" noGrp="1"/>
          </p:cNvSpPr>
          <p:nvPr/>
        </p:nvSpPr>
        <p:spPr>
          <a:xfrm xmlns:a="http://schemas.openxmlformats.org/drawingml/2006/main">
            <a:off x="762523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E8B467"/>
            </a:solidFill>
            <a:prstDash val="solid"/>
          </a:ln>
        </p:spPr>
      </p:sp>
      <p:sp>
        <p:nvSpPr>
          <p:cNvPr id="15" name="" descr="Instructional visual for Selection Multiplies Uncertainty Across Models, Thresholds, and Slices">
            <a:extLst xmlns:a="http://schemas.openxmlformats.org/drawingml/2006/main">
              <a:ext uri="{FF2B5EF4-FFF2-40B4-BE49-F238E27FC236}">
                <a16:creationId xmlns:a16="http://schemas.microsoft.com/office/drawing/2014/main" id="{E07CAEA5-050C-499F-8A33-410CB64CA82A}"/>
              </a:ext>
            </a:extLst>
          </p:cNvPr>
          <p:cNvSpPr>
            <a:spLocks xmlns:a="http://schemas.openxmlformats.org/drawingml/2006/main" noGrp="1"/>
          </p:cNvSpPr>
          <p:nvPr/>
        </p:nvSpPr>
        <p:spPr>
          <a:xfrm xmlns:a="http://schemas.openxmlformats.org/drawingml/2006/main">
            <a:off x="766333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METRICS</a:t>
            </a:r>
          </a:p>
        </p:txBody>
      </p:sp>
      <p:sp>
        <p:nvSpPr>
          <p:cNvPr id="16" name="" descr="Instructional visual for Selection Multiplies Uncertainty Across Models, Thresholds, and Slices">
            <a:extLst xmlns:a="http://schemas.openxmlformats.org/drawingml/2006/main">
              <a:ext uri="{FF2B5EF4-FFF2-40B4-BE49-F238E27FC236}">
                <a16:creationId xmlns:a16="http://schemas.microsoft.com/office/drawing/2014/main" id="{4475CC01-29E9-43F6-88CB-24E04D3FCC8A}"/>
              </a:ext>
            </a:extLst>
          </p:cNvPr>
          <p:cNvSpPr>
            <a:spLocks xmlns:a="http://schemas.openxmlformats.org/drawingml/2006/main" noGrp="1"/>
          </p:cNvSpPr>
          <p:nvPr/>
        </p:nvSpPr>
        <p:spPr>
          <a:xfrm xmlns:a="http://schemas.openxmlformats.org/drawingml/2006/main">
            <a:off x="94349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FF6B6A"/>
            </a:solidFill>
            <a:prstDash val="solid"/>
          </a:ln>
        </p:spPr>
      </p:sp>
      <p:sp>
        <p:nvSpPr>
          <p:cNvPr id="17" name="" descr="Instructional visual for Selection Multiplies Uncertainty Across Models, Thresholds, and Slices">
            <a:extLst xmlns:a="http://schemas.openxmlformats.org/drawingml/2006/main">
              <a:ext uri="{FF2B5EF4-FFF2-40B4-BE49-F238E27FC236}">
                <a16:creationId xmlns:a16="http://schemas.microsoft.com/office/drawing/2014/main" id="{7ECC80BA-14C6-4C85-A0D3-F3AD78F684BD}"/>
              </a:ext>
            </a:extLst>
          </p:cNvPr>
          <p:cNvSpPr>
            <a:spLocks xmlns:a="http://schemas.openxmlformats.org/drawingml/2006/main" noGrp="1"/>
          </p:cNvSpPr>
          <p:nvPr/>
        </p:nvSpPr>
        <p:spPr>
          <a:xfrm xmlns:a="http://schemas.openxmlformats.org/drawingml/2006/main">
            <a:off x="94730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SLICES</a:t>
            </a:r>
          </a:p>
        </p:txBody>
      </p:sp>
    </p:spTree>
    <p:extLst>
      <p:ext uri="{BB962C8B-B14F-4D97-AF65-F5344CB8AC3E}">
        <p14:creationId xmlns:p14="http://schemas.microsoft.com/office/powerpoint/2010/main" val="1033839724"/>
      </p:ext>
    </p:extLst>
  </p:cSld>
</p:sld>
</file>

<file path=ppt/slides/slide67.xml><?xml version="1.0" encoding="utf-8"?>
<p:sld xmlns:p="http://schemas.openxmlformats.org/presentationml/2006/main">
  <p:cSld>
    <p:bg>
      <p:bgPr>
        <a:solidFill xmlns:a="http://schemas.openxmlformats.org/drawingml/2006/main">
          <a:srgbClr val="050505"/>
        </a:solidFill>
      </p:bgPr>
    </p:bg>
    <p:spTree>
      <p:nvGrpSpPr>
        <p:cNvPr id="1" name="" descr="Instructional visual for Authorized Actions Precede Expected-Utility Optimization"/>
        <p:cNvGrpSpPr/>
        <p:nvPr/>
      </p:nvGrpSpPr>
      <p:grpSpPr>
        <a:xfrm xmlns:a="http://schemas.openxmlformats.org/drawingml/2006/main"/>
      </p:grpSpPr>
      <p:sp>
        <p:nvSpPr>
          <p:cNvPr id="1" name="" descr="Instructional visual for Authorized Actions Precede Expected-Utility Optimization">
            <a:extLst xmlns:a="http://schemas.openxmlformats.org/drawingml/2006/main">
              <a:ext uri="{FF2B5EF4-FFF2-40B4-BE49-F238E27FC236}">
                <a16:creationId xmlns:a16="http://schemas.microsoft.com/office/drawing/2014/main" id="{CCEA2A32-8F49-422B-9CBF-1BF30B8548F1}"/>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E8B45D"/>
          </a:solidFill>
          <a:ln xmlns:a="http://schemas.openxmlformats.org/drawingml/2006/main" w="0">
            <a:noFill/>
            <a:prstDash val="solid"/>
          </a:ln>
        </p:spPr>
      </p:sp>
      <p:sp>
        <p:nvSpPr>
          <p:cNvPr id="2" name="" descr="Instructional visual for Authorized Actions Precede Expected-Utility Optimization">
            <a:extLst xmlns:a="http://schemas.openxmlformats.org/drawingml/2006/main">
              <a:ext uri="{FF2B5EF4-FFF2-40B4-BE49-F238E27FC236}">
                <a16:creationId xmlns:a16="http://schemas.microsoft.com/office/drawing/2014/main" id="{A17CBD85-6F3A-41FA-8CE1-F17169C0F35D}"/>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DECISION</a:t>
            </a:r>
          </a:p>
        </p:txBody>
      </p:sp>
      <p:sp>
        <p:nvSpPr>
          <p:cNvPr id="3" name="" descr="Instructional visual for Authorized Actions Precede Expected-Utility Optimization">
            <a:extLst xmlns:a="http://schemas.openxmlformats.org/drawingml/2006/main">
              <a:ext uri="{FF2B5EF4-FFF2-40B4-BE49-F238E27FC236}">
                <a16:creationId xmlns:a16="http://schemas.microsoft.com/office/drawing/2014/main" id="{4EAD0884-855D-4930-9A94-F74C659FD94A}"/>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RESEARCH-ONLY • NO ORDER AUTHORITY</a:t>
            </a:r>
          </a:p>
        </p:txBody>
      </p:sp>
      <p:sp>
        <p:nvSpPr>
          <p:cNvPr id="4" name="slide-title" descr="Instructional visual for Authorized Actions Precede Expected-Utility Optimization">
            <a:extLst xmlns:a="http://schemas.openxmlformats.org/drawingml/2006/main">
              <a:ext uri="{FF2B5EF4-FFF2-40B4-BE49-F238E27FC236}">
                <a16:creationId xmlns:a16="http://schemas.microsoft.com/office/drawing/2014/main" id="{E4504FDD-2AD7-43EE-B57C-F3D4E8381D0C}"/>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Authorized Actions Precede Expected-Utility Optimization</a:t>
            </a:r>
          </a:p>
        </p:txBody>
      </p:sp>
      <p:sp>
        <p:nvSpPr>
          <p:cNvPr id="5" name="" descr="Instructional visual for Authorized Actions Precede Expected-Utility Optimization">
            <a:extLst xmlns:a="http://schemas.openxmlformats.org/drawingml/2006/main">
              <a:ext uri="{FF2B5EF4-FFF2-40B4-BE49-F238E27FC236}">
                <a16:creationId xmlns:a16="http://schemas.microsoft.com/office/drawing/2014/main" id="{1F78E732-9FE8-4148-A9CE-130E873771C6}"/>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E8B45D"/>
          </a:solidFill>
          <a:ln xmlns:a="http://schemas.openxmlformats.org/drawingml/2006/main" w="0">
            <a:noFill/>
            <a:prstDash val="solid"/>
          </a:ln>
        </p:spPr>
      </p:sp>
      <p:sp>
        <p:nvSpPr>
          <p:cNvPr id="6" name="" descr="Instructional visual for Authorized Actions Precede Expected-Utility Optimization">
            <a:extLst xmlns:a="http://schemas.openxmlformats.org/drawingml/2006/main">
              <a:ext uri="{FF2B5EF4-FFF2-40B4-BE49-F238E27FC236}">
                <a16:creationId xmlns:a16="http://schemas.microsoft.com/office/drawing/2014/main" id="{47F64306-6F15-47E8-AA0A-CC83925A0A0D}"/>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Authorized Actions Precede Expected-Utility Optimization">
            <a:extLst xmlns:a="http://schemas.openxmlformats.org/drawingml/2006/main">
              <a:ext uri="{FF2B5EF4-FFF2-40B4-BE49-F238E27FC236}">
                <a16:creationId xmlns:a16="http://schemas.microsoft.com/office/drawing/2014/main" id="{10CECD30-5FF0-41FC-92D6-C15A90260274}"/>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067 / 144</a:t>
            </a:r>
          </a:p>
        </p:txBody>
      </p:sp>
      <p:sp>
        <p:nvSpPr>
          <p:cNvPr id="8" name="" descr="Instructional visual for Authorized Actions Precede Expected-Utility Optimization">
            <a:extLst xmlns:a="http://schemas.openxmlformats.org/drawingml/2006/main">
              <a:ext uri="{FF2B5EF4-FFF2-40B4-BE49-F238E27FC236}">
                <a16:creationId xmlns:a16="http://schemas.microsoft.com/office/drawing/2014/main" id="{809DDC2C-80FA-43CA-B14A-E99ED50EBE09}"/>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Authorized Actions Precede Expected-Utility Optimization">
            <a:extLst xmlns:a="http://schemas.openxmlformats.org/drawingml/2006/main">
              <a:ext uri="{FF2B5EF4-FFF2-40B4-BE49-F238E27FC236}">
                <a16:creationId xmlns:a16="http://schemas.microsoft.com/office/drawing/2014/main" id="{FDB1F1CA-C663-4CD5-9079-B1ED9197FAD9}"/>
              </a:ext>
            </a:extLst>
          </p:cNvPr>
          <p:cNvSpPr>
            <a:spLocks xmlns:a="http://schemas.openxmlformats.org/drawingml/2006/main" noGrp="1"/>
          </p:cNvSpPr>
          <p:nvPr/>
        </p:nvSpPr>
        <p:spPr>
          <a:xfrm xmlns:a="http://schemas.openxmlformats.org/drawingml/2006/main">
            <a:off x="1048226" y="2286000"/>
            <a:ext cx="10096500" cy="1809750"/>
          </a:xfrm>
          <a:prstGeom xmlns:a="http://schemas.openxmlformats.org/drawingml/2006/main" prst="roundRect">
            <a:avLst>
              <a:gd name="adj" fmla="val 4211"/>
            </a:avLst>
          </a:prstGeom>
          <a:solidFill xmlns:a="http://schemas.openxmlformats.org/drawingml/2006/main">
            <a:srgbClr val="0B0B0C"/>
          </a:solidFill>
          <a:ln xmlns:a="http://schemas.openxmlformats.org/drawingml/2006/main" w="19050">
            <a:solidFill>
              <a:srgbClr val="E8B45D"/>
            </a:solidFill>
            <a:prstDash val="solid"/>
          </a:ln>
        </p:spPr>
      </p:sp>
      <p:sp>
        <p:nvSpPr>
          <p:cNvPr id="10" name="" descr="Instructional visual for Authorized Actions Precede Expected-Utility Optimization">
            <a:extLst xmlns:a="http://schemas.openxmlformats.org/drawingml/2006/main">
              <a:ext uri="{FF2B5EF4-FFF2-40B4-BE49-F238E27FC236}">
                <a16:creationId xmlns:a16="http://schemas.microsoft.com/office/drawing/2014/main" id="{E1D1B543-0A68-4B38-8DE4-486CD28CAF8A}"/>
              </a:ext>
            </a:extLst>
          </p:cNvPr>
          <p:cNvSpPr>
            <a:spLocks xmlns:a="http://schemas.openxmlformats.org/drawingml/2006/main" noGrp="1"/>
          </p:cNvSpPr>
          <p:nvPr/>
        </p:nvSpPr>
        <p:spPr>
          <a:xfrm xmlns:a="http://schemas.openxmlformats.org/drawingml/2006/main">
            <a:off x="1333976" y="2514600"/>
            <a:ext cx="9525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550" b="1">
                <a:solidFill>
                  <a:srgbClr val="FFF8EB"/>
                </a:solidFill>
              </a:defRPr>
            </a:pPr>
            <a:r>
              <a:rPr sz="2550" b="1">
                <a:solidFill>
                  <a:srgbClr val="FFF8EB"/>
                </a:solidFill>
              </a:rPr>
              <a:t>Maximize declared utility only over trusted probabilities and actions inside the permitted set.</a:t>
            </a:r>
          </a:p>
        </p:txBody>
      </p:sp>
    </p:spTree>
    <p:extLst>
      <p:ext uri="{BB962C8B-B14F-4D97-AF65-F5344CB8AC3E}">
        <p14:creationId xmlns:p14="http://schemas.microsoft.com/office/powerpoint/2010/main" val="72845120"/>
      </p:ext>
    </p:extLst>
  </p:cSld>
</p:sld>
</file>

<file path=ppt/slides/slide68.xml><?xml version="1.0" encoding="utf-8"?>
<p:sld xmlns:p="http://schemas.openxmlformats.org/presentationml/2006/main">
  <p:cSld>
    <p:bg>
      <p:bgPr>
        <a:solidFill xmlns:a="http://schemas.openxmlformats.org/drawingml/2006/main">
          <a:srgbClr val="050505"/>
        </a:solidFill>
      </p:bgPr>
    </p:bg>
    <p:spTree>
      <p:nvGrpSpPr>
        <p:cNvPr id="1" name="" descr="Instructional visual for Calibration Alone Does Not Provide Case-Level Discrimination"/>
        <p:cNvGrpSpPr/>
        <p:nvPr/>
      </p:nvGrpSpPr>
      <p:grpSpPr>
        <a:xfrm xmlns:a="http://schemas.openxmlformats.org/drawingml/2006/main"/>
      </p:grpSpPr>
      <p:sp>
        <p:nvSpPr>
          <p:cNvPr id="1" name="" descr="Instructional visual for Calibration Alone Does Not Provide Case-Level Discrimination">
            <a:extLst xmlns:a="http://schemas.openxmlformats.org/drawingml/2006/main">
              <a:ext uri="{FF2B5EF4-FFF2-40B4-BE49-F238E27FC236}">
                <a16:creationId xmlns:a16="http://schemas.microsoft.com/office/drawing/2014/main" id="{36531C7A-FB78-402F-8E6E-DC02A02004F2}"/>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E8B45E"/>
          </a:solidFill>
          <a:ln xmlns:a="http://schemas.openxmlformats.org/drawingml/2006/main" w="0">
            <a:noFill/>
            <a:prstDash val="solid"/>
          </a:ln>
        </p:spPr>
      </p:sp>
      <p:sp>
        <p:nvSpPr>
          <p:cNvPr id="2" name="" descr="Instructional visual for Calibration Alone Does Not Provide Case-Level Discrimination">
            <a:extLst xmlns:a="http://schemas.openxmlformats.org/drawingml/2006/main">
              <a:ext uri="{FF2B5EF4-FFF2-40B4-BE49-F238E27FC236}">
                <a16:creationId xmlns:a16="http://schemas.microsoft.com/office/drawing/2014/main" id="{261B0EB8-CBEF-4DB8-9D22-86A8B926638A}"/>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DECISION</a:t>
            </a:r>
          </a:p>
        </p:txBody>
      </p:sp>
      <p:sp>
        <p:nvSpPr>
          <p:cNvPr id="3" name="" descr="Instructional visual for Calibration Alone Does Not Provide Case-Level Discrimination">
            <a:extLst xmlns:a="http://schemas.openxmlformats.org/drawingml/2006/main">
              <a:ext uri="{FF2B5EF4-FFF2-40B4-BE49-F238E27FC236}">
                <a16:creationId xmlns:a16="http://schemas.microsoft.com/office/drawing/2014/main" id="{B9181D58-9FCD-4FE0-BA68-C2D1CBD07D4C}"/>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Calibration Alone Does Not Provide Case-Level Discrimination">
            <a:extLst xmlns:a="http://schemas.openxmlformats.org/drawingml/2006/main">
              <a:ext uri="{FF2B5EF4-FFF2-40B4-BE49-F238E27FC236}">
                <a16:creationId xmlns:a16="http://schemas.microsoft.com/office/drawing/2014/main" id="{BCAD4900-FDBD-406F-BB48-D2D61F85AA13}"/>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Calibration Alone Does Not Provide Case-Level Discrimination</a:t>
            </a:r>
          </a:p>
        </p:txBody>
      </p:sp>
      <p:sp>
        <p:nvSpPr>
          <p:cNvPr id="5" name="" descr="Instructional visual for Calibration Alone Does Not Provide Case-Level Discrimination">
            <a:extLst xmlns:a="http://schemas.openxmlformats.org/drawingml/2006/main">
              <a:ext uri="{FF2B5EF4-FFF2-40B4-BE49-F238E27FC236}">
                <a16:creationId xmlns:a16="http://schemas.microsoft.com/office/drawing/2014/main" id="{93EA52A0-A410-4B99-BDE1-28C10D862DD1}"/>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E8B45E"/>
          </a:solidFill>
          <a:ln xmlns:a="http://schemas.openxmlformats.org/drawingml/2006/main" w="0">
            <a:noFill/>
            <a:prstDash val="solid"/>
          </a:ln>
        </p:spPr>
      </p:sp>
      <p:sp>
        <p:nvSpPr>
          <p:cNvPr id="6" name="" descr="Instructional visual for Calibration Alone Does Not Provide Case-Level Discrimination">
            <a:extLst xmlns:a="http://schemas.openxmlformats.org/drawingml/2006/main">
              <a:ext uri="{FF2B5EF4-FFF2-40B4-BE49-F238E27FC236}">
                <a16:creationId xmlns:a16="http://schemas.microsoft.com/office/drawing/2014/main" id="{9D942F5E-4C0A-42AC-8486-7CC7B220F1E9}"/>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Calibration Alone Does Not Provide Case-Level Discrimination">
            <a:extLst xmlns:a="http://schemas.openxmlformats.org/drawingml/2006/main">
              <a:ext uri="{FF2B5EF4-FFF2-40B4-BE49-F238E27FC236}">
                <a16:creationId xmlns:a16="http://schemas.microsoft.com/office/drawing/2014/main" id="{ECE3E259-3F21-48EF-BCC4-86A10F211833}"/>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068 / 144</a:t>
            </a:r>
          </a:p>
        </p:txBody>
      </p:sp>
      <p:sp>
        <p:nvSpPr>
          <p:cNvPr id="8" name="" descr="Instructional visual for Calibration Alone Does Not Provide Case-Level Discrimination">
            <a:extLst xmlns:a="http://schemas.openxmlformats.org/drawingml/2006/main">
              <a:ext uri="{FF2B5EF4-FFF2-40B4-BE49-F238E27FC236}">
                <a16:creationId xmlns:a16="http://schemas.microsoft.com/office/drawing/2014/main" id="{BF05E12D-BBC5-42D6-8028-7AF7DFB9CF85}"/>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graphicFrame>
        <p:nvGraphicFramePr>
          <p:cNvPr id="26" name="Chart" descr="Instructional visual for Calibration Alone Does Not Provide Case-Level Discrimination"/>
          <p:cNvGraphicFramePr/>
          <p:nvPr/>
        </p:nvGraphicFramePr>
        <p:xfrm>
          <a:off xmlns:a="http://schemas.openxmlformats.org/drawingml/2006/main" x="1143000" y="2047875"/>
          <a:ext xmlns:a="http://schemas.openxmlformats.org/drawingml/2006/main" cx="7429500" cy="3714750"/>
        </p:xfrm>
        <a:graphic xmlns:a="http://schemas.openxmlformats.org/drawingml/2006/main">
          <a:graphicData uri="http://schemas.openxmlformats.org/drawingml/2006/chart">
            <c:chart xmlns:r="http://schemas.openxmlformats.org/officeDocument/2006/relationships" xmlns:c="http://schemas.openxmlformats.org/drawingml/2006/chart" r:id="R5f50c2f066014910"/>
          </a:graphicData>
        </a:graphic>
      </p:graphicFrame>
      <p:sp>
        <p:nvSpPr>
          <p:cNvPr id="10" name="" descr="Instructional visual for Calibration Alone Does Not Provide Case-Level Discrimination">
            <a:extLst xmlns:a="http://schemas.openxmlformats.org/drawingml/2006/main">
              <a:ext uri="{FF2B5EF4-FFF2-40B4-BE49-F238E27FC236}">
                <a16:creationId xmlns:a16="http://schemas.microsoft.com/office/drawing/2014/main" id="{17CD1EF1-06A2-4D14-BBAE-851097C73533}"/>
              </a:ext>
            </a:extLst>
          </p:cNvPr>
          <p:cNvSpPr>
            <a:spLocks xmlns:a="http://schemas.openxmlformats.org/drawingml/2006/main" noGrp="1"/>
          </p:cNvSpPr>
          <p:nvPr/>
        </p:nvSpPr>
        <p:spPr>
          <a:xfrm xmlns:a="http://schemas.openxmlformats.org/drawingml/2006/main">
            <a:off x="8859203" y="2333625"/>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E"/>
                </a:solidFill>
              </a:defRPr>
            </a:pPr>
            <a:r>
              <a:rPr sz="1650" b="1">
                <a:solidFill>
                  <a:srgbClr val="E8B45E"/>
                </a:solidFill>
              </a:rPr>
              <a:t>ILLUSTRATIVE SCHEMATIC</a:t>
            </a:r>
          </a:p>
        </p:txBody>
      </p:sp>
      <p:sp>
        <p:nvSpPr>
          <p:cNvPr id="11" name="" descr="Instructional visual for Calibration Alone Does Not Provide Case-Level Discrimination">
            <a:extLst xmlns:a="http://schemas.openxmlformats.org/drawingml/2006/main">
              <a:ext uri="{FF2B5EF4-FFF2-40B4-BE49-F238E27FC236}">
                <a16:creationId xmlns:a16="http://schemas.microsoft.com/office/drawing/2014/main" id="{919693A0-5A00-4DDD-97BE-E1F608C2F8FE}"/>
              </a:ext>
            </a:extLst>
          </p:cNvPr>
          <p:cNvSpPr>
            <a:spLocks xmlns:a="http://schemas.openxmlformats.org/drawingml/2006/main" noGrp="1"/>
          </p:cNvSpPr>
          <p:nvPr/>
        </p:nvSpPr>
        <p:spPr>
          <a:xfrm xmlns:a="http://schemas.openxmlformats.org/drawingml/2006/main">
            <a:off x="8859203" y="2857500"/>
            <a:ext cx="238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Separate reliability, resolution, sharpness, subgroup behavior, and finite-sample grouping choices.</a:t>
            </a:r>
          </a:p>
        </p:txBody>
      </p:sp>
      <p:sp>
        <p:nvSpPr>
          <p:cNvPr id="12" name="" descr="Instructional visual for Calibration Alone Does Not Provide Case-Level Discrimination">
            <a:extLst xmlns:a="http://schemas.openxmlformats.org/drawingml/2006/main">
              <a:ext uri="{FF2B5EF4-FFF2-40B4-BE49-F238E27FC236}">
                <a16:creationId xmlns:a16="http://schemas.microsoft.com/office/drawing/2014/main" id="{97974BE3-66C7-4E0E-8191-B6E382B22D21}"/>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E8B45E"/>
          </a:solidFill>
          <a:ln xmlns:a="http://schemas.openxmlformats.org/drawingml/2006/main" w="0">
            <a:noFill/>
            <a:prstDash val="solid"/>
          </a:ln>
        </p:spPr>
      </p:sp>
      <p:sp>
        <p:nvSpPr>
          <p:cNvPr id="13" name="" descr="Instructional visual for Calibration Alone Does Not Provide Case-Level Discrimination">
            <a:extLst xmlns:a="http://schemas.openxmlformats.org/drawingml/2006/main">
              <a:ext uri="{FF2B5EF4-FFF2-40B4-BE49-F238E27FC236}">
                <a16:creationId xmlns:a16="http://schemas.microsoft.com/office/drawing/2014/main" id="{C6FDE6F7-7330-4E11-91C6-BAFCA6994239}"/>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DECISION</a:t>
            </a:r>
          </a:p>
        </p:txBody>
      </p:sp>
      <p:sp>
        <p:nvSpPr>
          <p:cNvPr id="14" name="" descr="Instructional visual for Calibration Alone Does Not Provide Case-Level Discrimination">
            <a:extLst xmlns:a="http://schemas.openxmlformats.org/drawingml/2006/main">
              <a:ext uri="{FF2B5EF4-FFF2-40B4-BE49-F238E27FC236}">
                <a16:creationId xmlns:a16="http://schemas.microsoft.com/office/drawing/2014/main" id="{FF3EC2AF-0995-40CC-929A-92DB57C5D4CA}"/>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15" name="" descr="Instructional visual for Calibration Alone Does Not Provide Case-Level Discrimination">
            <a:extLst xmlns:a="http://schemas.openxmlformats.org/drawingml/2006/main">
              <a:ext uri="{FF2B5EF4-FFF2-40B4-BE49-F238E27FC236}">
                <a16:creationId xmlns:a16="http://schemas.microsoft.com/office/drawing/2014/main" id="{AF65FDCF-9052-446B-911A-7C1D121D147B}"/>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16" name="" descr="Instructional visual for Calibration Alone Does Not Provide Case-Level Discrimination">
            <a:extLst xmlns:a="http://schemas.openxmlformats.org/drawingml/2006/main">
              <a:ext uri="{FF2B5EF4-FFF2-40B4-BE49-F238E27FC236}">
                <a16:creationId xmlns:a16="http://schemas.microsoft.com/office/drawing/2014/main" id="{036DA9DB-8CF0-473E-A7DE-9136BD212358}"/>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068 / 144</a:t>
            </a:r>
          </a:p>
        </p:txBody>
      </p:sp>
      <p:sp>
        <p:nvSpPr>
          <p:cNvPr id="17" name="" descr="Instructional visual for Calibration Alone Does Not Provide Case-Level Discrimination">
            <a:extLst xmlns:a="http://schemas.openxmlformats.org/drawingml/2006/main">
              <a:ext uri="{FF2B5EF4-FFF2-40B4-BE49-F238E27FC236}">
                <a16:creationId xmlns:a16="http://schemas.microsoft.com/office/drawing/2014/main" id="{E7A954B8-C6AC-4B35-AB6F-53986D38009B}"/>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Tree>
    <p:extLst>
      <p:ext uri="{BB962C8B-B14F-4D97-AF65-F5344CB8AC3E}">
        <p14:creationId xmlns:p14="http://schemas.microsoft.com/office/powerpoint/2010/main" val="53478260"/>
      </p:ext>
    </p:extLst>
  </p:cSld>
</p:sld>
</file>

<file path=ppt/slides/slide69.xml><?xml version="1.0" encoding="utf-8"?>
<p:sld xmlns:p="http://schemas.openxmlformats.org/presentationml/2006/main">
  <p:cSld>
    <p:bg>
      <p:bgPr>
        <a:solidFill xmlns:a="http://schemas.openxmlformats.org/drawingml/2006/main">
          <a:srgbClr val="050505"/>
        </a:solidFill>
      </p:bgPr>
    </p:bg>
    <p:spTree>
      <p:nvGrpSpPr>
        <p:cNvPr id="1" name="" descr="Instructional visual for Forecast Quality and Policy Value Use Different Estimands"/>
        <p:cNvGrpSpPr/>
        <p:nvPr/>
      </p:nvGrpSpPr>
      <p:grpSpPr>
        <a:xfrm xmlns:a="http://schemas.openxmlformats.org/drawingml/2006/main"/>
      </p:grpSpPr>
      <p:sp>
        <p:nvSpPr>
          <p:cNvPr id="1" name="" descr="Instructional visual for Forecast Quality and Policy Value Use Different Estimands">
            <a:extLst xmlns:a="http://schemas.openxmlformats.org/drawingml/2006/main">
              <a:ext uri="{FF2B5EF4-FFF2-40B4-BE49-F238E27FC236}">
                <a16:creationId xmlns:a16="http://schemas.microsoft.com/office/drawing/2014/main" id="{7AC3695A-B8FF-49FA-9A91-4033B3BBA36A}"/>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E8B45F"/>
          </a:solidFill>
          <a:ln xmlns:a="http://schemas.openxmlformats.org/drawingml/2006/main" w="0">
            <a:noFill/>
            <a:prstDash val="solid"/>
          </a:ln>
        </p:spPr>
      </p:sp>
      <p:sp>
        <p:nvSpPr>
          <p:cNvPr id="2" name="" descr="Instructional visual for Forecast Quality and Policy Value Use Different Estimands">
            <a:extLst xmlns:a="http://schemas.openxmlformats.org/drawingml/2006/main">
              <a:ext uri="{FF2B5EF4-FFF2-40B4-BE49-F238E27FC236}">
                <a16:creationId xmlns:a16="http://schemas.microsoft.com/office/drawing/2014/main" id="{D3D1DB3E-A107-4AE7-88B4-8BF3D65E72A3}"/>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DECISION</a:t>
            </a:r>
          </a:p>
        </p:txBody>
      </p:sp>
      <p:sp>
        <p:nvSpPr>
          <p:cNvPr id="3" name="" descr="Instructional visual for Forecast Quality and Policy Value Use Different Estimands">
            <a:extLst xmlns:a="http://schemas.openxmlformats.org/drawingml/2006/main">
              <a:ext uri="{FF2B5EF4-FFF2-40B4-BE49-F238E27FC236}">
                <a16:creationId xmlns:a16="http://schemas.microsoft.com/office/drawing/2014/main" id="{1E6539D7-3927-4E6E-AAFC-B726D1A40891}"/>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RESEARCH-ONLY • NO ORDER AUTHORITY</a:t>
            </a:r>
          </a:p>
        </p:txBody>
      </p:sp>
      <p:sp>
        <p:nvSpPr>
          <p:cNvPr id="4" name="slide-title" descr="Instructional visual for Forecast Quality and Policy Value Use Different Estimands">
            <a:extLst xmlns:a="http://schemas.openxmlformats.org/drawingml/2006/main">
              <a:ext uri="{FF2B5EF4-FFF2-40B4-BE49-F238E27FC236}">
                <a16:creationId xmlns:a16="http://schemas.microsoft.com/office/drawing/2014/main" id="{68A55BB8-7DE7-44F7-B160-D2109663FE6A}"/>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Forecast Quality and Policy Value Use Different Estimands</a:t>
            </a:r>
          </a:p>
        </p:txBody>
      </p:sp>
      <p:sp>
        <p:nvSpPr>
          <p:cNvPr id="5" name="" descr="Instructional visual for Forecast Quality and Policy Value Use Different Estimands">
            <a:extLst xmlns:a="http://schemas.openxmlformats.org/drawingml/2006/main">
              <a:ext uri="{FF2B5EF4-FFF2-40B4-BE49-F238E27FC236}">
                <a16:creationId xmlns:a16="http://schemas.microsoft.com/office/drawing/2014/main" id="{0040016A-C066-4482-A501-F57218210F4B}"/>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E8B45F"/>
          </a:solidFill>
          <a:ln xmlns:a="http://schemas.openxmlformats.org/drawingml/2006/main" w="0">
            <a:noFill/>
            <a:prstDash val="solid"/>
          </a:ln>
        </p:spPr>
      </p:sp>
      <p:sp>
        <p:nvSpPr>
          <p:cNvPr id="6" name="" descr="Instructional visual for Forecast Quality and Policy Value Use Different Estimands">
            <a:extLst xmlns:a="http://schemas.openxmlformats.org/drawingml/2006/main">
              <a:ext uri="{FF2B5EF4-FFF2-40B4-BE49-F238E27FC236}">
                <a16:creationId xmlns:a16="http://schemas.microsoft.com/office/drawing/2014/main" id="{6EB247BF-F8AA-4C8F-A4A6-5D23B4E91649}"/>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Forecast Quality and Policy Value Use Different Estimands">
            <a:extLst xmlns:a="http://schemas.openxmlformats.org/drawingml/2006/main">
              <a:ext uri="{FF2B5EF4-FFF2-40B4-BE49-F238E27FC236}">
                <a16:creationId xmlns:a16="http://schemas.microsoft.com/office/drawing/2014/main" id="{C8C4FAB9-49DB-4400-88AE-ED17BC00F830}"/>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069 / 144</a:t>
            </a:r>
          </a:p>
        </p:txBody>
      </p:sp>
      <p:sp>
        <p:nvSpPr>
          <p:cNvPr id="8" name="" descr="Instructional visual for Forecast Quality and Policy Value Use Different Estimands">
            <a:extLst xmlns:a="http://schemas.openxmlformats.org/drawingml/2006/main">
              <a:ext uri="{FF2B5EF4-FFF2-40B4-BE49-F238E27FC236}">
                <a16:creationId xmlns:a16="http://schemas.microsoft.com/office/drawing/2014/main" id="{966845B9-F91B-4C2E-AEFF-F8E8E16563A3}"/>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Forecast Quality and Policy Value Use Different Estimands">
            <a:extLst xmlns:a="http://schemas.openxmlformats.org/drawingml/2006/main">
              <a:ext uri="{FF2B5EF4-FFF2-40B4-BE49-F238E27FC236}">
                <a16:creationId xmlns:a16="http://schemas.microsoft.com/office/drawing/2014/main" id="{B302AC20-FEE7-44B8-9925-7F71C6160D6D}"/>
              </a:ext>
            </a:extLst>
          </p:cNvPr>
          <p:cNvSpPr>
            <a:spLocks xmlns:a="http://schemas.openxmlformats.org/drawingml/2006/main" noGrp="1"/>
          </p:cNvSpPr>
          <p:nvPr/>
        </p:nvSpPr>
        <p:spPr>
          <a:xfrm xmlns:a="http://schemas.openxmlformats.org/drawingml/2006/main">
            <a:off x="68722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D"/>
                </a:solidFill>
              </a:defRPr>
            </a:pPr>
            <a:r>
              <a:rPr sz="1875" b="0">
                <a:solidFill>
                  <a:srgbClr val="FFF8ED"/>
                </a:solidFill>
              </a:rPr>
              <a:t>Model, calibration, and execution changes can improve one result while degrading another.</a:t>
            </a:r>
          </a:p>
        </p:txBody>
      </p:sp>
      <p:sp>
        <p:nvSpPr>
          <p:cNvPr id="10" name="" descr="Instructional visual for Forecast Quality and Policy Value Use Different Estimands">
            <a:extLst xmlns:a="http://schemas.openxmlformats.org/drawingml/2006/main">
              <a:ext uri="{FF2B5EF4-FFF2-40B4-BE49-F238E27FC236}">
                <a16:creationId xmlns:a16="http://schemas.microsoft.com/office/drawing/2014/main" id="{A55D399D-D3AF-4E21-BAB1-A94726F79794}"/>
              </a:ext>
            </a:extLst>
          </p:cNvPr>
          <p:cNvSpPr>
            <a:spLocks xmlns:a="http://schemas.openxmlformats.org/drawingml/2006/main" noGrp="1"/>
          </p:cNvSpPr>
          <p:nvPr/>
        </p:nvSpPr>
        <p:spPr>
          <a:xfrm xmlns:a="http://schemas.openxmlformats.org/drawingml/2006/main">
            <a:off x="6335554" y="3143250"/>
            <a:ext cx="419100" cy="209550"/>
          </a:xfrm>
          <a:prstGeom xmlns:a="http://schemas.openxmlformats.org/drawingml/2006/main" prst="rightArrow">
            <a:avLst/>
          </a:prstGeom>
          <a:solidFill xmlns:a="http://schemas.openxmlformats.org/drawingml/2006/main">
            <a:srgbClr val="E8B45F"/>
          </a:solidFill>
          <a:ln xmlns:a="http://schemas.openxmlformats.org/drawingml/2006/main" w="0">
            <a:noFill/>
            <a:prstDash val="solid"/>
          </a:ln>
        </p:spPr>
      </p:sp>
      <p:sp>
        <p:nvSpPr>
          <p:cNvPr id="11" name="" descr="Instructional visual for Forecast Quality and Policy Value Use Different Estimands">
            <a:extLst xmlns:a="http://schemas.openxmlformats.org/drawingml/2006/main">
              <a:ext uri="{FF2B5EF4-FFF2-40B4-BE49-F238E27FC236}">
                <a16:creationId xmlns:a16="http://schemas.microsoft.com/office/drawing/2014/main" id="{6C0FF8AF-588C-4657-957A-40036B07A87C}"/>
              </a:ext>
            </a:extLst>
          </p:cNvPr>
          <p:cNvSpPr>
            <a:spLocks xmlns:a="http://schemas.openxmlformats.org/drawingml/2006/main" noGrp="1"/>
          </p:cNvSpPr>
          <p:nvPr/>
        </p:nvSpPr>
        <p:spPr>
          <a:xfrm xmlns:a="http://schemas.openxmlformats.org/drawingml/2006/main">
            <a:off x="581167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27D3C5"/>
            </a:solidFill>
            <a:prstDash val="solid"/>
          </a:ln>
        </p:spPr>
      </p:sp>
      <p:sp>
        <p:nvSpPr>
          <p:cNvPr id="12" name="" descr="Instructional visual for Forecast Quality and Policy Value Use Different Estimands">
            <a:extLst xmlns:a="http://schemas.openxmlformats.org/drawingml/2006/main">
              <a:ext uri="{FF2B5EF4-FFF2-40B4-BE49-F238E27FC236}">
                <a16:creationId xmlns:a16="http://schemas.microsoft.com/office/drawing/2014/main" id="{D942DC30-6F4D-416F-B097-05278EDEB80D}"/>
              </a:ext>
            </a:extLst>
          </p:cNvPr>
          <p:cNvSpPr>
            <a:spLocks xmlns:a="http://schemas.openxmlformats.org/drawingml/2006/main" noGrp="1"/>
          </p:cNvSpPr>
          <p:nvPr/>
        </p:nvSpPr>
        <p:spPr>
          <a:xfrm xmlns:a="http://schemas.openxmlformats.org/drawingml/2006/main">
            <a:off x="584977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A</a:t>
            </a:r>
          </a:p>
        </p:txBody>
      </p:sp>
      <p:sp>
        <p:nvSpPr>
          <p:cNvPr id="13" name="" descr="Instructional visual for Forecast Quality and Policy Value Use Different Estimands">
            <a:extLst xmlns:a="http://schemas.openxmlformats.org/drawingml/2006/main">
              <a:ext uri="{FF2B5EF4-FFF2-40B4-BE49-F238E27FC236}">
                <a16:creationId xmlns:a16="http://schemas.microsoft.com/office/drawing/2014/main" id="{6B77DE91-657C-453F-9247-EE98F0AC541E}"/>
              </a:ext>
            </a:extLst>
          </p:cNvPr>
          <p:cNvSpPr>
            <a:spLocks xmlns:a="http://schemas.openxmlformats.org/drawingml/2006/main" noGrp="1"/>
          </p:cNvSpPr>
          <p:nvPr/>
        </p:nvSpPr>
        <p:spPr>
          <a:xfrm xmlns:a="http://schemas.openxmlformats.org/drawingml/2006/main">
            <a:off x="8097679" y="3143250"/>
            <a:ext cx="419100" cy="209550"/>
          </a:xfrm>
          <a:prstGeom xmlns:a="http://schemas.openxmlformats.org/drawingml/2006/main" prst="rightArrow">
            <a:avLst/>
          </a:prstGeom>
          <a:solidFill xmlns:a="http://schemas.openxmlformats.org/drawingml/2006/main">
            <a:srgbClr val="E8B45F"/>
          </a:solidFill>
          <a:ln xmlns:a="http://schemas.openxmlformats.org/drawingml/2006/main" w="0">
            <a:noFill/>
            <a:prstDash val="solid"/>
          </a:ln>
        </p:spPr>
      </p:sp>
      <p:sp>
        <p:nvSpPr>
          <p:cNvPr id="14" name="" descr="Instructional visual for Forecast Quality and Policy Value Use Different Estimands">
            <a:extLst xmlns:a="http://schemas.openxmlformats.org/drawingml/2006/main">
              <a:ext uri="{FF2B5EF4-FFF2-40B4-BE49-F238E27FC236}">
                <a16:creationId xmlns:a16="http://schemas.microsoft.com/office/drawing/2014/main" id="{C4754EC7-407D-4DC0-B4CF-10CCC487F6CB}"/>
              </a:ext>
            </a:extLst>
          </p:cNvPr>
          <p:cNvSpPr>
            <a:spLocks xmlns:a="http://schemas.openxmlformats.org/drawingml/2006/main" noGrp="1"/>
          </p:cNvSpPr>
          <p:nvPr/>
        </p:nvSpPr>
        <p:spPr>
          <a:xfrm xmlns:a="http://schemas.openxmlformats.org/drawingml/2006/main">
            <a:off x="762142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E8B45F"/>
            </a:solidFill>
            <a:prstDash val="solid"/>
          </a:ln>
        </p:spPr>
      </p:sp>
      <p:sp>
        <p:nvSpPr>
          <p:cNvPr id="15" name="" descr="Instructional visual for Forecast Quality and Policy Value Use Different Estimands">
            <a:extLst xmlns:a="http://schemas.openxmlformats.org/drawingml/2006/main">
              <a:ext uri="{FF2B5EF4-FFF2-40B4-BE49-F238E27FC236}">
                <a16:creationId xmlns:a16="http://schemas.microsoft.com/office/drawing/2014/main" id="{83715FAC-3158-4292-BE88-1B12A7684B64}"/>
              </a:ext>
            </a:extLst>
          </p:cNvPr>
          <p:cNvSpPr>
            <a:spLocks xmlns:a="http://schemas.openxmlformats.org/drawingml/2006/main" noGrp="1"/>
          </p:cNvSpPr>
          <p:nvPr/>
        </p:nvSpPr>
        <p:spPr>
          <a:xfrm xmlns:a="http://schemas.openxmlformats.org/drawingml/2006/main">
            <a:off x="765952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a:t>
            </a:r>
          </a:p>
        </p:txBody>
      </p:sp>
      <p:sp>
        <p:nvSpPr>
          <p:cNvPr id="16" name="" descr="Instructional visual for Forecast Quality and Policy Value Use Different Estimands">
            <a:extLst xmlns:a="http://schemas.openxmlformats.org/drawingml/2006/main">
              <a:ext uri="{FF2B5EF4-FFF2-40B4-BE49-F238E27FC236}">
                <a16:creationId xmlns:a16="http://schemas.microsoft.com/office/drawing/2014/main" id="{D819B373-F86A-4C57-857A-F84DE95A17E0}"/>
              </a:ext>
            </a:extLst>
          </p:cNvPr>
          <p:cNvSpPr>
            <a:spLocks xmlns:a="http://schemas.openxmlformats.org/drawingml/2006/main" noGrp="1"/>
          </p:cNvSpPr>
          <p:nvPr/>
        </p:nvSpPr>
        <p:spPr>
          <a:xfrm xmlns:a="http://schemas.openxmlformats.org/drawingml/2006/main">
            <a:off x="943117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FF6B62"/>
            </a:solidFill>
            <a:prstDash val="solid"/>
          </a:ln>
        </p:spPr>
      </p:sp>
      <p:sp>
        <p:nvSpPr>
          <p:cNvPr id="17" name="" descr="Instructional visual for Forecast Quality and Policy Value Use Different Estimands">
            <a:extLst xmlns:a="http://schemas.openxmlformats.org/drawingml/2006/main">
              <a:ext uri="{FF2B5EF4-FFF2-40B4-BE49-F238E27FC236}">
                <a16:creationId xmlns:a16="http://schemas.microsoft.com/office/drawing/2014/main" id="{E28D1951-CB84-485B-83C4-DD044E4C3B90}"/>
              </a:ext>
            </a:extLst>
          </p:cNvPr>
          <p:cNvSpPr>
            <a:spLocks xmlns:a="http://schemas.openxmlformats.org/drawingml/2006/main" noGrp="1"/>
          </p:cNvSpPr>
          <p:nvPr/>
        </p:nvSpPr>
        <p:spPr>
          <a:xfrm xmlns:a="http://schemas.openxmlformats.org/drawingml/2006/main">
            <a:off x="946927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B</a:t>
            </a:r>
          </a:p>
        </p:txBody>
      </p:sp>
    </p:spTree>
    <p:extLst>
      <p:ext uri="{BB962C8B-B14F-4D97-AF65-F5344CB8AC3E}">
        <p14:creationId xmlns:p14="http://schemas.microsoft.com/office/powerpoint/2010/main" val="693432482"/>
      </p:ext>
    </p:extLst>
  </p:cSld>
</p:sld>
</file>

<file path=ppt/slides/slide7.xml><?xml version="1.0" encoding="utf-8"?>
<p:sld xmlns:p="http://schemas.openxmlformats.org/presentationml/2006/main">
  <p:cSld>
    <p:bg>
      <p:bgPr>
        <a:solidFill xmlns:a="http://schemas.openxmlformats.org/drawingml/2006/main">
          <a:srgbClr val="050505"/>
        </a:solidFill>
      </p:bgPr>
    </p:bg>
    <p:spTree>
      <p:nvGrpSpPr>
        <p:cNvPr id="1" name="" descr="Instructional visual for Probability Supplies Evidence; Authority Requires Separate Gates"/>
        <p:cNvGrpSpPr/>
        <p:nvPr/>
      </p:nvGrpSpPr>
      <p:grpSpPr>
        <a:xfrm xmlns:a="http://schemas.openxmlformats.org/drawingml/2006/main"/>
      </p:grpSpPr>
      <p:sp>
        <p:nvSpPr>
          <p:cNvPr id="1" name="" descr="Instructional visual for Probability Supplies Evidence; Authority Requires Separate Gates">
            <a:extLst xmlns:a="http://schemas.openxmlformats.org/drawingml/2006/main">
              <a:ext uri="{FF2B5EF4-FFF2-40B4-BE49-F238E27FC236}">
                <a16:creationId xmlns:a16="http://schemas.microsoft.com/office/drawing/2014/main" id="{2B577BDD-0FB6-414F-8F6F-8660FB856244}"/>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2" name="" descr="Instructional visual for Probability Supplies Evidence; Authority Requires Separate Gates">
            <a:extLst xmlns:a="http://schemas.openxmlformats.org/drawingml/2006/main">
              <a:ext uri="{FF2B5EF4-FFF2-40B4-BE49-F238E27FC236}">
                <a16:creationId xmlns:a16="http://schemas.microsoft.com/office/drawing/2014/main" id="{36BCE4CC-AF2E-4DE5-9AF8-42826065CF84}"/>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INTRO</a:t>
            </a:r>
          </a:p>
        </p:txBody>
      </p:sp>
      <p:sp>
        <p:nvSpPr>
          <p:cNvPr id="3" name="" descr="Instructional visual for Probability Supplies Evidence; Authority Requires Separate Gates">
            <a:extLst xmlns:a="http://schemas.openxmlformats.org/drawingml/2006/main">
              <a:ext uri="{FF2B5EF4-FFF2-40B4-BE49-F238E27FC236}">
                <a16:creationId xmlns:a16="http://schemas.microsoft.com/office/drawing/2014/main" id="{E4396668-4EEA-4853-AFD6-9985D89922F1}"/>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Probability Supplies Evidence; Authority Requires Separate Gates">
            <a:extLst xmlns:a="http://schemas.openxmlformats.org/drawingml/2006/main">
              <a:ext uri="{FF2B5EF4-FFF2-40B4-BE49-F238E27FC236}">
                <a16:creationId xmlns:a16="http://schemas.microsoft.com/office/drawing/2014/main" id="{AD0C703C-26D3-4530-8DC7-9306148683D3}"/>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Probability Supplies Evidence; Authority Requires Separate Gates</a:t>
            </a:r>
          </a:p>
        </p:txBody>
      </p:sp>
      <p:sp>
        <p:nvSpPr>
          <p:cNvPr id="5" name="" descr="Instructional visual for Probability Supplies Evidence; Authority Requires Separate Gates">
            <a:extLst xmlns:a="http://schemas.openxmlformats.org/drawingml/2006/main">
              <a:ext uri="{FF2B5EF4-FFF2-40B4-BE49-F238E27FC236}">
                <a16:creationId xmlns:a16="http://schemas.microsoft.com/office/drawing/2014/main" id="{948D8159-6C8E-4977-A20B-54CC157CA033}"/>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27D3C9"/>
          </a:solidFill>
          <a:ln xmlns:a="http://schemas.openxmlformats.org/drawingml/2006/main" w="0">
            <a:noFill/>
            <a:prstDash val="solid"/>
          </a:ln>
        </p:spPr>
      </p:sp>
      <p:sp>
        <p:nvSpPr>
          <p:cNvPr id="6" name="" descr="Instructional visual for Probability Supplies Evidence; Authority Requires Separate Gates">
            <a:extLst xmlns:a="http://schemas.openxmlformats.org/drawingml/2006/main">
              <a:ext uri="{FF2B5EF4-FFF2-40B4-BE49-F238E27FC236}">
                <a16:creationId xmlns:a16="http://schemas.microsoft.com/office/drawing/2014/main" id="{9B52A915-AA9B-4B69-A4B3-7F277B67581D}"/>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Probability Supplies Evidence; Authority Requires Separate Gates">
            <a:extLst xmlns:a="http://schemas.openxmlformats.org/drawingml/2006/main">
              <a:ext uri="{FF2B5EF4-FFF2-40B4-BE49-F238E27FC236}">
                <a16:creationId xmlns:a16="http://schemas.microsoft.com/office/drawing/2014/main" id="{3F3D3C30-658E-4F41-BF8E-7E5A82638C2F}"/>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007 / 144</a:t>
            </a:r>
          </a:p>
        </p:txBody>
      </p:sp>
      <p:sp>
        <p:nvSpPr>
          <p:cNvPr id="8" name="" descr="Instructional visual for Probability Supplies Evidence; Authority Requires Separate Gates">
            <a:extLst xmlns:a="http://schemas.openxmlformats.org/drawingml/2006/main">
              <a:ext uri="{FF2B5EF4-FFF2-40B4-BE49-F238E27FC236}">
                <a16:creationId xmlns:a16="http://schemas.microsoft.com/office/drawing/2014/main" id="{5ABEFE1F-7565-4DCD-B3AE-BC63B0F01FDE}"/>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Probability Supplies Evidence; Authority Requires Separate Gates">
            <a:extLst xmlns:a="http://schemas.openxmlformats.org/drawingml/2006/main">
              <a:ext uri="{FF2B5EF4-FFF2-40B4-BE49-F238E27FC236}">
                <a16:creationId xmlns:a16="http://schemas.microsoft.com/office/drawing/2014/main" id="{C4B3FC73-8539-4EE3-B1C0-BF450040C03F}"/>
              </a:ext>
            </a:extLst>
          </p:cNvPr>
          <p:cNvSpPr>
            <a:spLocks xmlns:a="http://schemas.openxmlformats.org/drawingml/2006/main" noGrp="1"/>
          </p:cNvSpPr>
          <p:nvPr/>
        </p:nvSpPr>
        <p:spPr>
          <a:xfrm xmlns:a="http://schemas.openxmlformats.org/drawingml/2006/main">
            <a:off x="593884" y="2095500"/>
            <a:ext cx="314325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27D3C9"/>
            </a:solidFill>
            <a:prstDash val="solid"/>
          </a:ln>
        </p:spPr>
      </p:sp>
      <p:sp>
        <p:nvSpPr>
          <p:cNvPr id="10" name="" descr="Instructional visual for Probability Supplies Evidence; Authority Requires Separate Gates">
            <a:extLst xmlns:a="http://schemas.openxmlformats.org/drawingml/2006/main">
              <a:ext uri="{FF2B5EF4-FFF2-40B4-BE49-F238E27FC236}">
                <a16:creationId xmlns:a16="http://schemas.microsoft.com/office/drawing/2014/main" id="{5BC1F56C-1B45-4ACC-8B0E-05A15CD31B26}"/>
              </a:ext>
            </a:extLst>
          </p:cNvPr>
          <p:cNvSpPr>
            <a:spLocks xmlns:a="http://schemas.openxmlformats.org/drawingml/2006/main" noGrp="1"/>
          </p:cNvSpPr>
          <p:nvPr/>
        </p:nvSpPr>
        <p:spPr>
          <a:xfrm xmlns:a="http://schemas.openxmlformats.org/drawingml/2006/main">
            <a:off x="689134"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LABEL</a:t>
            </a:r>
          </a:p>
        </p:txBody>
      </p:sp>
      <p:sp>
        <p:nvSpPr>
          <p:cNvPr id="11" name="" descr="Instructional visual for Probability Supplies Evidence; Authority Requires Separate Gates">
            <a:extLst xmlns:a="http://schemas.openxmlformats.org/drawingml/2006/main">
              <a:ext uri="{FF2B5EF4-FFF2-40B4-BE49-F238E27FC236}">
                <a16:creationId xmlns:a16="http://schemas.microsoft.com/office/drawing/2014/main" id="{0B94BC78-43D5-42F2-BD8C-D4A4970FBC32}"/>
              </a:ext>
            </a:extLst>
          </p:cNvPr>
          <p:cNvSpPr>
            <a:spLocks xmlns:a="http://schemas.openxmlformats.org/drawingml/2006/main" noGrp="1"/>
          </p:cNvSpPr>
          <p:nvPr/>
        </p:nvSpPr>
        <p:spPr>
          <a:xfrm xmlns:a="http://schemas.openxmlformats.org/drawingml/2006/main">
            <a:off x="593884"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5"/>
                </a:solidFill>
              </a:defRPr>
            </a:pPr>
            <a:r>
              <a:rPr sz="1650" b="0">
                <a:solidFill>
                  <a:srgbClr val="BDB8B5"/>
                </a:solidFill>
              </a:rPr>
              <a:t>What resolves?</a:t>
            </a:r>
          </a:p>
        </p:txBody>
      </p:sp>
      <p:sp>
        <p:nvSpPr>
          <p:cNvPr id="12" name="" descr="Instructional visual for Probability Supplies Evidence; Authority Requires Separate Gates">
            <a:extLst xmlns:a="http://schemas.openxmlformats.org/drawingml/2006/main">
              <a:ext uri="{FF2B5EF4-FFF2-40B4-BE49-F238E27FC236}">
                <a16:creationId xmlns:a16="http://schemas.microsoft.com/office/drawing/2014/main" id="{E6DD1D2C-F0CD-4C93-B2A2-67FB2FD963C4}"/>
              </a:ext>
            </a:extLst>
          </p:cNvPr>
          <p:cNvSpPr>
            <a:spLocks xmlns:a="http://schemas.openxmlformats.org/drawingml/2006/main" noGrp="1"/>
          </p:cNvSpPr>
          <p:nvPr/>
        </p:nvSpPr>
        <p:spPr>
          <a:xfrm xmlns:a="http://schemas.openxmlformats.org/drawingml/2006/main">
            <a:off x="4270534" y="2095500"/>
            <a:ext cx="314325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E8B463"/>
            </a:solidFill>
            <a:prstDash val="solid"/>
          </a:ln>
        </p:spPr>
      </p:sp>
      <p:sp>
        <p:nvSpPr>
          <p:cNvPr id="13" name="" descr="Instructional visual for Probability Supplies Evidence; Authority Requires Separate Gates">
            <a:extLst xmlns:a="http://schemas.openxmlformats.org/drawingml/2006/main">
              <a:ext uri="{FF2B5EF4-FFF2-40B4-BE49-F238E27FC236}">
                <a16:creationId xmlns:a16="http://schemas.microsoft.com/office/drawing/2014/main" id="{4A5517D4-C2EA-4E3C-80B6-D7B9DF7360F0}"/>
              </a:ext>
            </a:extLst>
          </p:cNvPr>
          <p:cNvSpPr>
            <a:spLocks xmlns:a="http://schemas.openxmlformats.org/drawingml/2006/main" noGrp="1"/>
          </p:cNvSpPr>
          <p:nvPr/>
        </p:nvSpPr>
        <p:spPr>
          <a:xfrm xmlns:a="http://schemas.openxmlformats.org/drawingml/2006/main">
            <a:off x="4365784"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CLOCK</a:t>
            </a:r>
          </a:p>
        </p:txBody>
      </p:sp>
      <p:sp>
        <p:nvSpPr>
          <p:cNvPr id="14" name="" descr="Instructional visual for Probability Supplies Evidence; Authority Requires Separate Gates">
            <a:extLst xmlns:a="http://schemas.openxmlformats.org/drawingml/2006/main">
              <a:ext uri="{FF2B5EF4-FFF2-40B4-BE49-F238E27FC236}">
                <a16:creationId xmlns:a16="http://schemas.microsoft.com/office/drawing/2014/main" id="{4F727D7F-7BBE-4327-91B0-DCD06C1F3038}"/>
              </a:ext>
            </a:extLst>
          </p:cNvPr>
          <p:cNvSpPr>
            <a:spLocks xmlns:a="http://schemas.openxmlformats.org/drawingml/2006/main" noGrp="1"/>
          </p:cNvSpPr>
          <p:nvPr/>
        </p:nvSpPr>
        <p:spPr>
          <a:xfrm xmlns:a="http://schemas.openxmlformats.org/drawingml/2006/main">
            <a:off x="4270534"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5"/>
                </a:solidFill>
              </a:defRPr>
            </a:pPr>
            <a:r>
              <a:rPr sz="1650" b="0">
                <a:solidFill>
                  <a:srgbClr val="BDB8B5"/>
                </a:solidFill>
              </a:rPr>
              <a:t>What was available?</a:t>
            </a:r>
          </a:p>
        </p:txBody>
      </p:sp>
      <p:sp>
        <p:nvSpPr>
          <p:cNvPr id="15" name="" descr="Instructional visual for Probability Supplies Evidence; Authority Requires Separate Gates">
            <a:extLst xmlns:a="http://schemas.openxmlformats.org/drawingml/2006/main">
              <a:ext uri="{FF2B5EF4-FFF2-40B4-BE49-F238E27FC236}">
                <a16:creationId xmlns:a16="http://schemas.microsoft.com/office/drawing/2014/main" id="{6832C8EB-147E-43DD-8C7A-AA7BB37F8A09}"/>
              </a:ext>
            </a:extLst>
          </p:cNvPr>
          <p:cNvSpPr>
            <a:spLocks xmlns:a="http://schemas.openxmlformats.org/drawingml/2006/main" noGrp="1"/>
          </p:cNvSpPr>
          <p:nvPr/>
        </p:nvSpPr>
        <p:spPr>
          <a:xfrm xmlns:a="http://schemas.openxmlformats.org/drawingml/2006/main">
            <a:off x="7947184" y="2095500"/>
            <a:ext cx="314325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FF6B66"/>
            </a:solidFill>
            <a:prstDash val="solid"/>
          </a:ln>
        </p:spPr>
      </p:sp>
      <p:sp>
        <p:nvSpPr>
          <p:cNvPr id="16" name="" descr="Instructional visual for Probability Supplies Evidence; Authority Requires Separate Gates">
            <a:extLst xmlns:a="http://schemas.openxmlformats.org/drawingml/2006/main">
              <a:ext uri="{FF2B5EF4-FFF2-40B4-BE49-F238E27FC236}">
                <a16:creationId xmlns:a16="http://schemas.microsoft.com/office/drawing/2014/main" id="{D93B79AC-7CBD-42F3-BD37-9775F2A4CD27}"/>
              </a:ext>
            </a:extLst>
          </p:cNvPr>
          <p:cNvSpPr>
            <a:spLocks xmlns:a="http://schemas.openxmlformats.org/drawingml/2006/main" noGrp="1"/>
          </p:cNvSpPr>
          <p:nvPr/>
        </p:nvSpPr>
        <p:spPr>
          <a:xfrm xmlns:a="http://schemas.openxmlformats.org/drawingml/2006/main">
            <a:off x="8042434" y="213360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METRIC</a:t>
            </a:r>
          </a:p>
        </p:txBody>
      </p:sp>
      <p:sp>
        <p:nvSpPr>
          <p:cNvPr id="17" name="" descr="Instructional visual for Probability Supplies Evidence; Authority Requires Separate Gates">
            <a:extLst xmlns:a="http://schemas.openxmlformats.org/drawingml/2006/main">
              <a:ext uri="{FF2B5EF4-FFF2-40B4-BE49-F238E27FC236}">
                <a16:creationId xmlns:a16="http://schemas.microsoft.com/office/drawing/2014/main" id="{87F638E0-14A2-417B-9599-EAA93AE2D24B}"/>
              </a:ext>
            </a:extLst>
          </p:cNvPr>
          <p:cNvSpPr>
            <a:spLocks xmlns:a="http://schemas.openxmlformats.org/drawingml/2006/main" noGrp="1"/>
          </p:cNvSpPr>
          <p:nvPr/>
        </p:nvSpPr>
        <p:spPr>
          <a:xfrm xmlns:a="http://schemas.openxmlformats.org/drawingml/2006/main">
            <a:off x="7947184" y="299085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5"/>
                </a:solidFill>
              </a:defRPr>
            </a:pPr>
            <a:r>
              <a:rPr sz="1650" b="0">
                <a:solidFill>
                  <a:srgbClr val="BDB8B5"/>
                </a:solidFill>
              </a:rPr>
              <a:t>Which denominator?</a:t>
            </a:r>
          </a:p>
        </p:txBody>
      </p:sp>
      <p:sp>
        <p:nvSpPr>
          <p:cNvPr id="18" name="" descr="Instructional visual for Probability Supplies Evidence; Authority Requires Separate Gates">
            <a:extLst xmlns:a="http://schemas.openxmlformats.org/drawingml/2006/main">
              <a:ext uri="{FF2B5EF4-FFF2-40B4-BE49-F238E27FC236}">
                <a16:creationId xmlns:a16="http://schemas.microsoft.com/office/drawing/2014/main" id="{DB299574-3C6C-4E3F-B621-F1ACFF9472D4}"/>
              </a:ext>
            </a:extLst>
          </p:cNvPr>
          <p:cNvSpPr>
            <a:spLocks xmlns:a="http://schemas.openxmlformats.org/drawingml/2006/main" noGrp="1"/>
          </p:cNvSpPr>
          <p:nvPr/>
        </p:nvSpPr>
        <p:spPr>
          <a:xfrm xmlns:a="http://schemas.openxmlformats.org/drawingml/2006/main">
            <a:off x="593884" y="3524250"/>
            <a:ext cx="314325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27D3C9"/>
            </a:solidFill>
            <a:prstDash val="solid"/>
          </a:ln>
        </p:spPr>
      </p:sp>
      <p:sp>
        <p:nvSpPr>
          <p:cNvPr id="19" name="" descr="Instructional visual for Probability Supplies Evidence; Authority Requires Separate Gates">
            <a:extLst xmlns:a="http://schemas.openxmlformats.org/drawingml/2006/main">
              <a:ext uri="{FF2B5EF4-FFF2-40B4-BE49-F238E27FC236}">
                <a16:creationId xmlns:a16="http://schemas.microsoft.com/office/drawing/2014/main" id="{5F1C5B10-DFA9-418C-87AB-A8B7289AB923}"/>
              </a:ext>
            </a:extLst>
          </p:cNvPr>
          <p:cNvSpPr>
            <a:spLocks xmlns:a="http://schemas.openxmlformats.org/drawingml/2006/main" noGrp="1"/>
          </p:cNvSpPr>
          <p:nvPr/>
        </p:nvSpPr>
        <p:spPr>
          <a:xfrm xmlns:a="http://schemas.openxmlformats.org/drawingml/2006/main">
            <a:off x="689134" y="35623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PROBABILITY</a:t>
            </a:r>
          </a:p>
        </p:txBody>
      </p:sp>
      <p:sp>
        <p:nvSpPr>
          <p:cNvPr id="20" name="" descr="Instructional visual for Probability Supplies Evidence; Authority Requires Separate Gates">
            <a:extLst xmlns:a="http://schemas.openxmlformats.org/drawingml/2006/main">
              <a:ext uri="{FF2B5EF4-FFF2-40B4-BE49-F238E27FC236}">
                <a16:creationId xmlns:a16="http://schemas.microsoft.com/office/drawing/2014/main" id="{D9E1F244-68A5-4EAE-888C-EEB05B7D30C7}"/>
              </a:ext>
            </a:extLst>
          </p:cNvPr>
          <p:cNvSpPr>
            <a:spLocks xmlns:a="http://schemas.openxmlformats.org/drawingml/2006/main" noGrp="1"/>
          </p:cNvSpPr>
          <p:nvPr/>
        </p:nvSpPr>
        <p:spPr>
          <a:xfrm xmlns:a="http://schemas.openxmlformats.org/drawingml/2006/main">
            <a:off x="593884" y="441960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5"/>
                </a:solidFill>
              </a:defRPr>
            </a:pPr>
            <a:r>
              <a:rPr sz="1650" b="0">
                <a:solidFill>
                  <a:srgbClr val="BDB8B5"/>
                </a:solidFill>
              </a:rPr>
              <a:t>Why probability?</a:t>
            </a:r>
          </a:p>
        </p:txBody>
      </p:sp>
      <p:sp>
        <p:nvSpPr>
          <p:cNvPr id="21" name="" descr="Instructional visual for Probability Supplies Evidence; Authority Requires Separate Gates">
            <a:extLst xmlns:a="http://schemas.openxmlformats.org/drawingml/2006/main">
              <a:ext uri="{FF2B5EF4-FFF2-40B4-BE49-F238E27FC236}">
                <a16:creationId xmlns:a16="http://schemas.microsoft.com/office/drawing/2014/main" id="{FAA48FD8-2327-495A-9995-E4B181DC5E59}"/>
              </a:ext>
            </a:extLst>
          </p:cNvPr>
          <p:cNvSpPr>
            <a:spLocks xmlns:a="http://schemas.openxmlformats.org/drawingml/2006/main" noGrp="1"/>
          </p:cNvSpPr>
          <p:nvPr/>
        </p:nvSpPr>
        <p:spPr>
          <a:xfrm xmlns:a="http://schemas.openxmlformats.org/drawingml/2006/main">
            <a:off x="4270534" y="3524250"/>
            <a:ext cx="3143250" cy="838200"/>
          </a:xfrm>
          <a:prstGeom xmlns:a="http://schemas.openxmlformats.org/drawingml/2006/main" prst="roundRect">
            <a:avLst>
              <a:gd name="adj" fmla="val 13636"/>
            </a:avLst>
          </a:prstGeom>
          <a:solidFill xmlns:a="http://schemas.openxmlformats.org/drawingml/2006/main">
            <a:srgbClr val="0B0B12"/>
          </a:solidFill>
          <a:ln xmlns:a="http://schemas.openxmlformats.org/drawingml/2006/main" w="19050">
            <a:solidFill>
              <a:srgbClr val="E8B463"/>
            </a:solidFill>
            <a:prstDash val="solid"/>
          </a:ln>
        </p:spPr>
      </p:sp>
      <p:sp>
        <p:nvSpPr>
          <p:cNvPr id="22" name="" descr="Instructional visual for Probability Supplies Evidence; Authority Requires Separate Gates">
            <a:extLst xmlns:a="http://schemas.openxmlformats.org/drawingml/2006/main">
              <a:ext uri="{FF2B5EF4-FFF2-40B4-BE49-F238E27FC236}">
                <a16:creationId xmlns:a16="http://schemas.microsoft.com/office/drawing/2014/main" id="{0E9BB0F7-63D7-4E6A-B9ED-BBCD075BC3AB}"/>
              </a:ext>
            </a:extLst>
          </p:cNvPr>
          <p:cNvSpPr>
            <a:spLocks xmlns:a="http://schemas.openxmlformats.org/drawingml/2006/main" noGrp="1"/>
          </p:cNvSpPr>
          <p:nvPr/>
        </p:nvSpPr>
        <p:spPr>
          <a:xfrm xmlns:a="http://schemas.openxmlformats.org/drawingml/2006/main">
            <a:off x="4365784" y="3562350"/>
            <a:ext cx="2952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AUTHORITY</a:t>
            </a:r>
          </a:p>
        </p:txBody>
      </p:sp>
      <p:sp>
        <p:nvSpPr>
          <p:cNvPr id="23" name="" descr="Instructional visual for Probability Supplies Evidence; Authority Requires Separate Gates">
            <a:extLst xmlns:a="http://schemas.openxmlformats.org/drawingml/2006/main">
              <a:ext uri="{FF2B5EF4-FFF2-40B4-BE49-F238E27FC236}">
                <a16:creationId xmlns:a16="http://schemas.microsoft.com/office/drawing/2014/main" id="{EB353A08-343B-44C0-BFA3-948B1D987D00}"/>
              </a:ext>
            </a:extLst>
          </p:cNvPr>
          <p:cNvSpPr>
            <a:spLocks xmlns:a="http://schemas.openxmlformats.org/drawingml/2006/main" noGrp="1"/>
          </p:cNvSpPr>
          <p:nvPr/>
        </p:nvSpPr>
        <p:spPr>
          <a:xfrm xmlns:a="http://schemas.openxmlformats.org/drawingml/2006/main">
            <a:off x="4270534" y="441960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5"/>
                </a:solidFill>
              </a:defRPr>
            </a:pPr>
            <a:r>
              <a:rPr sz="1650" b="0">
                <a:solidFill>
                  <a:srgbClr val="BDB8B5"/>
                </a:solidFill>
              </a:rPr>
              <a:t>Who may act?</a:t>
            </a:r>
          </a:p>
        </p:txBody>
      </p:sp>
    </p:spTree>
    <p:extLst>
      <p:ext uri="{BB962C8B-B14F-4D97-AF65-F5344CB8AC3E}">
        <p14:creationId xmlns:p14="http://schemas.microsoft.com/office/powerpoint/2010/main" val="886139262"/>
      </p:ext>
    </p:extLst>
  </p:cSld>
</p:sld>
</file>

<file path=ppt/slides/slide70.xml><?xml version="1.0" encoding="utf-8"?>
<p:sld xmlns:p="http://schemas.openxmlformats.org/presentationml/2006/main">
  <p:cSld>
    <p:bg>
      <p:bgPr>
        <a:solidFill xmlns:a="http://schemas.openxmlformats.org/drawingml/2006/main">
          <a:srgbClr val="050505"/>
        </a:solidFill>
      </p:bgPr>
    </p:bg>
    <p:spTree>
      <p:nvGrpSpPr>
        <p:cNvPr id="1" name="" descr="Instructional visual for Policy Evaluation Needs Explicit Denominators and Counterfactual Limits"/>
        <p:cNvGrpSpPr/>
        <p:nvPr/>
      </p:nvGrpSpPr>
      <p:grpSpPr>
        <a:xfrm xmlns:a="http://schemas.openxmlformats.org/drawingml/2006/main"/>
      </p:grpSpPr>
      <p:sp>
        <p:nvSpPr>
          <p:cNvPr id="1" name="" descr="Instructional visual for Policy Evaluation Needs Explicit Denominators and Counterfactual Limits">
            <a:extLst xmlns:a="http://schemas.openxmlformats.org/drawingml/2006/main">
              <a:ext uri="{FF2B5EF4-FFF2-40B4-BE49-F238E27FC236}">
                <a16:creationId xmlns:a16="http://schemas.microsoft.com/office/drawing/2014/main" id="{3597AE2D-C6DB-4B1D-8092-D1501A17F039}"/>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E8B460"/>
          </a:solidFill>
          <a:ln xmlns:a="http://schemas.openxmlformats.org/drawingml/2006/main" w="0">
            <a:noFill/>
            <a:prstDash val="solid"/>
          </a:ln>
        </p:spPr>
      </p:sp>
      <p:sp>
        <p:nvSpPr>
          <p:cNvPr id="2" name="" descr="Instructional visual for Policy Evaluation Needs Explicit Denominators and Counterfactual Limits">
            <a:extLst xmlns:a="http://schemas.openxmlformats.org/drawingml/2006/main">
              <a:ext uri="{FF2B5EF4-FFF2-40B4-BE49-F238E27FC236}">
                <a16:creationId xmlns:a16="http://schemas.microsoft.com/office/drawing/2014/main" id="{366390BE-F814-456C-B61E-060C35C9AF55}"/>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DECISION</a:t>
            </a:r>
          </a:p>
        </p:txBody>
      </p:sp>
      <p:sp>
        <p:nvSpPr>
          <p:cNvPr id="3" name="" descr="Instructional visual for Policy Evaluation Needs Explicit Denominators and Counterfactual Limits">
            <a:extLst xmlns:a="http://schemas.openxmlformats.org/drawingml/2006/main">
              <a:ext uri="{FF2B5EF4-FFF2-40B4-BE49-F238E27FC236}">
                <a16:creationId xmlns:a16="http://schemas.microsoft.com/office/drawing/2014/main" id="{E6B7A0B1-CED1-4A13-9FEC-81737EA7993A}"/>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2"/>
                </a:solidFill>
              </a:defRPr>
            </a:pPr>
            <a:r>
              <a:rPr sz="900" b="1">
                <a:solidFill>
                  <a:srgbClr val="BDB8B2"/>
                </a:solidFill>
              </a:rPr>
              <a:t>RESEARCH-ONLY • NO ORDER AUTHORITY</a:t>
            </a:r>
          </a:p>
        </p:txBody>
      </p:sp>
      <p:sp>
        <p:nvSpPr>
          <p:cNvPr id="4" name="slide-title" descr="Instructional visual for Policy Evaluation Needs Explicit Denominators and Counterfactual Limits">
            <a:extLst xmlns:a="http://schemas.openxmlformats.org/drawingml/2006/main">
              <a:ext uri="{FF2B5EF4-FFF2-40B4-BE49-F238E27FC236}">
                <a16:creationId xmlns:a16="http://schemas.microsoft.com/office/drawing/2014/main" id="{F3873438-C812-4FDB-AD5E-66233229FF1D}"/>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Policy Evaluation Needs Explicit Denominators and Counterfactual Limits</a:t>
            </a:r>
          </a:p>
        </p:txBody>
      </p:sp>
      <p:sp>
        <p:nvSpPr>
          <p:cNvPr id="5" name="" descr="Instructional visual for Policy Evaluation Needs Explicit Denominators and Counterfactual Limits">
            <a:extLst xmlns:a="http://schemas.openxmlformats.org/drawingml/2006/main">
              <a:ext uri="{FF2B5EF4-FFF2-40B4-BE49-F238E27FC236}">
                <a16:creationId xmlns:a16="http://schemas.microsoft.com/office/drawing/2014/main" id="{FE14B84D-B80F-4870-9ED5-21BBC6993D06}"/>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E8B460"/>
          </a:solidFill>
          <a:ln xmlns:a="http://schemas.openxmlformats.org/drawingml/2006/main" w="0">
            <a:noFill/>
            <a:prstDash val="solid"/>
          </a:ln>
        </p:spPr>
      </p:sp>
      <p:sp>
        <p:nvSpPr>
          <p:cNvPr id="6" name="" descr="Instructional visual for Policy Evaluation Needs Explicit Denominators and Counterfactual Limits">
            <a:extLst xmlns:a="http://schemas.openxmlformats.org/drawingml/2006/main">
              <a:ext uri="{FF2B5EF4-FFF2-40B4-BE49-F238E27FC236}">
                <a16:creationId xmlns:a16="http://schemas.microsoft.com/office/drawing/2014/main" id="{A53A0C3C-466F-4665-86C8-D185F03FAA98}"/>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Policy Evaluation Needs Explicit Denominators and Counterfactual Limits">
            <a:extLst xmlns:a="http://schemas.openxmlformats.org/drawingml/2006/main">
              <a:ext uri="{FF2B5EF4-FFF2-40B4-BE49-F238E27FC236}">
                <a16:creationId xmlns:a16="http://schemas.microsoft.com/office/drawing/2014/main" id="{293A8587-705D-4EA2-8CCD-F92C880EDE29}"/>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070 / 144</a:t>
            </a:r>
          </a:p>
        </p:txBody>
      </p:sp>
      <p:sp>
        <p:nvSpPr>
          <p:cNvPr id="8" name="" descr="Instructional visual for Policy Evaluation Needs Explicit Denominators and Counterfactual Limits">
            <a:extLst xmlns:a="http://schemas.openxmlformats.org/drawingml/2006/main">
              <a:ext uri="{FF2B5EF4-FFF2-40B4-BE49-F238E27FC236}">
                <a16:creationId xmlns:a16="http://schemas.microsoft.com/office/drawing/2014/main" id="{9F5E0BDE-F688-439C-8821-A5CC022D6D49}"/>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graphicFrame>
        <p:nvGraphicFramePr>
          <p:cNvPr id="19" name="" descr="Instructional visual for Policy Evaluation Needs Explicit Denominators and Counterfactual Limits"/>
          <p:cNvGraphicFramePr/>
          <p:nvPr/>
        </p:nvGraphicFramePr>
        <p:xfrm>
          <a:off xmlns:a="http://schemas.openxmlformats.org/drawingml/2006/main" x="1621155" y="2047875"/>
          <a:ext xmlns:a="http://schemas.openxmlformats.org/drawingml/2006/main" cx="8953500" cy="3429000"/>
        </p:xfrm>
        <a:graphic xmlns:a="http://schemas.openxmlformats.org/drawingml/2006/main">
          <a:graphicData uri="http://schemas.openxmlformats.org/drawingml/2006/table">
            <a:tbl>
              <a:tblPr/>
              <a:tblGrid>
                <a:gridCol w="5334000"/>
                <a:gridCol w="3619500"/>
              </a:tblGrid>
              <a:tr h="685800">
                <a:tc>
                  <a:txBody>
                    <a:bodyPr/>
                    <a:lstStyle/>
                    <a:p>
                      <a:pPr algn="ctr"/>
                      <a:r>
                        <a:rPr sz="1650" b="1">
                          <a:solidFill>
                            <a:srgbClr val="FFF8EA"/>
                          </a:solidFill>
                        </a:rPr>
                        <a:t>POLICY EVALUATION FIELD</a:t>
                      </a:r>
                    </a:p>
                  </a:txBody>
                  <a:tcPr marL="91440" marR="91440" marT="45720" marB="45720">
                    <a:solidFill>
                      <a:srgbClr val="0E514B"/>
                    </a:solidFill>
                  </a:tcPr>
                </a:tc>
                <a:tc>
                  <a:txBody>
                    <a:bodyPr/>
                    <a:lstStyle/>
                    <a:p>
                      <a:pPr algn="ctr"/>
                      <a:r>
                        <a:rPr sz="1650" b="1">
                          <a:solidFill>
                            <a:srgbClr val="FFF8EA"/>
                          </a:solidFill>
                        </a:rPr>
                        <a:t>REQUIRED EVIDENCE</a:t>
                      </a:r>
                    </a:p>
                  </a:txBody>
                  <a:tcPr marL="91440" marR="91440" marT="45720" marB="45720">
                    <a:solidFill>
                      <a:srgbClr val="0E514B"/>
                    </a:solidFill>
                  </a:tcPr>
                </a:tc>
              </a:tr>
              <a:tr h="685800">
                <a:tc>
                  <a:txBody>
                    <a:bodyPr/>
                    <a:lstStyle/>
                    <a:p>
                      <a:pPr algn="ctr"/>
                      <a:r>
                        <a:rPr sz="1650" b="0">
                          <a:solidFill>
                            <a:srgbClr val="F4EBDD"/>
                          </a:solidFill>
                        </a:rPr>
                        <a:t>Opportunity denominator</a:t>
                      </a:r>
                    </a:p>
                  </a:txBody>
                  <a:tcPr marL="91440" marR="91440" marT="45720" marB="45720">
                    <a:solidFill>
                      <a:srgbClr val="10100F"/>
                    </a:solidFill>
                  </a:tcPr>
                </a:tc>
                <a:tc>
                  <a:txBody>
                    <a:bodyPr/>
                    <a:lstStyle/>
                    <a:p>
                      <a:pPr algn="ctr"/>
                      <a:r>
                        <a:rPr sz="1650" b="0">
                          <a:solidFill>
                            <a:srgbClr val="F4EBDD"/>
                          </a:solidFill>
                        </a:rPr>
                        <a:t>All cutoff-valid opportunities</a:t>
                      </a:r>
                    </a:p>
                  </a:txBody>
                  <a:tcPr marL="91440" marR="91440" marT="45720" marB="45720">
                    <a:solidFill>
                      <a:srgbClr val="10100F"/>
                    </a:solidFill>
                  </a:tcPr>
                </a:tc>
              </a:tr>
              <a:tr h="685800">
                <a:tc>
                  <a:txBody>
                    <a:bodyPr/>
                    <a:lstStyle/>
                    <a:p>
                      <a:pPr algn="ctr"/>
                      <a:r>
                        <a:rPr sz="1650" b="0">
                          <a:solidFill>
                            <a:srgbClr val="F4EBDD"/>
                          </a:solidFill>
                        </a:rPr>
                        <a:t>Intent denominator</a:t>
                      </a:r>
                    </a:p>
                  </a:txBody>
                  <a:tcPr marL="91440" marR="91440" marT="45720" marB="45720">
                    <a:solidFill>
                      <a:srgbClr val="171715"/>
                    </a:solidFill>
                  </a:tcPr>
                </a:tc>
                <a:tc>
                  <a:txBody>
                    <a:bodyPr/>
                    <a:lstStyle/>
                    <a:p>
                      <a:pPr algn="ctr"/>
                      <a:r>
                        <a:rPr sz="1650" b="0">
                          <a:solidFill>
                            <a:srgbClr val="F4EBDD"/>
                          </a:solidFill>
                        </a:rPr>
                        <a:t>Actions the frozen policy attempts</a:t>
                      </a:r>
                    </a:p>
                  </a:txBody>
                  <a:tcPr marL="91440" marR="91440" marT="45720" marB="45720">
                    <a:solidFill>
                      <a:srgbClr val="171715"/>
                    </a:solidFill>
                  </a:tcPr>
                </a:tc>
              </a:tr>
              <a:tr h="685800">
                <a:tc>
                  <a:txBody>
                    <a:bodyPr/>
                    <a:lstStyle/>
                    <a:p>
                      <a:pPr algn="ctr"/>
                      <a:r>
                        <a:rPr sz="1650" b="0">
                          <a:solidFill>
                            <a:srgbClr val="F4EBDD"/>
                          </a:solidFill>
                        </a:rPr>
                        <a:t>Execution denominator</a:t>
                      </a:r>
                    </a:p>
                  </a:txBody>
                  <a:tcPr marL="91440" marR="91440" marT="45720" marB="45720">
                    <a:solidFill>
                      <a:srgbClr val="10100F"/>
                    </a:solidFill>
                  </a:tcPr>
                </a:tc>
                <a:tc>
                  <a:txBody>
                    <a:bodyPr/>
                    <a:lstStyle/>
                    <a:p>
                      <a:pPr algn="ctr"/>
                      <a:r>
                        <a:rPr sz="1650" b="0">
                          <a:solidFill>
                            <a:srgbClr val="F4EBDD"/>
                          </a:solidFill>
                        </a:rPr>
                        <a:t>Feasible fills under stated mechanics</a:t>
                      </a:r>
                    </a:p>
                  </a:txBody>
                  <a:tcPr marL="91440" marR="91440" marT="45720" marB="45720">
                    <a:solidFill>
                      <a:srgbClr val="10100F"/>
                    </a:solidFill>
                  </a:tcPr>
                </a:tc>
              </a:tr>
              <a:tr h="685800">
                <a:tc>
                  <a:txBody>
                    <a:bodyPr/>
                    <a:lstStyle/>
                    <a:p>
                      <a:pPr algn="ctr"/>
                      <a:r>
                        <a:rPr sz="1650" b="0">
                          <a:solidFill>
                            <a:srgbClr val="F4EBDD"/>
                          </a:solidFill>
                        </a:rPr>
                        <a:t>Counterfactual boundary</a:t>
                      </a:r>
                    </a:p>
                  </a:txBody>
                  <a:tcPr marL="91440" marR="91440" marT="45720" marB="45720">
                    <a:solidFill>
                      <a:srgbClr val="171715"/>
                    </a:solidFill>
                  </a:tcPr>
                </a:tc>
                <a:tc>
                  <a:txBody>
                    <a:bodyPr/>
                    <a:lstStyle/>
                    <a:p>
                      <a:pPr algn="ctr"/>
                      <a:r>
                        <a:rPr sz="1650" b="0">
                          <a:solidFill>
                            <a:srgbClr val="F4EBDD"/>
                          </a:solidFill>
                        </a:rPr>
                        <a:t>Static replay identifies only the replayed policy</a:t>
                      </a:r>
                    </a:p>
                  </a:txBody>
                  <a:tcPr marL="91440" marR="91440" marT="45720" marB="45720">
                    <a:solidFill>
                      <a:srgbClr val="171715"/>
                    </a:solidFill>
                  </a:tcPr>
                </a:tc>
              </a:tr>
            </a:tbl>
          </a:graphicData>
        </a:graphic>
      </p:graphicFrame>
      <p:sp>
        <p:nvSpPr>
          <p:cNvPr id="10" name="" descr="Instructional visual for Policy Evaluation Needs Explicit Denominators and Counterfactual Limits">
            <a:extLst xmlns:a="http://schemas.openxmlformats.org/drawingml/2006/main">
              <a:ext uri="{FF2B5EF4-FFF2-40B4-BE49-F238E27FC236}">
                <a16:creationId xmlns:a16="http://schemas.microsoft.com/office/drawing/2014/main" id="{0FF256D7-6955-4B52-9B06-7415E4DD5F5C}"/>
              </a:ext>
            </a:extLst>
          </p:cNvPr>
          <p:cNvSpPr>
            <a:spLocks xmlns:a="http://schemas.openxmlformats.org/drawingml/2006/main" noGrp="1"/>
          </p:cNvSpPr>
          <p:nvPr/>
        </p:nvSpPr>
        <p:spPr>
          <a:xfrm xmlns:a="http://schemas.openxmlformats.org/drawingml/2006/main">
            <a:off x="1525905" y="5600700"/>
            <a:ext cx="9144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2"/>
                </a:solidFill>
              </a:defRPr>
            </a:pPr>
            <a:r>
              <a:rPr sz="1650" b="0">
                <a:solidFill>
                  <a:srgbClr val="BDB8B2"/>
                </a:solidFill>
              </a:rPr>
              <a:t>Separate valid opportunities, intents, fills, and outcomes; static replay cannot prove causal policy value.</a:t>
            </a:r>
          </a:p>
        </p:txBody>
      </p:sp>
    </p:spTree>
    <p:extLst>
      <p:ext uri="{BB962C8B-B14F-4D97-AF65-F5344CB8AC3E}">
        <p14:creationId xmlns:p14="http://schemas.microsoft.com/office/powerpoint/2010/main" val="472833523"/>
      </p:ext>
    </p:extLst>
  </p:cSld>
</p:sld>
</file>

<file path=ppt/slides/slide71.xml><?xml version="1.0" encoding="utf-8"?>
<p:sld xmlns:p="http://schemas.openxmlformats.org/presentationml/2006/main">
  <p:cSld>
    <p:bg>
      <p:bgPr>
        <a:solidFill xmlns:a="http://schemas.openxmlformats.org/drawingml/2006/main">
          <a:srgbClr val="050505"/>
        </a:solidFill>
      </p:bgPr>
    </p:bg>
    <p:spTree>
      <p:nvGrpSpPr>
        <p:cNvPr id="1" name="" descr="Instructional visual for Defend One Decision Rule Before Changing Representation"/>
        <p:cNvGrpSpPr/>
        <p:nvPr/>
      </p:nvGrpSpPr>
      <p:grpSpPr>
        <a:xfrm xmlns:a="http://schemas.openxmlformats.org/drawingml/2006/main"/>
      </p:grpSpPr>
      <p:sp>
        <p:nvSpPr>
          <p:cNvPr id="1" name="" descr="Instructional visual for Defend One Decision Rule Before Changing Representation">
            <a:extLst xmlns:a="http://schemas.openxmlformats.org/drawingml/2006/main">
              <a:ext uri="{FF2B5EF4-FFF2-40B4-BE49-F238E27FC236}">
                <a16:creationId xmlns:a16="http://schemas.microsoft.com/office/drawing/2014/main" id="{FF276774-F64A-456F-B85B-847FA901837C}"/>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E8B461"/>
          </a:solidFill>
          <a:ln xmlns:a="http://schemas.openxmlformats.org/drawingml/2006/main" w="0">
            <a:noFill/>
            <a:prstDash val="solid"/>
          </a:ln>
        </p:spPr>
      </p:sp>
      <p:sp>
        <p:nvSpPr>
          <p:cNvPr id="2" name="" descr="Instructional visual for Defend One Decision Rule Before Changing Representation">
            <a:extLst xmlns:a="http://schemas.openxmlformats.org/drawingml/2006/main">
              <a:ext uri="{FF2B5EF4-FFF2-40B4-BE49-F238E27FC236}">
                <a16:creationId xmlns:a16="http://schemas.microsoft.com/office/drawing/2014/main" id="{F434A654-43BF-47C0-BD9C-7C5A55160EE1}"/>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DECISION</a:t>
            </a:r>
          </a:p>
        </p:txBody>
      </p:sp>
      <p:sp>
        <p:nvSpPr>
          <p:cNvPr id="3" name="" descr="Instructional visual for Defend One Decision Rule Before Changing Representation">
            <a:extLst xmlns:a="http://schemas.openxmlformats.org/drawingml/2006/main">
              <a:ext uri="{FF2B5EF4-FFF2-40B4-BE49-F238E27FC236}">
                <a16:creationId xmlns:a16="http://schemas.microsoft.com/office/drawing/2014/main" id="{2E3745B6-2A34-4E0D-97C6-9D5DE09C8F51}"/>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Defend One Decision Rule Before Changing Representation">
            <a:extLst xmlns:a="http://schemas.openxmlformats.org/drawingml/2006/main">
              <a:ext uri="{FF2B5EF4-FFF2-40B4-BE49-F238E27FC236}">
                <a16:creationId xmlns:a16="http://schemas.microsoft.com/office/drawing/2014/main" id="{2FC890F3-E074-4698-AAE9-793621135D2B}"/>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Defend One Decision Rule Before Changing Representation</a:t>
            </a:r>
          </a:p>
        </p:txBody>
      </p:sp>
      <p:sp>
        <p:nvSpPr>
          <p:cNvPr id="5" name="" descr="Instructional visual for Defend One Decision Rule Before Changing Representation">
            <a:extLst xmlns:a="http://schemas.openxmlformats.org/drawingml/2006/main">
              <a:ext uri="{FF2B5EF4-FFF2-40B4-BE49-F238E27FC236}">
                <a16:creationId xmlns:a16="http://schemas.microsoft.com/office/drawing/2014/main" id="{C69A9C64-5002-418C-93A3-FC7AEE49BFD4}"/>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E8B461"/>
          </a:solidFill>
          <a:ln xmlns:a="http://schemas.openxmlformats.org/drawingml/2006/main" w="0">
            <a:noFill/>
            <a:prstDash val="solid"/>
          </a:ln>
        </p:spPr>
      </p:sp>
      <p:sp>
        <p:nvSpPr>
          <p:cNvPr id="6" name="" descr="Instructional visual for Defend One Decision Rule Before Changing Representation">
            <a:extLst xmlns:a="http://schemas.openxmlformats.org/drawingml/2006/main">
              <a:ext uri="{FF2B5EF4-FFF2-40B4-BE49-F238E27FC236}">
                <a16:creationId xmlns:a16="http://schemas.microsoft.com/office/drawing/2014/main" id="{F416548E-84A7-40A9-A0E4-B537FA6A35BA}"/>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Defend One Decision Rule Before Changing Representation">
            <a:extLst xmlns:a="http://schemas.openxmlformats.org/drawingml/2006/main">
              <a:ext uri="{FF2B5EF4-FFF2-40B4-BE49-F238E27FC236}">
                <a16:creationId xmlns:a16="http://schemas.microsoft.com/office/drawing/2014/main" id="{BDF7C582-EB3A-40D0-A157-A9A0A70750E6}"/>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071 / 144</a:t>
            </a:r>
          </a:p>
        </p:txBody>
      </p:sp>
      <p:sp>
        <p:nvSpPr>
          <p:cNvPr id="8" name="" descr="Instructional visual for Defend One Decision Rule Before Changing Representation">
            <a:extLst xmlns:a="http://schemas.openxmlformats.org/drawingml/2006/main">
              <a:ext uri="{FF2B5EF4-FFF2-40B4-BE49-F238E27FC236}">
                <a16:creationId xmlns:a16="http://schemas.microsoft.com/office/drawing/2014/main" id="{E4267F65-56FB-49DE-B32F-F41BFB12B31C}"/>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Defend One Decision Rule Before Changing Representation">
            <a:extLst xmlns:a="http://schemas.openxmlformats.org/drawingml/2006/main">
              <a:ext uri="{FF2B5EF4-FFF2-40B4-BE49-F238E27FC236}">
                <a16:creationId xmlns:a16="http://schemas.microsoft.com/office/drawing/2014/main" id="{10A235F1-CBC0-4A2D-9679-9B8A2B1F2108}"/>
              </a:ext>
            </a:extLst>
          </p:cNvPr>
          <p:cNvSpPr>
            <a:spLocks xmlns:a="http://schemas.openxmlformats.org/drawingml/2006/main" noGrp="1"/>
          </p:cNvSpPr>
          <p:nvPr/>
        </p:nvSpPr>
        <p:spPr>
          <a:xfrm xmlns:a="http://schemas.openxmlformats.org/drawingml/2006/main">
            <a:off x="611981" y="2514600"/>
            <a:ext cx="3333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E8B461"/>
                </a:solidFill>
              </a:defRPr>
            </a:pPr>
            <a:r>
              <a:rPr sz="2250" b="1">
                <a:solidFill>
                  <a:srgbClr val="E8B461"/>
                </a:solidFill>
              </a:rPr>
              <a:t>CHECKPOINT</a:t>
            </a:r>
          </a:p>
        </p:txBody>
      </p:sp>
      <p:sp>
        <p:nvSpPr>
          <p:cNvPr id="10" name="" descr="Instructional visual for Defend One Decision Rule Before Changing Representation">
            <a:extLst xmlns:a="http://schemas.openxmlformats.org/drawingml/2006/main">
              <a:ext uri="{FF2B5EF4-FFF2-40B4-BE49-F238E27FC236}">
                <a16:creationId xmlns:a16="http://schemas.microsoft.com/office/drawing/2014/main" id="{815023F1-24EB-4B6A-A0D3-A3F508B5B8DE}"/>
              </a:ext>
            </a:extLst>
          </p:cNvPr>
          <p:cNvSpPr>
            <a:spLocks xmlns:a="http://schemas.openxmlformats.org/drawingml/2006/main" noGrp="1"/>
          </p:cNvSpPr>
          <p:nvPr/>
        </p:nvSpPr>
        <p:spPr>
          <a:xfrm xmlns:a="http://schemas.openxmlformats.org/drawingml/2006/main">
            <a:off x="4098131" y="2143125"/>
            <a:ext cx="38100" cy="2667000"/>
          </a:xfrm>
          <a:prstGeom xmlns:a="http://schemas.openxmlformats.org/drawingml/2006/main" prst="rect">
            <a:avLst/>
          </a:prstGeom>
          <a:solidFill xmlns:a="http://schemas.openxmlformats.org/drawingml/2006/main">
            <a:srgbClr val="E8B461"/>
          </a:solidFill>
          <a:ln xmlns:a="http://schemas.openxmlformats.org/drawingml/2006/main" w="0">
            <a:noFill/>
            <a:prstDash val="solid"/>
          </a:ln>
        </p:spPr>
      </p:sp>
      <p:sp>
        <p:nvSpPr>
          <p:cNvPr id="11" name="" descr="Instructional visual for Defend One Decision Rule Before Changing Representation">
            <a:extLst xmlns:a="http://schemas.openxmlformats.org/drawingml/2006/main">
              <a:ext uri="{FF2B5EF4-FFF2-40B4-BE49-F238E27FC236}">
                <a16:creationId xmlns:a16="http://schemas.microsoft.com/office/drawing/2014/main" id="{57D645DE-8C4F-4C79-897E-4B16891B2706}"/>
              </a:ext>
            </a:extLst>
          </p:cNvPr>
          <p:cNvSpPr>
            <a:spLocks xmlns:a="http://schemas.openxmlformats.org/drawingml/2006/main" noGrp="1"/>
          </p:cNvSpPr>
          <p:nvPr/>
        </p:nvSpPr>
        <p:spPr>
          <a:xfrm xmlns:a="http://schemas.openxmlformats.org/drawingml/2006/main">
            <a:off x="4669631" y="2381250"/>
            <a:ext cx="619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4EBE2"/>
                </a:solidFill>
              </a:defRPr>
            </a:pPr>
            <a:r>
              <a:rPr sz="2025" b="1">
                <a:solidFill>
                  <a:srgbClr val="F4EBE2"/>
                </a:solidFill>
              </a:rPr>
              <a:t>State utilities, uncertainty construction, coverage, exposure aggregation, abstention, and sensitivity.</a:t>
            </a:r>
          </a:p>
        </p:txBody>
      </p:sp>
      <p:sp>
        <p:nvSpPr>
          <p:cNvPr id="12" name="" descr="Instructional visual for Defend One Decision Rule Before Changing Representation">
            <a:extLst xmlns:a="http://schemas.openxmlformats.org/drawingml/2006/main">
              <a:ext uri="{FF2B5EF4-FFF2-40B4-BE49-F238E27FC236}">
                <a16:creationId xmlns:a16="http://schemas.microsoft.com/office/drawing/2014/main" id="{75DD6D06-2F00-4DDF-A694-D6868EE92BEF}"/>
              </a:ext>
            </a:extLst>
          </p:cNvPr>
          <p:cNvSpPr>
            <a:spLocks xmlns:a="http://schemas.openxmlformats.org/drawingml/2006/main" noGrp="1"/>
          </p:cNvSpPr>
          <p:nvPr/>
        </p:nvSpPr>
        <p:spPr>
          <a:xfrm xmlns:a="http://schemas.openxmlformats.org/drawingml/2006/main">
            <a:off x="4669631" y="4762500"/>
            <a:ext cx="2857500" cy="381000"/>
          </a:xfrm>
          <a:prstGeom xmlns:a="http://schemas.openxmlformats.org/drawingml/2006/main" prst="roundRect">
            <a:avLst>
              <a:gd name="adj" fmla="val 20000"/>
            </a:avLst>
          </a:prstGeom>
          <a:solidFill xmlns:a="http://schemas.openxmlformats.org/drawingml/2006/main">
            <a:srgbClr val="0B0B10"/>
          </a:solidFill>
          <a:ln xmlns:a="http://schemas.openxmlformats.org/drawingml/2006/main" w="14288">
            <a:solidFill>
              <a:srgbClr val="E8B461"/>
            </a:solidFill>
            <a:prstDash val="solid"/>
          </a:ln>
        </p:spPr>
      </p:sp>
      <p:sp>
        <p:nvSpPr>
          <p:cNvPr id="13" name="" descr="Instructional visual for Defend One Decision Rule Before Changing Representation">
            <a:extLst xmlns:a="http://schemas.openxmlformats.org/drawingml/2006/main">
              <a:ext uri="{FF2B5EF4-FFF2-40B4-BE49-F238E27FC236}">
                <a16:creationId xmlns:a16="http://schemas.microsoft.com/office/drawing/2014/main" id="{61B9DFC6-05C0-42B6-B829-757D70829817}"/>
              </a:ext>
            </a:extLst>
          </p:cNvPr>
          <p:cNvSpPr>
            <a:spLocks xmlns:a="http://schemas.openxmlformats.org/drawingml/2006/main" noGrp="1"/>
          </p:cNvSpPr>
          <p:nvPr/>
        </p:nvSpPr>
        <p:spPr>
          <a:xfrm xmlns:a="http://schemas.openxmlformats.org/drawingml/2006/main">
            <a:off x="4764881" y="4791075"/>
            <a:ext cx="266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1"/>
                </a:solidFill>
              </a:defRPr>
            </a:pPr>
            <a:r>
              <a:rPr sz="1650" b="1">
                <a:solidFill>
                  <a:srgbClr val="E8B461"/>
                </a:solidFill>
              </a:rPr>
              <a:t>STUDENT OUTPUT</a:t>
            </a:r>
          </a:p>
        </p:txBody>
      </p:sp>
    </p:spTree>
    <p:extLst>
      <p:ext uri="{BB962C8B-B14F-4D97-AF65-F5344CB8AC3E}">
        <p14:creationId xmlns:p14="http://schemas.microsoft.com/office/powerpoint/2010/main" val="1999787014"/>
      </p:ext>
    </p:extLst>
  </p:cSld>
</p:sld>
</file>

<file path=ppt/slides/slide72.xml><?xml version="1.0" encoding="utf-8"?>
<p:sld xmlns:p="http://schemas.openxmlformats.org/presentationml/2006/main">
  <p:cSld>
    <p:bg>
      <p:bgPr>
        <a:solidFill xmlns:a="http://schemas.openxmlformats.org/drawingml/2006/main">
          <a:srgbClr val="050505"/>
        </a:solidFill>
      </p:bgPr>
    </p:bg>
    <p:spTree>
      <p:nvGrpSpPr>
        <p:cNvPr id="1" name="" descr="Instructional visual for 10-Minute Break"/>
        <p:cNvGrpSpPr/>
        <p:nvPr/>
      </p:nvGrpSpPr>
      <p:grpSpPr>
        <a:xfrm xmlns:a="http://schemas.openxmlformats.org/drawingml/2006/main"/>
      </p:grpSpPr>
      <p:sp>
        <p:nvSpPr>
          <p:cNvPr id="1" name="" descr="Instructional visual for 10-Minute Break">
            <a:extLst xmlns:a="http://schemas.openxmlformats.org/drawingml/2006/main">
              <a:ext uri="{FF2B5EF4-FFF2-40B4-BE49-F238E27FC236}">
                <a16:creationId xmlns:a16="http://schemas.microsoft.com/office/drawing/2014/main" id="{726B4669-8D39-4F13-9A09-8C14434A8309}"/>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27D3C8"/>
          </a:solidFill>
          <a:ln xmlns:a="http://schemas.openxmlformats.org/drawingml/2006/main" w="0">
            <a:noFill/>
            <a:prstDash val="solid"/>
          </a:ln>
        </p:spPr>
      </p:sp>
      <p:sp>
        <p:nvSpPr>
          <p:cNvPr id="2" name="" descr="Instructional visual for 10-Minute Break">
            <a:extLst xmlns:a="http://schemas.openxmlformats.org/drawingml/2006/main">
              <a:ext uri="{FF2B5EF4-FFF2-40B4-BE49-F238E27FC236}">
                <a16:creationId xmlns:a16="http://schemas.microsoft.com/office/drawing/2014/main" id="{E2B0EFF2-9204-4FF8-AC02-3839326A8DA3}"/>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BREAK</a:t>
            </a:r>
          </a:p>
        </p:txBody>
      </p:sp>
      <p:sp>
        <p:nvSpPr>
          <p:cNvPr id="3" name="" descr="Instructional visual for 10-Minute Break">
            <a:extLst xmlns:a="http://schemas.openxmlformats.org/drawingml/2006/main">
              <a:ext uri="{FF2B5EF4-FFF2-40B4-BE49-F238E27FC236}">
                <a16:creationId xmlns:a16="http://schemas.microsoft.com/office/drawing/2014/main" id="{B0808DF5-7D5D-4EAE-9049-130C817F0D9C}"/>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 descr="Instructional visual for 10-Minute Break">
            <a:extLst xmlns:a="http://schemas.openxmlformats.org/drawingml/2006/main">
              <a:ext uri="{FF2B5EF4-FFF2-40B4-BE49-F238E27FC236}">
                <a16:creationId xmlns:a16="http://schemas.microsoft.com/office/drawing/2014/main" id="{089D8CEB-3F0C-433A-818B-4C4761474F1D}"/>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5" name="" descr="Instructional visual for 10-Minute Break">
            <a:extLst xmlns:a="http://schemas.openxmlformats.org/drawingml/2006/main">
              <a:ext uri="{FF2B5EF4-FFF2-40B4-BE49-F238E27FC236}">
                <a16:creationId xmlns:a16="http://schemas.microsoft.com/office/drawing/2014/main" id="{DFE4ADD1-401C-4D1D-816D-6D3DDDE16A14}"/>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072 / 144</a:t>
            </a:r>
          </a:p>
        </p:txBody>
      </p:sp>
      <p:sp>
        <p:nvSpPr>
          <p:cNvPr id="6" name="" descr="Instructional visual for 10-Minute Break">
            <a:extLst xmlns:a="http://schemas.openxmlformats.org/drawingml/2006/main">
              <a:ext uri="{FF2B5EF4-FFF2-40B4-BE49-F238E27FC236}">
                <a16:creationId xmlns:a16="http://schemas.microsoft.com/office/drawing/2014/main" id="{0AF617AA-58DA-4DEA-8ABC-93AF494456B1}"/>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7" name="" descr="Instructional visual for 10-Minute Break">
            <a:extLst xmlns:a="http://schemas.openxmlformats.org/drawingml/2006/main">
              <a:ext uri="{FF2B5EF4-FFF2-40B4-BE49-F238E27FC236}">
                <a16:creationId xmlns:a16="http://schemas.microsoft.com/office/drawing/2014/main" id="{4B3F79EE-1AE8-4C81-8683-F2BFA6C909A7}"/>
              </a:ext>
            </a:extLst>
          </p:cNvPr>
          <p:cNvSpPr>
            <a:spLocks xmlns:a="http://schemas.openxmlformats.org/drawingml/2006/main" noGrp="1"/>
          </p:cNvSpPr>
          <p:nvPr/>
        </p:nvSpPr>
        <p:spPr>
          <a:xfrm xmlns:a="http://schemas.openxmlformats.org/drawingml/2006/main">
            <a:off x="764858" y="1219200"/>
            <a:ext cx="266700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1250" b="1">
                <a:solidFill>
                  <a:srgbClr val="E8B462"/>
                </a:solidFill>
              </a:defRPr>
            </a:pPr>
            <a:r>
              <a:rPr sz="11250" b="1">
                <a:solidFill>
                  <a:srgbClr val="E8B462"/>
                </a:solidFill>
              </a:rPr>
              <a:t>10</a:t>
            </a:r>
          </a:p>
        </p:txBody>
      </p:sp>
      <p:sp>
        <p:nvSpPr>
          <p:cNvPr id="8" name="" descr="Instructional visual for 10-Minute Break">
            <a:extLst xmlns:a="http://schemas.openxmlformats.org/drawingml/2006/main">
              <a:ext uri="{FF2B5EF4-FFF2-40B4-BE49-F238E27FC236}">
                <a16:creationId xmlns:a16="http://schemas.microsoft.com/office/drawing/2014/main" id="{B7129B66-4B63-44DB-B770-5DCE0D0B5867}"/>
              </a:ext>
            </a:extLst>
          </p:cNvPr>
          <p:cNvSpPr>
            <a:spLocks xmlns:a="http://schemas.openxmlformats.org/drawingml/2006/main" noGrp="1"/>
          </p:cNvSpPr>
          <p:nvPr/>
        </p:nvSpPr>
        <p:spPr>
          <a:xfrm xmlns:a="http://schemas.openxmlformats.org/drawingml/2006/main">
            <a:off x="3717608" y="1600200"/>
            <a:ext cx="7239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750" b="1">
                <a:solidFill>
                  <a:srgbClr val="F4EBE3"/>
                </a:solidFill>
              </a:defRPr>
            </a:pPr>
            <a:r>
              <a:rPr sz="3750" b="1">
                <a:solidFill>
                  <a:srgbClr val="F4EBE3"/>
                </a:solidFill>
              </a:rPr>
              <a:t>MINUTE BREAK</a:t>
            </a:r>
          </a:p>
        </p:txBody>
      </p:sp>
      <p:sp>
        <p:nvSpPr>
          <p:cNvPr id="9" name="" descr="Instructional visual for 10-Minute Break">
            <a:extLst xmlns:a="http://schemas.openxmlformats.org/drawingml/2006/main">
              <a:ext uri="{FF2B5EF4-FFF2-40B4-BE49-F238E27FC236}">
                <a16:creationId xmlns:a16="http://schemas.microsoft.com/office/drawing/2014/main" id="{A8E0924F-D6EA-45E2-A56F-9ECC7186F08A}"/>
              </a:ext>
            </a:extLst>
          </p:cNvPr>
          <p:cNvSpPr>
            <a:spLocks xmlns:a="http://schemas.openxmlformats.org/drawingml/2006/main" noGrp="1"/>
          </p:cNvSpPr>
          <p:nvPr/>
        </p:nvSpPr>
        <p:spPr>
          <a:xfrm xmlns:a="http://schemas.openxmlformats.org/drawingml/2006/main">
            <a:off x="3755708" y="2590800"/>
            <a:ext cx="66675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950" b="0">
                <a:solidFill>
                  <a:srgbClr val="BDB8B4"/>
                </a:solidFill>
              </a:defRPr>
            </a:pPr>
            <a:r>
              <a:rPr sz="1950" b="0">
                <a:solidFill>
                  <a:srgbClr val="BDB8B4"/>
                </a:solidFill>
              </a:rPr>
              <a:t>Resume with representation, causal sequence construction, and model comparison.</a:t>
            </a:r>
          </a:p>
        </p:txBody>
      </p:sp>
      <p:sp>
        <p:nvSpPr>
          <p:cNvPr id="10" name="" descr="Instructional visual for 10-Minute Break">
            <a:extLst xmlns:a="http://schemas.openxmlformats.org/drawingml/2006/main">
              <a:ext uri="{FF2B5EF4-FFF2-40B4-BE49-F238E27FC236}">
                <a16:creationId xmlns:a16="http://schemas.microsoft.com/office/drawing/2014/main" id="{54CF1AA2-32D0-4C4D-BCF0-78E788746D7C}"/>
              </a:ext>
            </a:extLst>
          </p:cNvPr>
          <p:cNvSpPr>
            <a:spLocks xmlns:a="http://schemas.openxmlformats.org/drawingml/2006/main" noGrp="1"/>
          </p:cNvSpPr>
          <p:nvPr/>
        </p:nvSpPr>
        <p:spPr>
          <a:xfrm xmlns:a="http://schemas.openxmlformats.org/drawingml/2006/main">
            <a:off x="3755708" y="4095750"/>
            <a:ext cx="5905500" cy="76200"/>
          </a:xfrm>
          <a:prstGeom xmlns:a="http://schemas.openxmlformats.org/drawingml/2006/main" prst="rect">
            <a:avLst/>
          </a:prstGeom>
          <a:solidFill xmlns:a="http://schemas.openxmlformats.org/drawingml/2006/main">
            <a:srgbClr val="E8B462"/>
          </a:solidFill>
          <a:ln xmlns:a="http://schemas.openxmlformats.org/drawingml/2006/main" w="0">
            <a:noFill/>
            <a:prstDash val="solid"/>
          </a:ln>
        </p:spPr>
      </p:sp>
    </p:spTree>
    <p:extLst>
      <p:ext uri="{BB962C8B-B14F-4D97-AF65-F5344CB8AC3E}">
        <p14:creationId xmlns:p14="http://schemas.microsoft.com/office/powerpoint/2010/main" val="1565461274"/>
      </p:ext>
    </p:extLst>
  </p:cSld>
</p:sld>
</file>

<file path=ppt/slides/slide73.xml><?xml version="1.0" encoding="utf-8"?>
<p:sld xmlns:p="http://schemas.openxmlformats.org/presentationml/2006/main">
  <p:cSld>
    <p:bg>
      <p:bgPr>
        <a:solidFill xmlns:a="http://schemas.openxmlformats.org/drawingml/2006/main">
          <a:srgbClr val="050505"/>
        </a:solidFill>
      </p:bgPr>
    </p:bg>
    <p:spTree>
      <p:nvGrpSpPr>
        <p:cNvPr id="1" name="" descr="Instructional visual for Representation Preserves Structure Without Borrowing Future Evidence"/>
        <p:cNvGrpSpPr/>
        <p:nvPr/>
      </p:nvGrpSpPr>
      <p:grpSpPr>
        <a:xfrm xmlns:a="http://schemas.openxmlformats.org/drawingml/2006/main"/>
      </p:grpSpPr>
      <p:sp>
        <p:nvSpPr>
          <p:cNvPr id="1" name="" descr="Instructional visual for Representation Preserves Structure Without Borrowing Future Evidence">
            <a:extLst xmlns:a="http://schemas.openxmlformats.org/drawingml/2006/main">
              <a:ext uri="{FF2B5EF4-FFF2-40B4-BE49-F238E27FC236}">
                <a16:creationId xmlns:a16="http://schemas.microsoft.com/office/drawing/2014/main" id="{6E233D43-AC5B-4245-ACD0-1484AB6AF7E1}"/>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FF6B66"/>
          </a:solidFill>
          <a:ln xmlns:a="http://schemas.openxmlformats.org/drawingml/2006/main" w="0">
            <a:noFill/>
            <a:prstDash val="solid"/>
          </a:ln>
        </p:spPr>
      </p:sp>
      <p:sp>
        <p:nvSpPr>
          <p:cNvPr id="2" name="" descr="Instructional visual for Representation Preserves Structure Without Borrowing Future Evidence">
            <a:extLst xmlns:a="http://schemas.openxmlformats.org/drawingml/2006/main">
              <a:ext uri="{FF2B5EF4-FFF2-40B4-BE49-F238E27FC236}">
                <a16:creationId xmlns:a16="http://schemas.microsoft.com/office/drawing/2014/main" id="{CAB6CDAA-B6C7-4871-B8AA-F934AF07DC3F}"/>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REPRESENTATION</a:t>
            </a:r>
          </a:p>
        </p:txBody>
      </p:sp>
      <p:sp>
        <p:nvSpPr>
          <p:cNvPr id="3" name="" descr="Instructional visual for Representation Preserves Structure Without Borrowing Future Evidence">
            <a:extLst xmlns:a="http://schemas.openxmlformats.org/drawingml/2006/main">
              <a:ext uri="{FF2B5EF4-FFF2-40B4-BE49-F238E27FC236}">
                <a16:creationId xmlns:a16="http://schemas.microsoft.com/office/drawing/2014/main" id="{6C5FC22E-626E-4054-AFFD-34DB76A23853}"/>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 descr="Instructional visual for Representation Preserves Structure Without Borrowing Future Evidence">
            <a:extLst xmlns:a="http://schemas.openxmlformats.org/drawingml/2006/main">
              <a:ext uri="{FF2B5EF4-FFF2-40B4-BE49-F238E27FC236}">
                <a16:creationId xmlns:a16="http://schemas.microsoft.com/office/drawing/2014/main" id="{3A2906F2-2D5F-4F2B-8830-0F3874A8C8F4}"/>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5" name="" descr="Instructional visual for Representation Preserves Structure Without Borrowing Future Evidence">
            <a:extLst xmlns:a="http://schemas.openxmlformats.org/drawingml/2006/main">
              <a:ext uri="{FF2B5EF4-FFF2-40B4-BE49-F238E27FC236}">
                <a16:creationId xmlns:a16="http://schemas.microsoft.com/office/drawing/2014/main" id="{8215148C-234C-4F36-9861-8269DF36E1E3}"/>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073 / 144</a:t>
            </a:r>
          </a:p>
        </p:txBody>
      </p:sp>
      <p:sp>
        <p:nvSpPr>
          <p:cNvPr id="6" name="" descr="Instructional visual for Representation Preserves Structure Without Borrowing Future Evidence">
            <a:extLst xmlns:a="http://schemas.openxmlformats.org/drawingml/2006/main">
              <a:ext uri="{FF2B5EF4-FFF2-40B4-BE49-F238E27FC236}">
                <a16:creationId xmlns:a16="http://schemas.microsoft.com/office/drawing/2014/main" id="{19A32E51-D41B-442C-B473-F4D843A40081}"/>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pic>
        <p:nvPicPr>
          <p:cNvPr id="20" name="" descr="Instructional visual for Representation Preserves Structure Without Borrowing Future Evidence"/>
          <p:cNvPicPr>
            <a:picLocks xmlns:a="http://schemas.openxmlformats.org/drawingml/2006/main" noChangeAspect="1"/>
          </p:cNvPicPr>
          <p:nvPr/>
        </p:nvPicPr>
        <p:blipFill>
          <a:blip xmlns:r="http://schemas.openxmlformats.org/officeDocument/2006/relationships" xmlns:a="http://schemas.openxmlformats.org/drawingml/2006/main" r:embed="Rccc8d78dfcc147f6"/>
          <a:srcRect xmlns:a="http://schemas.openxmlformats.org/drawingml/2006/main" l="13584" t="0" r="13584" b="0"/>
          <a:stretch xmlns:a="http://schemas.openxmlformats.org/drawingml/2006/main">
            <a:fillRect l="0" t="0" r="0" b="0"/>
          </a:stretch>
        </p:blipFill>
        <p:spPr>
          <a:xfrm xmlns:a="http://schemas.openxmlformats.org/drawingml/2006/main">
            <a:off x="5242084" y="742950"/>
            <a:ext cx="6286500" cy="4857750"/>
          </a:xfrm>
          <a:prstGeom xmlns:a="http://schemas.openxmlformats.org/drawingml/2006/main" prst="rect">
            <a:avLst/>
          </a:prstGeom>
        </p:spPr>
      </p:pic>
      <p:sp>
        <p:nvSpPr>
          <p:cNvPr id="8" name="" descr="Instructional visual for Representation Preserves Structure Without Borrowing Future Evidence">
            <a:extLst xmlns:a="http://schemas.openxmlformats.org/drawingml/2006/main">
              <a:ext uri="{FF2B5EF4-FFF2-40B4-BE49-F238E27FC236}">
                <a16:creationId xmlns:a16="http://schemas.microsoft.com/office/drawing/2014/main" id="{50DF5B7B-FFF2-456C-83E8-4788214D7156}"/>
              </a:ext>
            </a:extLst>
          </p:cNvPr>
          <p:cNvSpPr>
            <a:spLocks xmlns:a="http://schemas.openxmlformats.org/drawingml/2006/main" noGrp="1"/>
          </p:cNvSpPr>
          <p:nvPr/>
        </p:nvSpPr>
        <p:spPr>
          <a:xfrm xmlns:a="http://schemas.openxmlformats.org/drawingml/2006/main">
            <a:off x="3334" y="0"/>
            <a:ext cx="6286500" cy="6858000"/>
          </a:xfrm>
          <a:prstGeom xmlns:a="http://schemas.openxmlformats.org/drawingml/2006/main" prst="rect">
            <a:avLst/>
          </a:prstGeom>
          <a:solidFill xmlns:a="http://schemas.openxmlformats.org/drawingml/2006/main">
            <a:srgbClr val="05050C"/>
          </a:solidFill>
          <a:ln xmlns:a="http://schemas.openxmlformats.org/drawingml/2006/main" w="0">
            <a:noFill/>
            <a:prstDash val="solid"/>
          </a:ln>
        </p:spPr>
      </p:sp>
      <p:sp>
        <p:nvSpPr>
          <p:cNvPr id="9" name="" descr="Instructional visual for Representation Preserves Structure Without Borrowing Future Evidence">
            <a:extLst xmlns:a="http://schemas.openxmlformats.org/drawingml/2006/main">
              <a:ext uri="{FF2B5EF4-FFF2-40B4-BE49-F238E27FC236}">
                <a16:creationId xmlns:a16="http://schemas.microsoft.com/office/drawing/2014/main" id="{2FC0B3C9-0A25-4D57-93FB-8A6B379E01CF}"/>
              </a:ext>
            </a:extLst>
          </p:cNvPr>
          <p:cNvSpPr>
            <a:spLocks xmlns:a="http://schemas.openxmlformats.org/drawingml/2006/main" noGrp="1"/>
          </p:cNvSpPr>
          <p:nvPr/>
        </p:nvSpPr>
        <p:spPr>
          <a:xfrm xmlns:a="http://schemas.openxmlformats.org/drawingml/2006/main">
            <a:off x="651034" y="666750"/>
            <a:ext cx="4572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FF6B66"/>
                </a:solidFill>
              </a:defRPr>
            </a:pPr>
            <a:r>
              <a:rPr sz="1350" b="1">
                <a:solidFill>
                  <a:srgbClr val="FF6B66"/>
                </a:solidFill>
              </a:rPr>
              <a:t>MOVEMENT III</a:t>
            </a:r>
          </a:p>
        </p:txBody>
      </p:sp>
      <p:sp>
        <p:nvSpPr>
          <p:cNvPr id="10" name="" descr="Instructional visual for Representation Preserves Structure Without Borrowing Future Evidence">
            <a:extLst xmlns:a="http://schemas.openxmlformats.org/drawingml/2006/main">
              <a:ext uri="{FF2B5EF4-FFF2-40B4-BE49-F238E27FC236}">
                <a16:creationId xmlns:a16="http://schemas.microsoft.com/office/drawing/2014/main" id="{CC70F690-8EB5-4ED2-B7FD-79E24A44F95F}"/>
              </a:ext>
            </a:extLst>
          </p:cNvPr>
          <p:cNvSpPr>
            <a:spLocks xmlns:a="http://schemas.openxmlformats.org/drawingml/2006/main" noGrp="1"/>
          </p:cNvSpPr>
          <p:nvPr/>
        </p:nvSpPr>
        <p:spPr>
          <a:xfrm xmlns:a="http://schemas.openxmlformats.org/drawingml/2006/main">
            <a:off x="651034" y="1428750"/>
            <a:ext cx="51435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Representation Preserves Structure Without Borrowing Future Evidence</a:t>
            </a:r>
          </a:p>
        </p:txBody>
      </p:sp>
      <p:sp>
        <p:nvSpPr>
          <p:cNvPr id="11" name="" descr="Instructional visual for Representation Preserves Structure Without Borrowing Future Evidence">
            <a:extLst xmlns:a="http://schemas.openxmlformats.org/drawingml/2006/main">
              <a:ext uri="{FF2B5EF4-FFF2-40B4-BE49-F238E27FC236}">
                <a16:creationId xmlns:a16="http://schemas.microsoft.com/office/drawing/2014/main" id="{80ADAC6A-840B-4CD4-A14A-3D2E994F5E9F}"/>
              </a:ext>
            </a:extLst>
          </p:cNvPr>
          <p:cNvSpPr>
            <a:spLocks xmlns:a="http://schemas.openxmlformats.org/drawingml/2006/main" noGrp="1"/>
          </p:cNvSpPr>
          <p:nvPr/>
        </p:nvSpPr>
        <p:spPr>
          <a:xfrm xmlns:a="http://schemas.openxmlformats.org/drawingml/2006/main">
            <a:off x="689134" y="3371850"/>
            <a:ext cx="48577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0">
                <a:solidFill>
                  <a:srgbClr val="BDB8B5"/>
                </a:solidFill>
              </a:defRPr>
            </a:pPr>
            <a:r>
              <a:rPr sz="1725" b="0">
                <a:solidFill>
                  <a:srgbClr val="BDB8B5"/>
                </a:solidFill>
              </a:rPr>
              <a:t>Compare every encoding under the same label, cutoff, folds, opportunities, and final test.</a:t>
            </a:r>
          </a:p>
        </p:txBody>
      </p:sp>
      <p:sp>
        <p:nvSpPr>
          <p:cNvPr id="12" name="" descr="Instructional visual for Representation Preserves Structure Without Borrowing Future Evidence">
            <a:extLst xmlns:a="http://schemas.openxmlformats.org/drawingml/2006/main">
              <a:ext uri="{FF2B5EF4-FFF2-40B4-BE49-F238E27FC236}">
                <a16:creationId xmlns:a16="http://schemas.microsoft.com/office/drawing/2014/main" id="{2F519522-6C1E-48D4-A134-612618B4DE59}"/>
              </a:ext>
            </a:extLst>
          </p:cNvPr>
          <p:cNvSpPr>
            <a:spLocks xmlns:a="http://schemas.openxmlformats.org/drawingml/2006/main" noGrp="1"/>
          </p:cNvSpPr>
          <p:nvPr/>
        </p:nvSpPr>
        <p:spPr>
          <a:xfrm xmlns:a="http://schemas.openxmlformats.org/drawingml/2006/main">
            <a:off x="670084" y="4629150"/>
            <a:ext cx="4095750" cy="76200"/>
          </a:xfrm>
          <a:prstGeom xmlns:a="http://schemas.openxmlformats.org/drawingml/2006/main" prst="rect">
            <a:avLst/>
          </a:prstGeom>
          <a:solidFill xmlns:a="http://schemas.openxmlformats.org/drawingml/2006/main">
            <a:srgbClr val="FF6B66"/>
          </a:solidFill>
          <a:ln xmlns:a="http://schemas.openxmlformats.org/drawingml/2006/main" w="0">
            <a:noFill/>
            <a:prstDash val="solid"/>
          </a:ln>
        </p:spPr>
      </p:sp>
      <p:sp>
        <p:nvSpPr>
          <p:cNvPr id="13" name="" descr="Instructional visual for Representation Preserves Structure Without Borrowing Future Evidence">
            <a:extLst xmlns:a="http://schemas.openxmlformats.org/drawingml/2006/main">
              <a:ext uri="{FF2B5EF4-FFF2-40B4-BE49-F238E27FC236}">
                <a16:creationId xmlns:a16="http://schemas.microsoft.com/office/drawing/2014/main" id="{06A89882-2E7B-4373-B2F4-7A0354503D6A}"/>
              </a:ext>
            </a:extLst>
          </p:cNvPr>
          <p:cNvSpPr>
            <a:spLocks xmlns:a="http://schemas.openxmlformats.org/drawingml/2006/main" noGrp="1"/>
          </p:cNvSpPr>
          <p:nvPr/>
        </p:nvSpPr>
        <p:spPr>
          <a:xfrm xmlns:a="http://schemas.openxmlformats.org/drawingml/2006/main">
            <a:off x="689134" y="4933950"/>
            <a:ext cx="4762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FF6B66"/>
                </a:solidFill>
              </a:defRPr>
            </a:pPr>
            <a:r>
              <a:rPr sz="2025" b="1">
                <a:solidFill>
                  <a:srgbClr val="FF6B66"/>
                </a:solidFill>
              </a:rPr>
              <a:t>Reject future information.</a:t>
            </a:r>
          </a:p>
        </p:txBody>
      </p:sp>
    </p:spTree>
    <p:extLst>
      <p:ext uri="{BB962C8B-B14F-4D97-AF65-F5344CB8AC3E}">
        <p14:creationId xmlns:p14="http://schemas.microsoft.com/office/powerpoint/2010/main" val="1547266075"/>
      </p:ext>
    </p:extLst>
  </p:cSld>
</p:sld>
</file>

<file path=ppt/slides/slide74.xml><?xml version="1.0" encoding="utf-8"?>
<p:sld xmlns:p="http://schemas.openxmlformats.org/presentationml/2006/main">
  <p:cSld>
    <p:bg>
      <p:bgPr>
        <a:solidFill xmlns:a="http://schemas.openxmlformats.org/drawingml/2006/main">
          <a:srgbClr val="050505"/>
        </a:solidFill>
      </p:bgPr>
    </p:bg>
    <p:spTree>
      <p:nvGrpSpPr>
        <p:cNvPr id="1" name="" descr="Instructional visual for Gradient Boosting Adds Trees That Reduce the Current Loss"/>
        <p:cNvGrpSpPr/>
        <p:nvPr/>
      </p:nvGrpSpPr>
      <p:grpSpPr>
        <a:xfrm xmlns:a="http://schemas.openxmlformats.org/drawingml/2006/main"/>
      </p:grpSpPr>
      <p:sp>
        <p:nvSpPr>
          <p:cNvPr id="1" name="" descr="Instructional visual for Gradient Boosting Adds Trees That Reduce the Current Loss">
            <a:extLst xmlns:a="http://schemas.openxmlformats.org/drawingml/2006/main">
              <a:ext uri="{FF2B5EF4-FFF2-40B4-BE49-F238E27FC236}">
                <a16:creationId xmlns:a16="http://schemas.microsoft.com/office/drawing/2014/main" id="{EDAC846E-E14A-46AD-8028-DD71ACF243B7}"/>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FF6B67"/>
          </a:solidFill>
          <a:ln xmlns:a="http://schemas.openxmlformats.org/drawingml/2006/main" w="0">
            <a:noFill/>
            <a:prstDash val="solid"/>
          </a:ln>
        </p:spPr>
      </p:sp>
      <p:sp>
        <p:nvSpPr>
          <p:cNvPr id="2" name="" descr="Instructional visual for Gradient Boosting Adds Trees That Reduce the Current Loss">
            <a:extLst xmlns:a="http://schemas.openxmlformats.org/drawingml/2006/main">
              <a:ext uri="{FF2B5EF4-FFF2-40B4-BE49-F238E27FC236}">
                <a16:creationId xmlns:a16="http://schemas.microsoft.com/office/drawing/2014/main" id="{0F329AE0-6210-4932-8582-1C3F066EA12D}"/>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REPRESENTATION</a:t>
            </a:r>
          </a:p>
        </p:txBody>
      </p:sp>
      <p:sp>
        <p:nvSpPr>
          <p:cNvPr id="3" name="" descr="Instructional visual for Gradient Boosting Adds Trees That Reduce the Current Loss">
            <a:extLst xmlns:a="http://schemas.openxmlformats.org/drawingml/2006/main">
              <a:ext uri="{FF2B5EF4-FFF2-40B4-BE49-F238E27FC236}">
                <a16:creationId xmlns:a16="http://schemas.microsoft.com/office/drawing/2014/main" id="{EE39E2A8-339C-4F09-AC1C-5107C72982A3}"/>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LITERATURE-DERIVED / DESIGN TARGET</a:t>
            </a:r>
          </a:p>
        </p:txBody>
      </p:sp>
      <p:sp>
        <p:nvSpPr>
          <p:cNvPr id="4" name="slide-title" descr="Instructional visual for Gradient Boosting Adds Trees That Reduce the Current Loss">
            <a:extLst xmlns:a="http://schemas.openxmlformats.org/drawingml/2006/main">
              <a:ext uri="{FF2B5EF4-FFF2-40B4-BE49-F238E27FC236}">
                <a16:creationId xmlns:a16="http://schemas.microsoft.com/office/drawing/2014/main" id="{47E8A772-FE99-46BC-AAF5-2E823F432C69}"/>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Gradient Boosting Adds Trees That Reduce the Current Loss</a:t>
            </a:r>
          </a:p>
        </p:txBody>
      </p:sp>
      <p:sp>
        <p:nvSpPr>
          <p:cNvPr id="5" name="" descr="Instructional visual for Gradient Boosting Adds Trees That Reduce the Current Loss">
            <a:extLst xmlns:a="http://schemas.openxmlformats.org/drawingml/2006/main">
              <a:ext uri="{FF2B5EF4-FFF2-40B4-BE49-F238E27FC236}">
                <a16:creationId xmlns:a16="http://schemas.microsoft.com/office/drawing/2014/main" id="{6F76198D-DD60-4E9E-9F1E-05B29D30DFDC}"/>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FF6B67"/>
          </a:solidFill>
          <a:ln xmlns:a="http://schemas.openxmlformats.org/drawingml/2006/main" w="0">
            <a:noFill/>
            <a:prstDash val="solid"/>
          </a:ln>
        </p:spPr>
      </p:sp>
      <p:sp>
        <p:nvSpPr>
          <p:cNvPr id="6" name="" descr="Instructional visual for Gradient Boosting Adds Trees That Reduce the Current Loss">
            <a:extLst xmlns:a="http://schemas.openxmlformats.org/drawingml/2006/main">
              <a:ext uri="{FF2B5EF4-FFF2-40B4-BE49-F238E27FC236}">
                <a16:creationId xmlns:a16="http://schemas.microsoft.com/office/drawing/2014/main" id="{7C25196C-B917-4B97-8C88-AC2DFE280F36}"/>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Gradient Boosting Adds Trees That Reduce the Current Loss">
            <a:extLst xmlns:a="http://schemas.openxmlformats.org/drawingml/2006/main">
              <a:ext uri="{FF2B5EF4-FFF2-40B4-BE49-F238E27FC236}">
                <a16:creationId xmlns:a16="http://schemas.microsoft.com/office/drawing/2014/main" id="{651AE65A-2E04-4A66-8F2B-28CAB6B26B74}"/>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074 / 144</a:t>
            </a:r>
          </a:p>
        </p:txBody>
      </p:sp>
      <p:sp>
        <p:nvSpPr>
          <p:cNvPr id="8" name="" descr="Instructional visual for Gradient Boosting Adds Trees That Reduce the Current Loss">
            <a:extLst xmlns:a="http://schemas.openxmlformats.org/drawingml/2006/main">
              <a:ext uri="{FF2B5EF4-FFF2-40B4-BE49-F238E27FC236}">
                <a16:creationId xmlns:a16="http://schemas.microsoft.com/office/drawing/2014/main" id="{EEE424E8-26E6-4983-96FE-8B677931996A}"/>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Gradient Boosting Adds Trees That Reduce the Current Loss">
            <a:extLst xmlns:a="http://schemas.openxmlformats.org/drawingml/2006/main">
              <a:ext uri="{FF2B5EF4-FFF2-40B4-BE49-F238E27FC236}">
                <a16:creationId xmlns:a16="http://schemas.microsoft.com/office/drawing/2014/main" id="{966B16AD-57ED-4E85-A382-4DC6DACF7B4E}"/>
              </a:ext>
            </a:extLst>
          </p:cNvPr>
          <p:cNvSpPr>
            <a:spLocks xmlns:a="http://schemas.openxmlformats.org/drawingml/2006/main" noGrp="1"/>
          </p:cNvSpPr>
          <p:nvPr/>
        </p:nvSpPr>
        <p:spPr>
          <a:xfrm xmlns:a="http://schemas.openxmlformats.org/drawingml/2006/main">
            <a:off x="2613660" y="3257550"/>
            <a:ext cx="590550" cy="209550"/>
          </a:xfrm>
          <a:prstGeom xmlns:a="http://schemas.openxmlformats.org/drawingml/2006/main" prst="rightArrow">
            <a:avLst/>
          </a:prstGeom>
          <a:solidFill xmlns:a="http://schemas.openxmlformats.org/drawingml/2006/main">
            <a:srgbClr val="FF6B67"/>
          </a:solidFill>
          <a:ln xmlns:a="http://schemas.openxmlformats.org/drawingml/2006/main" w="0">
            <a:noFill/>
            <a:prstDash val="solid"/>
          </a:ln>
        </p:spPr>
      </p:sp>
      <p:sp>
        <p:nvSpPr>
          <p:cNvPr id="10" name="" descr="Instructional visual for Gradient Boosting Adds Trees That Reduce the Current Loss">
            <a:extLst xmlns:a="http://schemas.openxmlformats.org/drawingml/2006/main">
              <a:ext uri="{FF2B5EF4-FFF2-40B4-BE49-F238E27FC236}">
                <a16:creationId xmlns:a16="http://schemas.microsoft.com/office/drawing/2014/main" id="{E32C2005-3348-4BE6-8795-0C2A0F39323C}"/>
              </a:ext>
            </a:extLst>
          </p:cNvPr>
          <p:cNvSpPr>
            <a:spLocks xmlns:a="http://schemas.openxmlformats.org/drawingml/2006/main" noGrp="1"/>
          </p:cNvSpPr>
          <p:nvPr/>
        </p:nvSpPr>
        <p:spPr>
          <a:xfrm xmlns:a="http://schemas.openxmlformats.org/drawingml/2006/main">
            <a:off x="1003935" y="2743200"/>
            <a:ext cx="1619250" cy="1104900"/>
          </a:xfrm>
          <a:prstGeom xmlns:a="http://schemas.openxmlformats.org/drawingml/2006/main" prst="roundRect">
            <a:avLst>
              <a:gd name="adj" fmla="val 10345"/>
            </a:avLst>
          </a:prstGeom>
          <a:solidFill xmlns:a="http://schemas.openxmlformats.org/drawingml/2006/main">
            <a:srgbClr val="0B0B13"/>
          </a:solidFill>
          <a:ln xmlns:a="http://schemas.openxmlformats.org/drawingml/2006/main" w="19050">
            <a:solidFill>
              <a:srgbClr val="27D3CA"/>
            </a:solidFill>
            <a:prstDash val="solid"/>
          </a:ln>
        </p:spPr>
      </p:sp>
      <p:sp>
        <p:nvSpPr>
          <p:cNvPr id="11" name="" descr="Instructional visual for Gradient Boosting Adds Trees That Reduce the Current Loss">
            <a:extLst xmlns:a="http://schemas.openxmlformats.org/drawingml/2006/main">
              <a:ext uri="{FF2B5EF4-FFF2-40B4-BE49-F238E27FC236}">
                <a16:creationId xmlns:a16="http://schemas.microsoft.com/office/drawing/2014/main" id="{C01D742C-3EDB-44B5-B05A-132D48D75B1D}"/>
              </a:ext>
            </a:extLst>
          </p:cNvPr>
          <p:cNvSpPr>
            <a:spLocks xmlns:a="http://schemas.openxmlformats.org/drawingml/2006/main" noGrp="1"/>
          </p:cNvSpPr>
          <p:nvPr/>
        </p:nvSpPr>
        <p:spPr>
          <a:xfrm xmlns:a="http://schemas.openxmlformats.org/drawingml/2006/main">
            <a:off x="1042035" y="2781300"/>
            <a:ext cx="15430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F4EBE5"/>
                </a:solidFill>
              </a:defRPr>
            </a:pPr>
            <a:r>
              <a:rPr sz="2250" b="1">
                <a:solidFill>
                  <a:srgbClr val="F4EBE5"/>
                </a:solidFill>
              </a:rPr>
              <a:t>F₀</a:t>
            </a:r>
          </a:p>
        </p:txBody>
      </p:sp>
      <p:sp>
        <p:nvSpPr>
          <p:cNvPr id="12" name="" descr="Instructional visual for Gradient Boosting Adds Trees That Reduce the Current Loss">
            <a:extLst xmlns:a="http://schemas.openxmlformats.org/drawingml/2006/main">
              <a:ext uri="{FF2B5EF4-FFF2-40B4-BE49-F238E27FC236}">
                <a16:creationId xmlns:a16="http://schemas.microsoft.com/office/drawing/2014/main" id="{4560CA55-CAFA-44A7-9643-F6BC8EFCB831}"/>
              </a:ext>
            </a:extLst>
          </p:cNvPr>
          <p:cNvSpPr>
            <a:spLocks xmlns:a="http://schemas.openxmlformats.org/drawingml/2006/main" noGrp="1"/>
          </p:cNvSpPr>
          <p:nvPr/>
        </p:nvSpPr>
        <p:spPr>
          <a:xfrm xmlns:a="http://schemas.openxmlformats.org/drawingml/2006/main">
            <a:off x="5090160" y="3257550"/>
            <a:ext cx="590550" cy="209550"/>
          </a:xfrm>
          <a:prstGeom xmlns:a="http://schemas.openxmlformats.org/drawingml/2006/main" prst="rightArrow">
            <a:avLst/>
          </a:prstGeom>
          <a:solidFill xmlns:a="http://schemas.openxmlformats.org/drawingml/2006/main">
            <a:srgbClr val="FF6B67"/>
          </a:solidFill>
          <a:ln xmlns:a="http://schemas.openxmlformats.org/drawingml/2006/main" w="0">
            <a:noFill/>
            <a:prstDash val="solid"/>
          </a:ln>
        </p:spPr>
      </p:sp>
      <p:sp>
        <p:nvSpPr>
          <p:cNvPr id="13" name="" descr="Instructional visual for Gradient Boosting Adds Trees That Reduce the Current Loss">
            <a:extLst xmlns:a="http://schemas.openxmlformats.org/drawingml/2006/main">
              <a:ext uri="{FF2B5EF4-FFF2-40B4-BE49-F238E27FC236}">
                <a16:creationId xmlns:a16="http://schemas.microsoft.com/office/drawing/2014/main" id="{91FC0F06-39FB-487F-889A-59F1C505C533}"/>
              </a:ext>
            </a:extLst>
          </p:cNvPr>
          <p:cNvSpPr>
            <a:spLocks xmlns:a="http://schemas.openxmlformats.org/drawingml/2006/main" noGrp="1"/>
          </p:cNvSpPr>
          <p:nvPr/>
        </p:nvSpPr>
        <p:spPr>
          <a:xfrm xmlns:a="http://schemas.openxmlformats.org/drawingml/2006/main">
            <a:off x="3480435" y="2743200"/>
            <a:ext cx="1619250" cy="1104900"/>
          </a:xfrm>
          <a:prstGeom xmlns:a="http://schemas.openxmlformats.org/drawingml/2006/main" prst="roundRect">
            <a:avLst>
              <a:gd name="adj" fmla="val 10345"/>
            </a:avLst>
          </a:prstGeom>
          <a:solidFill xmlns:a="http://schemas.openxmlformats.org/drawingml/2006/main">
            <a:srgbClr val="0B0B13"/>
          </a:solidFill>
          <a:ln xmlns:a="http://schemas.openxmlformats.org/drawingml/2006/main" w="19050">
            <a:solidFill>
              <a:srgbClr val="E8B464"/>
            </a:solidFill>
            <a:prstDash val="solid"/>
          </a:ln>
        </p:spPr>
      </p:sp>
      <p:sp>
        <p:nvSpPr>
          <p:cNvPr id="14" name="" descr="Instructional visual for Gradient Boosting Adds Trees That Reduce the Current Loss">
            <a:extLst xmlns:a="http://schemas.openxmlformats.org/drawingml/2006/main">
              <a:ext uri="{FF2B5EF4-FFF2-40B4-BE49-F238E27FC236}">
                <a16:creationId xmlns:a16="http://schemas.microsoft.com/office/drawing/2014/main" id="{AB52D215-F608-4DFB-887B-A22066DF7327}"/>
              </a:ext>
            </a:extLst>
          </p:cNvPr>
          <p:cNvSpPr>
            <a:spLocks xmlns:a="http://schemas.openxmlformats.org/drawingml/2006/main" noGrp="1"/>
          </p:cNvSpPr>
          <p:nvPr/>
        </p:nvSpPr>
        <p:spPr>
          <a:xfrm xmlns:a="http://schemas.openxmlformats.org/drawingml/2006/main">
            <a:off x="3518535" y="2781300"/>
            <a:ext cx="15430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F4EBE5"/>
                </a:solidFill>
              </a:defRPr>
            </a:pPr>
            <a:r>
              <a:rPr sz="2250" b="1">
                <a:solidFill>
                  <a:srgbClr val="F4EBE5"/>
                </a:solidFill>
              </a:rPr>
              <a:t>+ ηh₁</a:t>
            </a:r>
          </a:p>
        </p:txBody>
      </p:sp>
      <p:sp>
        <p:nvSpPr>
          <p:cNvPr id="15" name="" descr="Instructional visual for Gradient Boosting Adds Trees That Reduce the Current Loss">
            <a:extLst xmlns:a="http://schemas.openxmlformats.org/drawingml/2006/main">
              <a:ext uri="{FF2B5EF4-FFF2-40B4-BE49-F238E27FC236}">
                <a16:creationId xmlns:a16="http://schemas.microsoft.com/office/drawing/2014/main" id="{CAF716AF-3A7A-4A27-9DBF-C51413EBBF29}"/>
              </a:ext>
            </a:extLst>
          </p:cNvPr>
          <p:cNvSpPr>
            <a:spLocks xmlns:a="http://schemas.openxmlformats.org/drawingml/2006/main" noGrp="1"/>
          </p:cNvSpPr>
          <p:nvPr/>
        </p:nvSpPr>
        <p:spPr>
          <a:xfrm xmlns:a="http://schemas.openxmlformats.org/drawingml/2006/main">
            <a:off x="7566660" y="3257550"/>
            <a:ext cx="590550" cy="209550"/>
          </a:xfrm>
          <a:prstGeom xmlns:a="http://schemas.openxmlformats.org/drawingml/2006/main" prst="rightArrow">
            <a:avLst/>
          </a:prstGeom>
          <a:solidFill xmlns:a="http://schemas.openxmlformats.org/drawingml/2006/main">
            <a:srgbClr val="FF6B67"/>
          </a:solidFill>
          <a:ln xmlns:a="http://schemas.openxmlformats.org/drawingml/2006/main" w="0">
            <a:noFill/>
            <a:prstDash val="solid"/>
          </a:ln>
        </p:spPr>
      </p:sp>
      <p:sp>
        <p:nvSpPr>
          <p:cNvPr id="16" name="" descr="Instructional visual for Gradient Boosting Adds Trees That Reduce the Current Loss">
            <a:extLst xmlns:a="http://schemas.openxmlformats.org/drawingml/2006/main">
              <a:ext uri="{FF2B5EF4-FFF2-40B4-BE49-F238E27FC236}">
                <a16:creationId xmlns:a16="http://schemas.microsoft.com/office/drawing/2014/main" id="{A1F6A535-F3E5-4F66-BDA2-CAE73B5D00B6}"/>
              </a:ext>
            </a:extLst>
          </p:cNvPr>
          <p:cNvSpPr>
            <a:spLocks xmlns:a="http://schemas.openxmlformats.org/drawingml/2006/main" noGrp="1"/>
          </p:cNvSpPr>
          <p:nvPr/>
        </p:nvSpPr>
        <p:spPr>
          <a:xfrm xmlns:a="http://schemas.openxmlformats.org/drawingml/2006/main">
            <a:off x="5956935" y="2743200"/>
            <a:ext cx="1619250" cy="1104900"/>
          </a:xfrm>
          <a:prstGeom xmlns:a="http://schemas.openxmlformats.org/drawingml/2006/main" prst="roundRect">
            <a:avLst>
              <a:gd name="adj" fmla="val 10345"/>
            </a:avLst>
          </a:prstGeom>
          <a:solidFill xmlns:a="http://schemas.openxmlformats.org/drawingml/2006/main">
            <a:srgbClr val="0B0B13"/>
          </a:solidFill>
          <a:ln xmlns:a="http://schemas.openxmlformats.org/drawingml/2006/main" w="19050">
            <a:solidFill>
              <a:srgbClr val="FF6B67"/>
            </a:solidFill>
            <a:prstDash val="solid"/>
          </a:ln>
        </p:spPr>
      </p:sp>
      <p:sp>
        <p:nvSpPr>
          <p:cNvPr id="17" name="" descr="Instructional visual for Gradient Boosting Adds Trees That Reduce the Current Loss">
            <a:extLst xmlns:a="http://schemas.openxmlformats.org/drawingml/2006/main">
              <a:ext uri="{FF2B5EF4-FFF2-40B4-BE49-F238E27FC236}">
                <a16:creationId xmlns:a16="http://schemas.microsoft.com/office/drawing/2014/main" id="{C844513F-8F88-4E3F-927E-E4F0CD30E4E4}"/>
              </a:ext>
            </a:extLst>
          </p:cNvPr>
          <p:cNvSpPr>
            <a:spLocks xmlns:a="http://schemas.openxmlformats.org/drawingml/2006/main" noGrp="1"/>
          </p:cNvSpPr>
          <p:nvPr/>
        </p:nvSpPr>
        <p:spPr>
          <a:xfrm xmlns:a="http://schemas.openxmlformats.org/drawingml/2006/main">
            <a:off x="5995035" y="2781300"/>
            <a:ext cx="15430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F4EBE5"/>
                </a:solidFill>
              </a:defRPr>
            </a:pPr>
            <a:r>
              <a:rPr sz="2250" b="1">
                <a:solidFill>
                  <a:srgbClr val="F4EBE5"/>
                </a:solidFill>
              </a:rPr>
              <a:t>+ ηh₂</a:t>
            </a:r>
          </a:p>
        </p:txBody>
      </p:sp>
      <p:sp>
        <p:nvSpPr>
          <p:cNvPr id="18" name="" descr="Instructional visual for Gradient Boosting Adds Trees That Reduce the Current Loss">
            <a:extLst xmlns:a="http://schemas.openxmlformats.org/drawingml/2006/main">
              <a:ext uri="{FF2B5EF4-FFF2-40B4-BE49-F238E27FC236}">
                <a16:creationId xmlns:a16="http://schemas.microsoft.com/office/drawing/2014/main" id="{0C50437D-4560-4B9E-8EFB-B3ADABEDCC5B}"/>
              </a:ext>
            </a:extLst>
          </p:cNvPr>
          <p:cNvSpPr>
            <a:spLocks xmlns:a="http://schemas.openxmlformats.org/drawingml/2006/main" noGrp="1"/>
          </p:cNvSpPr>
          <p:nvPr/>
        </p:nvSpPr>
        <p:spPr>
          <a:xfrm xmlns:a="http://schemas.openxmlformats.org/drawingml/2006/main">
            <a:off x="8433435" y="2743200"/>
            <a:ext cx="1619250" cy="1104900"/>
          </a:xfrm>
          <a:prstGeom xmlns:a="http://schemas.openxmlformats.org/drawingml/2006/main" prst="roundRect">
            <a:avLst>
              <a:gd name="adj" fmla="val 10345"/>
            </a:avLst>
          </a:prstGeom>
          <a:solidFill xmlns:a="http://schemas.openxmlformats.org/drawingml/2006/main">
            <a:srgbClr val="0B0B13"/>
          </a:solidFill>
          <a:ln xmlns:a="http://schemas.openxmlformats.org/drawingml/2006/main" w="19050">
            <a:solidFill>
              <a:srgbClr val="F4EBE5"/>
            </a:solidFill>
            <a:prstDash val="solid"/>
          </a:ln>
        </p:spPr>
      </p:sp>
      <p:sp>
        <p:nvSpPr>
          <p:cNvPr id="19" name="" descr="Instructional visual for Gradient Boosting Adds Trees That Reduce the Current Loss">
            <a:extLst xmlns:a="http://schemas.openxmlformats.org/drawingml/2006/main">
              <a:ext uri="{FF2B5EF4-FFF2-40B4-BE49-F238E27FC236}">
                <a16:creationId xmlns:a16="http://schemas.microsoft.com/office/drawing/2014/main" id="{E0774E7C-D70D-43B0-8C0A-F70B8DEE2E6C}"/>
              </a:ext>
            </a:extLst>
          </p:cNvPr>
          <p:cNvSpPr>
            <a:spLocks xmlns:a="http://schemas.openxmlformats.org/drawingml/2006/main" noGrp="1"/>
          </p:cNvSpPr>
          <p:nvPr/>
        </p:nvSpPr>
        <p:spPr>
          <a:xfrm xmlns:a="http://schemas.openxmlformats.org/drawingml/2006/main">
            <a:off x="8471535" y="2781300"/>
            <a:ext cx="15430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F4EBE5"/>
                </a:solidFill>
              </a:defRPr>
            </a:pPr>
            <a:r>
              <a:rPr sz="2250" b="1">
                <a:solidFill>
                  <a:srgbClr val="F4EBE5"/>
                </a:solidFill>
              </a:rPr>
              <a:t>Fₘ</a:t>
            </a:r>
          </a:p>
        </p:txBody>
      </p:sp>
      <p:sp>
        <p:nvSpPr>
          <p:cNvPr id="20" name="" descr="Instructional visual for Gradient Boosting Adds Trees That Reduce the Current Loss">
            <a:extLst xmlns:a="http://schemas.openxmlformats.org/drawingml/2006/main">
              <a:ext uri="{FF2B5EF4-FFF2-40B4-BE49-F238E27FC236}">
                <a16:creationId xmlns:a16="http://schemas.microsoft.com/office/drawing/2014/main" id="{772CFB4D-4BAF-4A52-A437-1E0DAEB34BB5}"/>
              </a:ext>
            </a:extLst>
          </p:cNvPr>
          <p:cNvSpPr>
            <a:spLocks xmlns:a="http://schemas.openxmlformats.org/drawingml/2006/main" noGrp="1"/>
          </p:cNvSpPr>
          <p:nvPr/>
        </p:nvSpPr>
        <p:spPr>
          <a:xfrm xmlns:a="http://schemas.openxmlformats.org/drawingml/2006/main">
            <a:off x="1480185" y="4476750"/>
            <a:ext cx="923925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0">
                <a:solidFill>
                  <a:srgbClr val="BDB8B6"/>
                </a:solidFill>
              </a:defRPr>
            </a:pPr>
            <a:r>
              <a:rPr sz="1725" b="0">
                <a:solidFill>
                  <a:srgbClr val="BDB8B6"/>
                </a:solidFill>
              </a:rPr>
              <a:t>Each tree fits a correction to the current score; learning rate η scales the step.</a:t>
            </a:r>
          </a:p>
        </p:txBody>
      </p:sp>
    </p:spTree>
    <p:extLst>
      <p:ext uri="{BB962C8B-B14F-4D97-AF65-F5344CB8AC3E}">
        <p14:creationId xmlns:p14="http://schemas.microsoft.com/office/powerpoint/2010/main" val="383012433"/>
      </p:ext>
    </p:extLst>
  </p:cSld>
</p:sld>
</file>

<file path=ppt/slides/slide75.xml><?xml version="1.0" encoding="utf-8"?>
<p:sld xmlns:p="http://schemas.openxmlformats.org/presentationml/2006/main">
  <p:cSld>
    <p:bg>
      <p:bgPr>
        <a:solidFill xmlns:a="http://schemas.openxmlformats.org/drawingml/2006/main">
          <a:srgbClr val="050505"/>
        </a:solidFill>
      </p:bgPr>
    </p:bg>
    <p:spTree>
      <p:nvGrpSpPr>
        <p:cNvPr id="1" name="" descr="Instructional visual for Two Boosted Trees Move the Logit to 0.05"/>
        <p:cNvGrpSpPr/>
        <p:nvPr/>
      </p:nvGrpSpPr>
      <p:grpSpPr>
        <a:xfrm xmlns:a="http://schemas.openxmlformats.org/drawingml/2006/main"/>
      </p:grpSpPr>
      <p:sp>
        <p:nvSpPr>
          <p:cNvPr id="1" name="" descr="Instructional visual for Two Boosted Trees Move the Logit to 0.05">
            <a:extLst xmlns:a="http://schemas.openxmlformats.org/drawingml/2006/main">
              <a:ext uri="{FF2B5EF4-FFF2-40B4-BE49-F238E27FC236}">
                <a16:creationId xmlns:a16="http://schemas.microsoft.com/office/drawing/2014/main" id="{95C01645-3F4B-42B7-AC02-F0AF4558CC4D}"/>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FF6B68"/>
          </a:solidFill>
          <a:ln xmlns:a="http://schemas.openxmlformats.org/drawingml/2006/main" w="0">
            <a:noFill/>
            <a:prstDash val="solid"/>
          </a:ln>
        </p:spPr>
      </p:sp>
      <p:sp>
        <p:nvSpPr>
          <p:cNvPr id="2" name="" descr="Instructional visual for Two Boosted Trees Move the Logit to 0.05">
            <a:extLst xmlns:a="http://schemas.openxmlformats.org/drawingml/2006/main">
              <a:ext uri="{FF2B5EF4-FFF2-40B4-BE49-F238E27FC236}">
                <a16:creationId xmlns:a16="http://schemas.microsoft.com/office/drawing/2014/main" id="{1C6713BE-BC5C-4079-A9B6-4A12E48D2032}"/>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REPRESENTATION</a:t>
            </a:r>
          </a:p>
        </p:txBody>
      </p:sp>
      <p:sp>
        <p:nvSpPr>
          <p:cNvPr id="3" name="" descr="Instructional visual for Two Boosted Trees Move the Logit to 0.05">
            <a:extLst xmlns:a="http://schemas.openxmlformats.org/drawingml/2006/main">
              <a:ext uri="{FF2B5EF4-FFF2-40B4-BE49-F238E27FC236}">
                <a16:creationId xmlns:a16="http://schemas.microsoft.com/office/drawing/2014/main" id="{E93B0F2F-C4B0-4922-8966-F3B1AC1F75F7}"/>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5"/>
                </a:solidFill>
              </a:defRPr>
            </a:pPr>
            <a:r>
              <a:rPr sz="900" b="1">
                <a:solidFill>
                  <a:srgbClr val="E8B465"/>
                </a:solidFill>
              </a:rPr>
              <a:t>ILLUSTRATIVE • NOT OBSERVED</a:t>
            </a:r>
          </a:p>
        </p:txBody>
      </p:sp>
      <p:sp>
        <p:nvSpPr>
          <p:cNvPr id="4" name="slide-title" descr="Instructional visual for Two Boosted Trees Move the Logit to 0.05">
            <a:extLst xmlns:a="http://schemas.openxmlformats.org/drawingml/2006/main">
              <a:ext uri="{FF2B5EF4-FFF2-40B4-BE49-F238E27FC236}">
                <a16:creationId xmlns:a16="http://schemas.microsoft.com/office/drawing/2014/main" id="{58CAA955-FB83-4F5F-B7FF-70FAF80D0ECB}"/>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Two Boosted Trees Move the Logit to 0.05</a:t>
            </a:r>
          </a:p>
        </p:txBody>
      </p:sp>
      <p:sp>
        <p:nvSpPr>
          <p:cNvPr id="5" name="" descr="Instructional visual for Two Boosted Trees Move the Logit to 0.05">
            <a:extLst xmlns:a="http://schemas.openxmlformats.org/drawingml/2006/main">
              <a:ext uri="{FF2B5EF4-FFF2-40B4-BE49-F238E27FC236}">
                <a16:creationId xmlns:a16="http://schemas.microsoft.com/office/drawing/2014/main" id="{E3592796-BA22-4599-A482-2267E1FA561A}"/>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FF6B68"/>
          </a:solidFill>
          <a:ln xmlns:a="http://schemas.openxmlformats.org/drawingml/2006/main" w="0">
            <a:noFill/>
            <a:prstDash val="solid"/>
          </a:ln>
        </p:spPr>
      </p:sp>
      <p:sp>
        <p:nvSpPr>
          <p:cNvPr id="6" name="" descr="Instructional visual for Two Boosted Trees Move the Logit to 0.05">
            <a:extLst xmlns:a="http://schemas.openxmlformats.org/drawingml/2006/main">
              <a:ext uri="{FF2B5EF4-FFF2-40B4-BE49-F238E27FC236}">
                <a16:creationId xmlns:a16="http://schemas.microsoft.com/office/drawing/2014/main" id="{F094CA5A-928D-450D-9434-E64D0ACDCC18}"/>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Two Boosted Trees Move the Logit to 0.05">
            <a:extLst xmlns:a="http://schemas.openxmlformats.org/drawingml/2006/main">
              <a:ext uri="{FF2B5EF4-FFF2-40B4-BE49-F238E27FC236}">
                <a16:creationId xmlns:a16="http://schemas.microsoft.com/office/drawing/2014/main" id="{4D2D6B6C-2ED4-4A02-825E-C2B6A29BBC07}"/>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075 / 144  •  BUILD 1/3</a:t>
            </a:r>
          </a:p>
        </p:txBody>
      </p:sp>
      <p:sp>
        <p:nvSpPr>
          <p:cNvPr id="8" name="" descr="Instructional visual for Two Boosted Trees Move the Logit to 0.05">
            <a:extLst xmlns:a="http://schemas.openxmlformats.org/drawingml/2006/main">
              <a:ext uri="{FF2B5EF4-FFF2-40B4-BE49-F238E27FC236}">
                <a16:creationId xmlns:a16="http://schemas.microsoft.com/office/drawing/2014/main" id="{B62A45F6-A87E-4C21-8F46-C75E494A6936}"/>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Two Boosted Trees Move the Logit to 0.05">
            <a:extLst xmlns:a="http://schemas.openxmlformats.org/drawingml/2006/main">
              <a:ext uri="{FF2B5EF4-FFF2-40B4-BE49-F238E27FC236}">
                <a16:creationId xmlns:a16="http://schemas.microsoft.com/office/drawing/2014/main" id="{D7A4179E-90EA-4268-BBD5-D111291579B8}"/>
              </a:ext>
            </a:extLst>
          </p:cNvPr>
          <p:cNvSpPr>
            <a:spLocks xmlns:a="http://schemas.openxmlformats.org/drawingml/2006/main" noGrp="1"/>
          </p:cNvSpPr>
          <p:nvPr/>
        </p:nvSpPr>
        <p:spPr>
          <a:xfrm xmlns:a="http://schemas.openxmlformats.org/drawingml/2006/main">
            <a:off x="690086" y="1962150"/>
            <a:ext cx="4095750" cy="381000"/>
          </a:xfrm>
          <a:prstGeom xmlns:a="http://schemas.openxmlformats.org/drawingml/2006/main" prst="roundRect">
            <a:avLst>
              <a:gd name="adj" fmla="val 20000"/>
            </a:avLst>
          </a:prstGeom>
          <a:solidFill xmlns:a="http://schemas.openxmlformats.org/drawingml/2006/main">
            <a:srgbClr val="0B0B14"/>
          </a:solidFill>
          <a:ln xmlns:a="http://schemas.openxmlformats.org/drawingml/2006/main" w="14288">
            <a:solidFill>
              <a:srgbClr val="E8B465"/>
            </a:solidFill>
            <a:prstDash val="solid"/>
          </a:ln>
        </p:spPr>
      </p:sp>
      <p:sp>
        <p:nvSpPr>
          <p:cNvPr id="10" name="" descr="Instructional visual for Two Boosted Trees Move the Logit to 0.05">
            <a:extLst xmlns:a="http://schemas.openxmlformats.org/drawingml/2006/main">
              <a:ext uri="{FF2B5EF4-FFF2-40B4-BE49-F238E27FC236}">
                <a16:creationId xmlns:a16="http://schemas.microsoft.com/office/drawing/2014/main" id="{0DE3B36B-6944-4200-AD38-26CA9132B6C6}"/>
              </a:ext>
            </a:extLst>
          </p:cNvPr>
          <p:cNvSpPr>
            <a:spLocks xmlns:a="http://schemas.openxmlformats.org/drawingml/2006/main" noGrp="1"/>
          </p:cNvSpPr>
          <p:nvPr/>
        </p:nvSpPr>
        <p:spPr>
          <a:xfrm xmlns:a="http://schemas.openxmlformats.org/drawingml/2006/main">
            <a:off x="785336"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5"/>
                </a:solidFill>
              </a:defRPr>
            </a:pPr>
            <a:r>
              <a:rPr sz="1650" b="1">
                <a:solidFill>
                  <a:srgbClr val="E8B465"/>
                </a:solidFill>
              </a:rPr>
              <a:t>ILLUSTRATIVE • LEDGER LOCKED</a:t>
            </a:r>
          </a:p>
        </p:txBody>
      </p:sp>
      <p:sp>
        <p:nvSpPr>
          <p:cNvPr id="11" name="" descr="Instructional visual for Two Boosted Trees Move the Logit to 0.05">
            <a:extLst xmlns:a="http://schemas.openxmlformats.org/drawingml/2006/main">
              <a:ext uri="{FF2B5EF4-FFF2-40B4-BE49-F238E27FC236}">
                <a16:creationId xmlns:a16="http://schemas.microsoft.com/office/drawing/2014/main" id="{03BC9504-AAD6-4466-BFD5-6A3BC5CEAF7C}"/>
              </a:ext>
            </a:extLst>
          </p:cNvPr>
          <p:cNvSpPr>
            <a:spLocks xmlns:a="http://schemas.openxmlformats.org/drawingml/2006/main" noGrp="1"/>
          </p:cNvSpPr>
          <p:nvPr/>
        </p:nvSpPr>
        <p:spPr>
          <a:xfrm xmlns:a="http://schemas.openxmlformats.org/drawingml/2006/main">
            <a:off x="690086"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6"/>
                </a:solidFill>
              </a:defRPr>
            </a:pPr>
            <a:r>
              <a:rPr sz="1800" b="1">
                <a:solidFill>
                  <a:srgbClr val="F4EBE6"/>
                </a:solidFill>
              </a:rPr>
              <a:t>Additive boosted-tree logit</a:t>
            </a:r>
          </a:p>
        </p:txBody>
      </p:sp>
      <p:sp>
        <p:nvSpPr>
          <p:cNvPr id="12" name="" descr="Instructional visual for Two Boosted Trees Move the Logit to 0.05">
            <a:extLst xmlns:a="http://schemas.openxmlformats.org/drawingml/2006/main">
              <a:ext uri="{FF2B5EF4-FFF2-40B4-BE49-F238E27FC236}">
                <a16:creationId xmlns:a16="http://schemas.microsoft.com/office/drawing/2014/main" id="{30A353E1-522F-44EC-8635-85F79CB37067}"/>
              </a:ext>
            </a:extLst>
          </p:cNvPr>
          <p:cNvSpPr>
            <a:spLocks xmlns:a="http://schemas.openxmlformats.org/drawingml/2006/main" noGrp="1"/>
          </p:cNvSpPr>
          <p:nvPr/>
        </p:nvSpPr>
        <p:spPr>
          <a:xfrm xmlns:a="http://schemas.openxmlformats.org/drawingml/2006/main">
            <a:off x="690086"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3"/>
                </a:solidFill>
              </a:defRPr>
            </a:pPr>
            <a:r>
              <a:rPr sz="1875" b="0">
                <a:solidFill>
                  <a:srgbClr val="FFF8F3"/>
                </a:solidFill>
              </a:rPr>
              <a:t>SQ-EX-008 shows additive mechanics while withholding calibration and library-specific claims.</a:t>
            </a:r>
          </a:p>
        </p:txBody>
      </p:sp>
      <p:sp>
        <p:nvSpPr>
          <p:cNvPr id="13" name="" descr="Instructional visual for Two Boosted Trees Move the Logit to 0.05">
            <a:extLst xmlns:a="http://schemas.openxmlformats.org/drawingml/2006/main">
              <a:ext uri="{FF2B5EF4-FFF2-40B4-BE49-F238E27FC236}">
                <a16:creationId xmlns:a16="http://schemas.microsoft.com/office/drawing/2014/main" id="{A8AB8B44-947E-4F6F-B8EE-27361B0C31ED}"/>
              </a:ext>
            </a:extLst>
          </p:cNvPr>
          <p:cNvSpPr>
            <a:spLocks xmlns:a="http://schemas.openxmlformats.org/drawingml/2006/main" noGrp="1"/>
          </p:cNvSpPr>
          <p:nvPr/>
        </p:nvSpPr>
        <p:spPr>
          <a:xfrm xmlns:a="http://schemas.openxmlformats.org/drawingml/2006/main">
            <a:off x="6195536" y="2000250"/>
            <a:ext cx="4857750" cy="3333750"/>
          </a:xfrm>
          <a:prstGeom xmlns:a="http://schemas.openxmlformats.org/drawingml/2006/main" prst="roundRect">
            <a:avLst>
              <a:gd name="adj" fmla="val 2286"/>
            </a:avLst>
          </a:prstGeom>
          <a:solidFill xmlns:a="http://schemas.openxmlformats.org/drawingml/2006/main">
            <a:srgbClr val="0B0B14"/>
          </a:solidFill>
          <a:ln xmlns:a="http://schemas.openxmlformats.org/drawingml/2006/main" w="19050">
            <a:solidFill>
              <a:srgbClr val="E8B465"/>
            </a:solidFill>
            <a:prstDash val="solid"/>
          </a:ln>
        </p:spPr>
      </p:sp>
      <p:sp>
        <p:nvSpPr>
          <p:cNvPr id="14" name="" descr="Instructional visual for Two Boosted Trees Move the Logit to 0.05">
            <a:extLst xmlns:a="http://schemas.openxmlformats.org/drawingml/2006/main">
              <a:ext uri="{FF2B5EF4-FFF2-40B4-BE49-F238E27FC236}">
                <a16:creationId xmlns:a16="http://schemas.microsoft.com/office/drawing/2014/main" id="{28E1D5F6-0050-49A7-902C-9172C9EE0528}"/>
              </a:ext>
            </a:extLst>
          </p:cNvPr>
          <p:cNvSpPr>
            <a:spLocks xmlns:a="http://schemas.openxmlformats.org/drawingml/2006/main" noGrp="1"/>
          </p:cNvSpPr>
          <p:nvPr/>
        </p:nvSpPr>
        <p:spPr>
          <a:xfrm xmlns:a="http://schemas.openxmlformats.org/drawingml/2006/main">
            <a:off x="6481286"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5"/>
                </a:solidFill>
              </a:defRPr>
            </a:pPr>
            <a:r>
              <a:rPr sz="1650" b="1">
                <a:solidFill>
                  <a:srgbClr val="E8B465"/>
                </a:solidFill>
              </a:rPr>
              <a:t>F₀ = 0</a:t>
            </a:r>
          </a:p>
        </p:txBody>
      </p:sp>
      <p:sp>
        <p:nvSpPr>
          <p:cNvPr id="15" name="" descr="Instructional visual for Two Boosted Trees Move the Logit to 0.05">
            <a:extLst xmlns:a="http://schemas.openxmlformats.org/drawingml/2006/main">
              <a:ext uri="{FF2B5EF4-FFF2-40B4-BE49-F238E27FC236}">
                <a16:creationId xmlns:a16="http://schemas.microsoft.com/office/drawing/2014/main" id="{2BD147E7-573D-45CC-9E94-7DDCFF230933}"/>
              </a:ext>
            </a:extLst>
          </p:cNvPr>
          <p:cNvSpPr>
            <a:spLocks xmlns:a="http://schemas.openxmlformats.org/drawingml/2006/main" noGrp="1"/>
          </p:cNvSpPr>
          <p:nvPr/>
        </p:nvSpPr>
        <p:spPr>
          <a:xfrm xmlns:a="http://schemas.openxmlformats.org/drawingml/2006/main">
            <a:off x="6481286"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7"/>
                </a:solidFill>
              </a:defRPr>
            </a:pPr>
            <a:r>
              <a:rPr sz="1125" b="0">
                <a:solidFill>
                  <a:srgbClr val="BDB8B7"/>
                </a:solidFill>
              </a:rPr>
              <a:t>Rounded for lecture • exact values remain in the ledger</a:t>
            </a:r>
          </a:p>
        </p:txBody>
      </p:sp>
    </p:spTree>
    <p:extLst>
      <p:ext uri="{BB962C8B-B14F-4D97-AF65-F5344CB8AC3E}">
        <p14:creationId xmlns:p14="http://schemas.microsoft.com/office/powerpoint/2010/main" val="419438784"/>
      </p:ext>
    </p:extLst>
  </p:cSld>
</p:sld>
</file>

<file path=ppt/slides/slide76.xml><?xml version="1.0" encoding="utf-8"?>
<p:sld xmlns:p="http://schemas.openxmlformats.org/presentationml/2006/main">
  <p:cSld>
    <p:bg>
      <p:bgPr>
        <a:solidFill xmlns:a="http://schemas.openxmlformats.org/drawingml/2006/main">
          <a:srgbClr val="050505"/>
        </a:solidFill>
      </p:bgPr>
    </p:bg>
    <p:spTree>
      <p:nvGrpSpPr>
        <p:cNvPr id="1" name="" descr="Instructional visual for Two Boosted Trees Move the Logit to 0.05"/>
        <p:cNvGrpSpPr/>
        <p:nvPr/>
      </p:nvGrpSpPr>
      <p:grpSpPr>
        <a:xfrm xmlns:a="http://schemas.openxmlformats.org/drawingml/2006/main"/>
      </p:grpSpPr>
      <p:sp>
        <p:nvSpPr>
          <p:cNvPr id="1" name="" descr="Instructional visual for Two Boosted Trees Move the Logit to 0.05">
            <a:extLst xmlns:a="http://schemas.openxmlformats.org/drawingml/2006/main">
              <a:ext uri="{FF2B5EF4-FFF2-40B4-BE49-F238E27FC236}">
                <a16:creationId xmlns:a16="http://schemas.microsoft.com/office/drawing/2014/main" id="{FA442392-0638-4C9B-8043-48A46F26357D}"/>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FF6B69"/>
          </a:solidFill>
          <a:ln xmlns:a="http://schemas.openxmlformats.org/drawingml/2006/main" w="0">
            <a:noFill/>
            <a:prstDash val="solid"/>
          </a:ln>
        </p:spPr>
      </p:sp>
      <p:sp>
        <p:nvSpPr>
          <p:cNvPr id="2" name="" descr="Instructional visual for Two Boosted Trees Move the Logit to 0.05">
            <a:extLst xmlns:a="http://schemas.openxmlformats.org/drawingml/2006/main">
              <a:ext uri="{FF2B5EF4-FFF2-40B4-BE49-F238E27FC236}">
                <a16:creationId xmlns:a16="http://schemas.microsoft.com/office/drawing/2014/main" id="{5CF3EB5A-A2C2-4D08-BCBB-E2BE35FCFB1B}"/>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REPRESENTATION</a:t>
            </a:r>
          </a:p>
        </p:txBody>
      </p:sp>
      <p:sp>
        <p:nvSpPr>
          <p:cNvPr id="3" name="" descr="Instructional visual for Two Boosted Trees Move the Logit to 0.05">
            <a:extLst xmlns:a="http://schemas.openxmlformats.org/drawingml/2006/main">
              <a:ext uri="{FF2B5EF4-FFF2-40B4-BE49-F238E27FC236}">
                <a16:creationId xmlns:a16="http://schemas.microsoft.com/office/drawing/2014/main" id="{F8B9D36A-27E8-42E7-B170-6061DEC3EE08}"/>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6"/>
                </a:solidFill>
              </a:defRPr>
            </a:pPr>
            <a:r>
              <a:rPr sz="900" b="1">
                <a:solidFill>
                  <a:srgbClr val="E8B466"/>
                </a:solidFill>
              </a:rPr>
              <a:t>ILLUSTRATIVE • NOT OBSERVED</a:t>
            </a:r>
          </a:p>
        </p:txBody>
      </p:sp>
      <p:sp>
        <p:nvSpPr>
          <p:cNvPr id="4" name="slide-title" descr="Instructional visual for Two Boosted Trees Move the Logit to 0.05">
            <a:extLst xmlns:a="http://schemas.openxmlformats.org/drawingml/2006/main">
              <a:ext uri="{FF2B5EF4-FFF2-40B4-BE49-F238E27FC236}">
                <a16:creationId xmlns:a16="http://schemas.microsoft.com/office/drawing/2014/main" id="{163CB73E-4B29-40BA-8497-BE5208070095}"/>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Two Boosted Trees Move the Logit to 0.05</a:t>
            </a:r>
          </a:p>
        </p:txBody>
      </p:sp>
      <p:sp>
        <p:nvSpPr>
          <p:cNvPr id="5" name="" descr="Instructional visual for Two Boosted Trees Move the Logit to 0.05">
            <a:extLst xmlns:a="http://schemas.openxmlformats.org/drawingml/2006/main">
              <a:ext uri="{FF2B5EF4-FFF2-40B4-BE49-F238E27FC236}">
                <a16:creationId xmlns:a16="http://schemas.microsoft.com/office/drawing/2014/main" id="{6A02DBCA-034F-484C-BF39-D438023F4AE9}"/>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FF6B69"/>
          </a:solidFill>
          <a:ln xmlns:a="http://schemas.openxmlformats.org/drawingml/2006/main" w="0">
            <a:noFill/>
            <a:prstDash val="solid"/>
          </a:ln>
        </p:spPr>
      </p:sp>
      <p:sp>
        <p:nvSpPr>
          <p:cNvPr id="6" name="" descr="Instructional visual for Two Boosted Trees Move the Logit to 0.05">
            <a:extLst xmlns:a="http://schemas.openxmlformats.org/drawingml/2006/main">
              <a:ext uri="{FF2B5EF4-FFF2-40B4-BE49-F238E27FC236}">
                <a16:creationId xmlns:a16="http://schemas.microsoft.com/office/drawing/2014/main" id="{A2E8578E-8CB9-45AB-9852-FECD42098E4E}"/>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Two Boosted Trees Move the Logit to 0.05">
            <a:extLst xmlns:a="http://schemas.openxmlformats.org/drawingml/2006/main">
              <a:ext uri="{FF2B5EF4-FFF2-40B4-BE49-F238E27FC236}">
                <a16:creationId xmlns:a16="http://schemas.microsoft.com/office/drawing/2014/main" id="{3E663288-9D0C-4748-9E22-B4CE563B8B32}"/>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076 / 144  •  BUILD 2/3</a:t>
            </a:r>
          </a:p>
        </p:txBody>
      </p:sp>
      <p:sp>
        <p:nvSpPr>
          <p:cNvPr id="8" name="" descr="Instructional visual for Two Boosted Trees Move the Logit to 0.05">
            <a:extLst xmlns:a="http://schemas.openxmlformats.org/drawingml/2006/main">
              <a:ext uri="{FF2B5EF4-FFF2-40B4-BE49-F238E27FC236}">
                <a16:creationId xmlns:a16="http://schemas.microsoft.com/office/drawing/2014/main" id="{998894B9-4AF1-4E84-BD51-636DE15CEA58}"/>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Two Boosted Trees Move the Logit to 0.05">
            <a:extLst xmlns:a="http://schemas.openxmlformats.org/drawingml/2006/main">
              <a:ext uri="{FF2B5EF4-FFF2-40B4-BE49-F238E27FC236}">
                <a16:creationId xmlns:a16="http://schemas.microsoft.com/office/drawing/2014/main" id="{3D99CB6C-4317-4DDA-A816-59A99537F17E}"/>
              </a:ext>
            </a:extLst>
          </p:cNvPr>
          <p:cNvSpPr>
            <a:spLocks xmlns:a="http://schemas.openxmlformats.org/drawingml/2006/main" noGrp="1"/>
          </p:cNvSpPr>
          <p:nvPr/>
        </p:nvSpPr>
        <p:spPr>
          <a:xfrm xmlns:a="http://schemas.openxmlformats.org/drawingml/2006/main">
            <a:off x="690563" y="1962150"/>
            <a:ext cx="4095750" cy="381000"/>
          </a:xfrm>
          <a:prstGeom xmlns:a="http://schemas.openxmlformats.org/drawingml/2006/main" prst="roundRect">
            <a:avLst>
              <a:gd name="adj" fmla="val 20000"/>
            </a:avLst>
          </a:prstGeom>
          <a:solidFill xmlns:a="http://schemas.openxmlformats.org/drawingml/2006/main">
            <a:srgbClr val="0B0B15"/>
          </a:solidFill>
          <a:ln xmlns:a="http://schemas.openxmlformats.org/drawingml/2006/main" w="14288">
            <a:solidFill>
              <a:srgbClr val="E8B466"/>
            </a:solidFill>
            <a:prstDash val="solid"/>
          </a:ln>
        </p:spPr>
      </p:sp>
      <p:sp>
        <p:nvSpPr>
          <p:cNvPr id="10" name="" descr="Instructional visual for Two Boosted Trees Move the Logit to 0.05">
            <a:extLst xmlns:a="http://schemas.openxmlformats.org/drawingml/2006/main">
              <a:ext uri="{FF2B5EF4-FFF2-40B4-BE49-F238E27FC236}">
                <a16:creationId xmlns:a16="http://schemas.microsoft.com/office/drawing/2014/main" id="{83A55CAA-8598-4214-ABB8-FBA8BEDDF420}"/>
              </a:ext>
            </a:extLst>
          </p:cNvPr>
          <p:cNvSpPr>
            <a:spLocks xmlns:a="http://schemas.openxmlformats.org/drawingml/2006/main" noGrp="1"/>
          </p:cNvSpPr>
          <p:nvPr/>
        </p:nvSpPr>
        <p:spPr>
          <a:xfrm xmlns:a="http://schemas.openxmlformats.org/drawingml/2006/main">
            <a:off x="785813"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6"/>
                </a:solidFill>
              </a:defRPr>
            </a:pPr>
            <a:r>
              <a:rPr sz="1650" b="1">
                <a:solidFill>
                  <a:srgbClr val="E8B466"/>
                </a:solidFill>
              </a:rPr>
              <a:t>ILLUSTRATIVE • LEDGER LOCKED</a:t>
            </a:r>
          </a:p>
        </p:txBody>
      </p:sp>
      <p:sp>
        <p:nvSpPr>
          <p:cNvPr id="11" name="" descr="Instructional visual for Two Boosted Trees Move the Logit to 0.05">
            <a:extLst xmlns:a="http://schemas.openxmlformats.org/drawingml/2006/main">
              <a:ext uri="{FF2B5EF4-FFF2-40B4-BE49-F238E27FC236}">
                <a16:creationId xmlns:a16="http://schemas.microsoft.com/office/drawing/2014/main" id="{846BAB31-1F22-44C1-BF0A-B80C8131BD7D}"/>
              </a:ext>
            </a:extLst>
          </p:cNvPr>
          <p:cNvSpPr>
            <a:spLocks xmlns:a="http://schemas.openxmlformats.org/drawingml/2006/main" noGrp="1"/>
          </p:cNvSpPr>
          <p:nvPr/>
        </p:nvSpPr>
        <p:spPr>
          <a:xfrm xmlns:a="http://schemas.openxmlformats.org/drawingml/2006/main">
            <a:off x="690563"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7"/>
                </a:solidFill>
              </a:defRPr>
            </a:pPr>
            <a:r>
              <a:rPr sz="1800" b="1">
                <a:solidFill>
                  <a:srgbClr val="F4EBE7"/>
                </a:solidFill>
              </a:rPr>
              <a:t>Additive boosted-tree logit</a:t>
            </a:r>
          </a:p>
        </p:txBody>
      </p:sp>
      <p:sp>
        <p:nvSpPr>
          <p:cNvPr id="12" name="" descr="Instructional visual for Two Boosted Trees Move the Logit to 0.05">
            <a:extLst xmlns:a="http://schemas.openxmlformats.org/drawingml/2006/main">
              <a:ext uri="{FF2B5EF4-FFF2-40B4-BE49-F238E27FC236}">
                <a16:creationId xmlns:a16="http://schemas.microsoft.com/office/drawing/2014/main" id="{88E30AFD-B013-4B11-B677-7C54280E717C}"/>
              </a:ext>
            </a:extLst>
          </p:cNvPr>
          <p:cNvSpPr>
            <a:spLocks xmlns:a="http://schemas.openxmlformats.org/drawingml/2006/main" noGrp="1"/>
          </p:cNvSpPr>
          <p:nvPr/>
        </p:nvSpPr>
        <p:spPr>
          <a:xfrm xmlns:a="http://schemas.openxmlformats.org/drawingml/2006/main">
            <a:off x="690563"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4"/>
                </a:solidFill>
              </a:defRPr>
            </a:pPr>
            <a:r>
              <a:rPr sz="1875" b="0">
                <a:solidFill>
                  <a:srgbClr val="FFF8F4"/>
                </a:solidFill>
              </a:rPr>
              <a:t>SQ-EX-008 shows additive mechanics while withholding calibration and library-specific claims.</a:t>
            </a:r>
          </a:p>
        </p:txBody>
      </p:sp>
      <p:sp>
        <p:nvSpPr>
          <p:cNvPr id="13" name="" descr="Instructional visual for Two Boosted Trees Move the Logit to 0.05">
            <a:extLst xmlns:a="http://schemas.openxmlformats.org/drawingml/2006/main">
              <a:ext uri="{FF2B5EF4-FFF2-40B4-BE49-F238E27FC236}">
                <a16:creationId xmlns:a16="http://schemas.microsoft.com/office/drawing/2014/main" id="{632523D5-385F-432A-998C-2DE8D2890986}"/>
              </a:ext>
            </a:extLst>
          </p:cNvPr>
          <p:cNvSpPr>
            <a:spLocks xmlns:a="http://schemas.openxmlformats.org/drawingml/2006/main" noGrp="1"/>
          </p:cNvSpPr>
          <p:nvPr/>
        </p:nvSpPr>
        <p:spPr>
          <a:xfrm xmlns:a="http://schemas.openxmlformats.org/drawingml/2006/main">
            <a:off x="6196013" y="2000250"/>
            <a:ext cx="4857750" cy="3333750"/>
          </a:xfrm>
          <a:prstGeom xmlns:a="http://schemas.openxmlformats.org/drawingml/2006/main" prst="roundRect">
            <a:avLst>
              <a:gd name="adj" fmla="val 2286"/>
            </a:avLst>
          </a:prstGeom>
          <a:solidFill xmlns:a="http://schemas.openxmlformats.org/drawingml/2006/main">
            <a:srgbClr val="0B0B15"/>
          </a:solidFill>
          <a:ln xmlns:a="http://schemas.openxmlformats.org/drawingml/2006/main" w="19050">
            <a:solidFill>
              <a:srgbClr val="E8B466"/>
            </a:solidFill>
            <a:prstDash val="solid"/>
          </a:ln>
        </p:spPr>
      </p:sp>
      <p:sp>
        <p:nvSpPr>
          <p:cNvPr id="14" name="" descr="Instructional visual for Two Boosted Trees Move the Logit to 0.05">
            <a:extLst xmlns:a="http://schemas.openxmlformats.org/drawingml/2006/main">
              <a:ext uri="{FF2B5EF4-FFF2-40B4-BE49-F238E27FC236}">
                <a16:creationId xmlns:a16="http://schemas.microsoft.com/office/drawing/2014/main" id="{2075181F-B50B-4E7C-A351-34F88C6FDB19}"/>
              </a:ext>
            </a:extLst>
          </p:cNvPr>
          <p:cNvSpPr>
            <a:spLocks xmlns:a="http://schemas.openxmlformats.org/drawingml/2006/main" noGrp="1"/>
          </p:cNvSpPr>
          <p:nvPr/>
        </p:nvSpPr>
        <p:spPr>
          <a:xfrm xmlns:a="http://schemas.openxmlformats.org/drawingml/2006/main">
            <a:off x="6481763"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6"/>
                </a:solidFill>
              </a:defRPr>
            </a:pPr>
            <a:r>
              <a:rPr sz="1650" b="1">
                <a:solidFill>
                  <a:srgbClr val="E8B466"/>
                </a:solidFill>
              </a:rPr>
              <a:t>F₀ = 0</a:t>
            </a:r>
          </a:p>
          <a:p xmlns:a="http://schemas.openxmlformats.org/drawingml/2006/main">
            <a:r>
              <a:t/>
            </a:r>
          </a:p>
          <a:p xmlns:a="http://schemas.openxmlformats.org/drawingml/2006/main">
            <a:pPr algn="l">
              <a:defRPr sz="1650" b="1">
                <a:solidFill>
                  <a:srgbClr val="E8B466"/>
                </a:solidFill>
              </a:defRPr>
            </a:pPr>
            <a:r>
              <a:rPr sz="1650" b="1">
                <a:solidFill>
                  <a:srgbClr val="E8B466"/>
                </a:solidFill>
              </a:rPr>
              <a:t>h₁ = 0.8; h₂ = −0.3</a:t>
            </a:r>
          </a:p>
          <a:p xmlns:a="http://schemas.openxmlformats.org/drawingml/2006/main">
            <a:pPr algn="l">
              <a:defRPr sz="1650" b="1">
                <a:solidFill>
                  <a:srgbClr val="E8B466"/>
                </a:solidFill>
              </a:defRPr>
            </a:pPr>
            <a:r>
              <a:rPr sz="1650" b="1">
                <a:solidFill>
                  <a:srgbClr val="E8B466"/>
                </a:solidFill>
              </a:rPr>
              <a:t>F₁ = 0 + 0.1(0.8) = 0.08</a:t>
            </a:r>
          </a:p>
        </p:txBody>
      </p:sp>
      <p:sp>
        <p:nvSpPr>
          <p:cNvPr id="15" name="" descr="Instructional visual for Two Boosted Trees Move the Logit to 0.05">
            <a:extLst xmlns:a="http://schemas.openxmlformats.org/drawingml/2006/main">
              <a:ext uri="{FF2B5EF4-FFF2-40B4-BE49-F238E27FC236}">
                <a16:creationId xmlns:a16="http://schemas.microsoft.com/office/drawing/2014/main" id="{3B94A67E-544E-4F60-A3F9-2E9932834789}"/>
              </a:ext>
            </a:extLst>
          </p:cNvPr>
          <p:cNvSpPr>
            <a:spLocks xmlns:a="http://schemas.openxmlformats.org/drawingml/2006/main" noGrp="1"/>
          </p:cNvSpPr>
          <p:nvPr/>
        </p:nvSpPr>
        <p:spPr>
          <a:xfrm xmlns:a="http://schemas.openxmlformats.org/drawingml/2006/main">
            <a:off x="6481763"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8"/>
                </a:solidFill>
              </a:defRPr>
            </a:pPr>
            <a:r>
              <a:rPr sz="1125" b="0">
                <a:solidFill>
                  <a:srgbClr val="BDB8B8"/>
                </a:solidFill>
              </a:rPr>
              <a:t>Rounded for lecture • exact values remain in the ledger</a:t>
            </a:r>
          </a:p>
        </p:txBody>
      </p:sp>
    </p:spTree>
    <p:extLst>
      <p:ext uri="{BB962C8B-B14F-4D97-AF65-F5344CB8AC3E}">
        <p14:creationId xmlns:p14="http://schemas.microsoft.com/office/powerpoint/2010/main" val="453206830"/>
      </p:ext>
    </p:extLst>
  </p:cSld>
</p:sld>
</file>

<file path=ppt/slides/slide77.xml><?xml version="1.0" encoding="utf-8"?>
<p:sld xmlns:p="http://schemas.openxmlformats.org/presentationml/2006/main">
  <p:cSld>
    <p:bg>
      <p:bgPr>
        <a:solidFill xmlns:a="http://schemas.openxmlformats.org/drawingml/2006/main">
          <a:srgbClr val="050505"/>
        </a:solidFill>
      </p:bgPr>
    </p:bg>
    <p:spTree>
      <p:nvGrpSpPr>
        <p:cNvPr id="1" name="" descr="Instructional visual for Two Boosted Trees Move the Logit to 0.05"/>
        <p:cNvGrpSpPr/>
        <p:nvPr/>
      </p:nvGrpSpPr>
      <p:grpSpPr>
        <a:xfrm xmlns:a="http://schemas.openxmlformats.org/drawingml/2006/main"/>
      </p:grpSpPr>
      <p:sp>
        <p:nvSpPr>
          <p:cNvPr id="1" name="" descr="Instructional visual for Two Boosted Trees Move the Logit to 0.05">
            <a:extLst xmlns:a="http://schemas.openxmlformats.org/drawingml/2006/main">
              <a:ext uri="{FF2B5EF4-FFF2-40B4-BE49-F238E27FC236}">
                <a16:creationId xmlns:a16="http://schemas.microsoft.com/office/drawing/2014/main" id="{9C1966FF-6142-4518-A480-CAB37D112A39}"/>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FF6B6A"/>
          </a:solidFill>
          <a:ln xmlns:a="http://schemas.openxmlformats.org/drawingml/2006/main" w="0">
            <a:noFill/>
            <a:prstDash val="solid"/>
          </a:ln>
        </p:spPr>
      </p:sp>
      <p:sp>
        <p:nvSpPr>
          <p:cNvPr id="2" name="" descr="Instructional visual for Two Boosted Trees Move the Logit to 0.05">
            <a:extLst xmlns:a="http://schemas.openxmlformats.org/drawingml/2006/main">
              <a:ext uri="{FF2B5EF4-FFF2-40B4-BE49-F238E27FC236}">
                <a16:creationId xmlns:a16="http://schemas.microsoft.com/office/drawing/2014/main" id="{1A60C1F1-4CC4-4DEC-9176-64DE41E58E9C}"/>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REPRESENTATION</a:t>
            </a:r>
          </a:p>
        </p:txBody>
      </p:sp>
      <p:sp>
        <p:nvSpPr>
          <p:cNvPr id="3" name="" descr="Instructional visual for Two Boosted Trees Move the Logit to 0.05">
            <a:extLst xmlns:a="http://schemas.openxmlformats.org/drawingml/2006/main">
              <a:ext uri="{FF2B5EF4-FFF2-40B4-BE49-F238E27FC236}">
                <a16:creationId xmlns:a16="http://schemas.microsoft.com/office/drawing/2014/main" id="{ACB3A962-3C17-4305-92E7-5EA2EA315BED}"/>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7"/>
                </a:solidFill>
              </a:defRPr>
            </a:pPr>
            <a:r>
              <a:rPr sz="900" b="1">
                <a:solidFill>
                  <a:srgbClr val="E8B467"/>
                </a:solidFill>
              </a:rPr>
              <a:t>ILLUSTRATIVE • NOT OBSERVED</a:t>
            </a:r>
          </a:p>
        </p:txBody>
      </p:sp>
      <p:sp>
        <p:nvSpPr>
          <p:cNvPr id="4" name="slide-title" descr="Instructional visual for Two Boosted Trees Move the Logit to 0.05">
            <a:extLst xmlns:a="http://schemas.openxmlformats.org/drawingml/2006/main">
              <a:ext uri="{FF2B5EF4-FFF2-40B4-BE49-F238E27FC236}">
                <a16:creationId xmlns:a16="http://schemas.microsoft.com/office/drawing/2014/main" id="{F20ACEAD-CC3C-4D5A-A331-751CAB15E109}"/>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Two Boosted Trees Move the Logit to 0.05</a:t>
            </a:r>
          </a:p>
        </p:txBody>
      </p:sp>
      <p:sp>
        <p:nvSpPr>
          <p:cNvPr id="5" name="" descr="Instructional visual for Two Boosted Trees Move the Logit to 0.05">
            <a:extLst xmlns:a="http://schemas.openxmlformats.org/drawingml/2006/main">
              <a:ext uri="{FF2B5EF4-FFF2-40B4-BE49-F238E27FC236}">
                <a16:creationId xmlns:a16="http://schemas.microsoft.com/office/drawing/2014/main" id="{9D07502A-DF87-4A1C-B085-B2D01FEBCE5B}"/>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FF6B6A"/>
          </a:solidFill>
          <a:ln xmlns:a="http://schemas.openxmlformats.org/drawingml/2006/main" w="0">
            <a:noFill/>
            <a:prstDash val="solid"/>
          </a:ln>
        </p:spPr>
      </p:sp>
      <p:sp>
        <p:nvSpPr>
          <p:cNvPr id="6" name="" descr="Instructional visual for Two Boosted Trees Move the Logit to 0.05">
            <a:extLst xmlns:a="http://schemas.openxmlformats.org/drawingml/2006/main">
              <a:ext uri="{FF2B5EF4-FFF2-40B4-BE49-F238E27FC236}">
                <a16:creationId xmlns:a16="http://schemas.microsoft.com/office/drawing/2014/main" id="{BF381AB9-F786-401B-A6C4-8578516F687B}"/>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Two Boosted Trees Move the Logit to 0.05">
            <a:extLst xmlns:a="http://schemas.openxmlformats.org/drawingml/2006/main">
              <a:ext uri="{FF2B5EF4-FFF2-40B4-BE49-F238E27FC236}">
                <a16:creationId xmlns:a16="http://schemas.microsoft.com/office/drawing/2014/main" id="{6430971B-C19E-462E-BA1F-4D994ED27A91}"/>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077 / 144  •  BUILD 3/3</a:t>
            </a:r>
          </a:p>
        </p:txBody>
      </p:sp>
      <p:sp>
        <p:nvSpPr>
          <p:cNvPr id="8" name="" descr="Instructional visual for Two Boosted Trees Move the Logit to 0.05">
            <a:extLst xmlns:a="http://schemas.openxmlformats.org/drawingml/2006/main">
              <a:ext uri="{FF2B5EF4-FFF2-40B4-BE49-F238E27FC236}">
                <a16:creationId xmlns:a16="http://schemas.microsoft.com/office/drawing/2014/main" id="{FBDC9B57-042B-4ECF-B6AD-85B2BE907EA1}"/>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Two Boosted Trees Move the Logit to 0.05">
            <a:extLst xmlns:a="http://schemas.openxmlformats.org/drawingml/2006/main">
              <a:ext uri="{FF2B5EF4-FFF2-40B4-BE49-F238E27FC236}">
                <a16:creationId xmlns:a16="http://schemas.microsoft.com/office/drawing/2014/main" id="{53C19429-F9BB-4F33-AB48-E869E6234054}"/>
              </a:ext>
            </a:extLst>
          </p:cNvPr>
          <p:cNvSpPr>
            <a:spLocks xmlns:a="http://schemas.openxmlformats.org/drawingml/2006/main" noGrp="1"/>
          </p:cNvSpPr>
          <p:nvPr/>
        </p:nvSpPr>
        <p:spPr>
          <a:xfrm xmlns:a="http://schemas.openxmlformats.org/drawingml/2006/main">
            <a:off x="691039" y="1962150"/>
            <a:ext cx="4095750" cy="381000"/>
          </a:xfrm>
          <a:prstGeom xmlns:a="http://schemas.openxmlformats.org/drawingml/2006/main" prst="roundRect">
            <a:avLst>
              <a:gd name="adj" fmla="val 20000"/>
            </a:avLst>
          </a:prstGeom>
          <a:solidFill xmlns:a="http://schemas.openxmlformats.org/drawingml/2006/main">
            <a:srgbClr val="0B0B16"/>
          </a:solidFill>
          <a:ln xmlns:a="http://schemas.openxmlformats.org/drawingml/2006/main" w="14288">
            <a:solidFill>
              <a:srgbClr val="E8B467"/>
            </a:solidFill>
            <a:prstDash val="solid"/>
          </a:ln>
        </p:spPr>
      </p:sp>
      <p:sp>
        <p:nvSpPr>
          <p:cNvPr id="10" name="" descr="Instructional visual for Two Boosted Trees Move the Logit to 0.05">
            <a:extLst xmlns:a="http://schemas.openxmlformats.org/drawingml/2006/main">
              <a:ext uri="{FF2B5EF4-FFF2-40B4-BE49-F238E27FC236}">
                <a16:creationId xmlns:a16="http://schemas.microsoft.com/office/drawing/2014/main" id="{A8FB792F-CFA6-4E8D-A702-7A6B79E08511}"/>
              </a:ext>
            </a:extLst>
          </p:cNvPr>
          <p:cNvSpPr>
            <a:spLocks xmlns:a="http://schemas.openxmlformats.org/drawingml/2006/main" noGrp="1"/>
          </p:cNvSpPr>
          <p:nvPr/>
        </p:nvSpPr>
        <p:spPr>
          <a:xfrm xmlns:a="http://schemas.openxmlformats.org/drawingml/2006/main">
            <a:off x="786289"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7"/>
                </a:solidFill>
              </a:defRPr>
            </a:pPr>
            <a:r>
              <a:rPr sz="1650" b="1">
                <a:solidFill>
                  <a:srgbClr val="E8B467"/>
                </a:solidFill>
              </a:rPr>
              <a:t>ILLUSTRATIVE • LEDGER LOCKED</a:t>
            </a:r>
          </a:p>
        </p:txBody>
      </p:sp>
      <p:sp>
        <p:nvSpPr>
          <p:cNvPr id="11" name="" descr="Instructional visual for Two Boosted Trees Move the Logit to 0.05">
            <a:extLst xmlns:a="http://schemas.openxmlformats.org/drawingml/2006/main">
              <a:ext uri="{FF2B5EF4-FFF2-40B4-BE49-F238E27FC236}">
                <a16:creationId xmlns:a16="http://schemas.microsoft.com/office/drawing/2014/main" id="{46014730-028E-45B5-B024-7FC030FF856D}"/>
              </a:ext>
            </a:extLst>
          </p:cNvPr>
          <p:cNvSpPr>
            <a:spLocks xmlns:a="http://schemas.openxmlformats.org/drawingml/2006/main" noGrp="1"/>
          </p:cNvSpPr>
          <p:nvPr/>
        </p:nvSpPr>
        <p:spPr>
          <a:xfrm xmlns:a="http://schemas.openxmlformats.org/drawingml/2006/main">
            <a:off x="691039"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8"/>
                </a:solidFill>
              </a:defRPr>
            </a:pPr>
            <a:r>
              <a:rPr sz="1800" b="1">
                <a:solidFill>
                  <a:srgbClr val="F4EBE8"/>
                </a:solidFill>
              </a:rPr>
              <a:t>Additive boosted-tree logit</a:t>
            </a:r>
          </a:p>
        </p:txBody>
      </p:sp>
      <p:sp>
        <p:nvSpPr>
          <p:cNvPr id="12" name="" descr="Instructional visual for Two Boosted Trees Move the Logit to 0.05">
            <a:extLst xmlns:a="http://schemas.openxmlformats.org/drawingml/2006/main">
              <a:ext uri="{FF2B5EF4-FFF2-40B4-BE49-F238E27FC236}">
                <a16:creationId xmlns:a16="http://schemas.microsoft.com/office/drawing/2014/main" id="{9E0AA08D-C533-4ACB-9A3F-6710210DE186}"/>
              </a:ext>
            </a:extLst>
          </p:cNvPr>
          <p:cNvSpPr>
            <a:spLocks xmlns:a="http://schemas.openxmlformats.org/drawingml/2006/main" noGrp="1"/>
          </p:cNvSpPr>
          <p:nvPr/>
        </p:nvSpPr>
        <p:spPr>
          <a:xfrm xmlns:a="http://schemas.openxmlformats.org/drawingml/2006/main">
            <a:off x="691039"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SQ-EX-008 shows additive mechanics while withholding calibration and library-specific claims.</a:t>
            </a:r>
          </a:p>
        </p:txBody>
      </p:sp>
      <p:sp>
        <p:nvSpPr>
          <p:cNvPr id="13" name="" descr="Instructional visual for Two Boosted Trees Move the Logit to 0.05">
            <a:extLst xmlns:a="http://schemas.openxmlformats.org/drawingml/2006/main">
              <a:ext uri="{FF2B5EF4-FFF2-40B4-BE49-F238E27FC236}">
                <a16:creationId xmlns:a16="http://schemas.microsoft.com/office/drawing/2014/main" id="{078E982E-C076-4E17-B3A9-69D8814C8085}"/>
              </a:ext>
            </a:extLst>
          </p:cNvPr>
          <p:cNvSpPr>
            <a:spLocks xmlns:a="http://schemas.openxmlformats.org/drawingml/2006/main" noGrp="1"/>
          </p:cNvSpPr>
          <p:nvPr/>
        </p:nvSpPr>
        <p:spPr>
          <a:xfrm xmlns:a="http://schemas.openxmlformats.org/drawingml/2006/main">
            <a:off x="6196489" y="2000250"/>
            <a:ext cx="4857750" cy="3333750"/>
          </a:xfrm>
          <a:prstGeom xmlns:a="http://schemas.openxmlformats.org/drawingml/2006/main" prst="roundRect">
            <a:avLst>
              <a:gd name="adj" fmla="val 2286"/>
            </a:avLst>
          </a:prstGeom>
          <a:solidFill xmlns:a="http://schemas.openxmlformats.org/drawingml/2006/main">
            <a:srgbClr val="0B0B16"/>
          </a:solidFill>
          <a:ln xmlns:a="http://schemas.openxmlformats.org/drawingml/2006/main" w="19050">
            <a:solidFill>
              <a:srgbClr val="E8B467"/>
            </a:solidFill>
            <a:prstDash val="solid"/>
          </a:ln>
        </p:spPr>
      </p:sp>
      <p:sp>
        <p:nvSpPr>
          <p:cNvPr id="14" name="" descr="Instructional visual for Two Boosted Trees Move the Logit to 0.05">
            <a:extLst xmlns:a="http://schemas.openxmlformats.org/drawingml/2006/main">
              <a:ext uri="{FF2B5EF4-FFF2-40B4-BE49-F238E27FC236}">
                <a16:creationId xmlns:a16="http://schemas.microsoft.com/office/drawing/2014/main" id="{B6FF96E0-2222-4B58-B780-5DDFCC697A0F}"/>
              </a:ext>
            </a:extLst>
          </p:cNvPr>
          <p:cNvSpPr>
            <a:spLocks xmlns:a="http://schemas.openxmlformats.org/drawingml/2006/main" noGrp="1"/>
          </p:cNvSpPr>
          <p:nvPr/>
        </p:nvSpPr>
        <p:spPr>
          <a:xfrm xmlns:a="http://schemas.openxmlformats.org/drawingml/2006/main">
            <a:off x="6482239"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7"/>
                </a:solidFill>
              </a:defRPr>
            </a:pPr>
            <a:r>
              <a:rPr sz="1650" b="1">
                <a:solidFill>
                  <a:srgbClr val="E8B467"/>
                </a:solidFill>
              </a:rPr>
              <a:t>F₀ = 0</a:t>
            </a:r>
          </a:p>
          <a:p xmlns:a="http://schemas.openxmlformats.org/drawingml/2006/main">
            <a:r>
              <a:t/>
            </a:r>
          </a:p>
          <a:p xmlns:a="http://schemas.openxmlformats.org/drawingml/2006/main">
            <a:pPr algn="l">
              <a:defRPr sz="1650" b="1">
                <a:solidFill>
                  <a:srgbClr val="E8B467"/>
                </a:solidFill>
              </a:defRPr>
            </a:pPr>
            <a:r>
              <a:rPr sz="1650" b="1">
                <a:solidFill>
                  <a:srgbClr val="E8B467"/>
                </a:solidFill>
              </a:rPr>
              <a:t>h₁ = 0.8; h₂ = −0.3</a:t>
            </a:r>
          </a:p>
          <a:p xmlns:a="http://schemas.openxmlformats.org/drawingml/2006/main">
            <a:pPr algn="l">
              <a:defRPr sz="1650" b="1">
                <a:solidFill>
                  <a:srgbClr val="E8B467"/>
                </a:solidFill>
              </a:defRPr>
            </a:pPr>
            <a:r>
              <a:rPr sz="1650" b="1">
                <a:solidFill>
                  <a:srgbClr val="E8B467"/>
                </a:solidFill>
              </a:rPr>
              <a:t>F₁ = 0 + 0.1(0.8) = 0.08</a:t>
            </a:r>
          </a:p>
          <a:p xmlns:a="http://schemas.openxmlformats.org/drawingml/2006/main">
            <a:r>
              <a:t/>
            </a:r>
          </a:p>
          <a:p xmlns:a="http://schemas.openxmlformats.org/drawingml/2006/main">
            <a:pPr algn="l">
              <a:defRPr sz="1650" b="1">
                <a:solidFill>
                  <a:srgbClr val="E8B467"/>
                </a:solidFill>
              </a:defRPr>
            </a:pPr>
            <a:r>
              <a:rPr sz="1650" b="1">
                <a:solidFill>
                  <a:srgbClr val="E8B467"/>
                </a:solidFill>
              </a:rPr>
              <a:t>F₂ = 0.08 + 0.1(−0.3) = 0.05</a:t>
            </a:r>
          </a:p>
          <a:p xmlns:a="http://schemas.openxmlformats.org/drawingml/2006/main">
            <a:pPr algn="l">
              <a:defRPr sz="1650" b="1">
                <a:solidFill>
                  <a:srgbClr val="E8B467"/>
                </a:solidFill>
              </a:defRPr>
            </a:pPr>
            <a:r>
              <a:rPr sz="1650" b="1">
                <a:solidFill>
                  <a:srgbClr val="E8B467"/>
                </a:solidFill>
              </a:rPr>
              <a:t>σ(F₂) ≈ 0.5125</a:t>
            </a:r>
          </a:p>
        </p:txBody>
      </p:sp>
      <p:sp>
        <p:nvSpPr>
          <p:cNvPr id="15" name="" descr="Instructional visual for Two Boosted Trees Move the Logit to 0.05">
            <a:extLst xmlns:a="http://schemas.openxmlformats.org/drawingml/2006/main">
              <a:ext uri="{FF2B5EF4-FFF2-40B4-BE49-F238E27FC236}">
                <a16:creationId xmlns:a16="http://schemas.microsoft.com/office/drawing/2014/main" id="{3FCF6526-0E23-453F-BC3F-941D6C152DE8}"/>
              </a:ext>
            </a:extLst>
          </p:cNvPr>
          <p:cNvSpPr>
            <a:spLocks xmlns:a="http://schemas.openxmlformats.org/drawingml/2006/main" noGrp="1"/>
          </p:cNvSpPr>
          <p:nvPr/>
        </p:nvSpPr>
        <p:spPr>
          <a:xfrm xmlns:a="http://schemas.openxmlformats.org/drawingml/2006/main">
            <a:off x="6482239"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9"/>
                </a:solidFill>
              </a:defRPr>
            </a:pPr>
            <a:r>
              <a:rPr sz="1125" b="0">
                <a:solidFill>
                  <a:srgbClr val="BDB8B9"/>
                </a:solidFill>
              </a:rPr>
              <a:t>Rounded for lecture • exact values remain in the ledger</a:t>
            </a:r>
          </a:p>
        </p:txBody>
      </p:sp>
    </p:spTree>
    <p:extLst>
      <p:ext uri="{BB962C8B-B14F-4D97-AF65-F5344CB8AC3E}">
        <p14:creationId xmlns:p14="http://schemas.microsoft.com/office/powerpoint/2010/main" val="1272370823"/>
      </p:ext>
    </p:extLst>
  </p:cSld>
</p:sld>
</file>

<file path=ppt/slides/slide78.xml><?xml version="1.0" encoding="utf-8"?>
<p:sld xmlns:p="http://schemas.openxmlformats.org/presentationml/2006/main">
  <p:cSld>
    <p:bg>
      <p:bgPr>
        <a:solidFill xmlns:a="http://schemas.openxmlformats.org/drawingml/2006/main">
          <a:srgbClr val="050505"/>
        </a:solidFill>
      </p:bgPr>
    </p:bg>
    <p:spTree>
      <p:nvGrpSpPr>
        <p:cNvPr id="1" name="" descr="Instructional visual for Ordered Statistics Reduce Leakage From Naive Target Encoding"/>
        <p:cNvGrpSpPr/>
        <p:nvPr/>
      </p:nvGrpSpPr>
      <p:grpSpPr>
        <a:xfrm xmlns:a="http://schemas.openxmlformats.org/drawingml/2006/main"/>
      </p:grpSpPr>
      <p:sp>
        <p:nvSpPr>
          <p:cNvPr id="1" name="" descr="Instructional visual for Ordered Statistics Reduce Leakage From Naive Target Encoding">
            <a:extLst xmlns:a="http://schemas.openxmlformats.org/drawingml/2006/main">
              <a:ext uri="{FF2B5EF4-FFF2-40B4-BE49-F238E27FC236}">
                <a16:creationId xmlns:a16="http://schemas.microsoft.com/office/drawing/2014/main" id="{9CB58C66-B638-4E7B-8766-885CB6C06713}"/>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FF6B60"/>
          </a:solidFill>
          <a:ln xmlns:a="http://schemas.openxmlformats.org/drawingml/2006/main" w="0">
            <a:noFill/>
            <a:prstDash val="solid"/>
          </a:ln>
        </p:spPr>
      </p:sp>
      <p:sp>
        <p:nvSpPr>
          <p:cNvPr id="2" name="" descr="Instructional visual for Ordered Statistics Reduce Leakage From Naive Target Encoding">
            <a:extLst xmlns:a="http://schemas.openxmlformats.org/drawingml/2006/main">
              <a:ext uri="{FF2B5EF4-FFF2-40B4-BE49-F238E27FC236}">
                <a16:creationId xmlns:a16="http://schemas.microsoft.com/office/drawing/2014/main" id="{34975B42-56FF-4293-B428-EE1BAAC4A769}"/>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REPRESENTATION</a:t>
            </a:r>
          </a:p>
        </p:txBody>
      </p:sp>
      <p:sp>
        <p:nvSpPr>
          <p:cNvPr id="3" name="" descr="Instructional visual for Ordered Statistics Reduce Leakage From Naive Target Encoding">
            <a:extLst xmlns:a="http://schemas.openxmlformats.org/drawingml/2006/main">
              <a:ext uri="{FF2B5EF4-FFF2-40B4-BE49-F238E27FC236}">
                <a16:creationId xmlns:a16="http://schemas.microsoft.com/office/drawing/2014/main" id="{78082315-1FD6-4A3D-8D68-11C8C36A1384}"/>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AF"/>
                </a:solidFill>
              </a:defRPr>
            </a:pPr>
            <a:r>
              <a:rPr sz="900" b="1">
                <a:solidFill>
                  <a:srgbClr val="BDB8AF"/>
                </a:solidFill>
              </a:rPr>
              <a:t>LITERATURE-DERIVED / DESIGN TARGET</a:t>
            </a:r>
          </a:p>
        </p:txBody>
      </p:sp>
      <p:sp>
        <p:nvSpPr>
          <p:cNvPr id="4" name="slide-title" descr="Instructional visual for Ordered Statistics Reduce Leakage From Naive Target Encoding">
            <a:extLst xmlns:a="http://schemas.openxmlformats.org/drawingml/2006/main">
              <a:ext uri="{FF2B5EF4-FFF2-40B4-BE49-F238E27FC236}">
                <a16:creationId xmlns:a16="http://schemas.microsoft.com/office/drawing/2014/main" id="{BBD31AE4-7BA5-4A54-A0A5-89829776D106}"/>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Ordered Statistics Reduce Leakage From Naive Target Encoding</a:t>
            </a:r>
          </a:p>
        </p:txBody>
      </p:sp>
      <p:sp>
        <p:nvSpPr>
          <p:cNvPr id="5" name="" descr="Instructional visual for Ordered Statistics Reduce Leakage From Naive Target Encoding">
            <a:extLst xmlns:a="http://schemas.openxmlformats.org/drawingml/2006/main">
              <a:ext uri="{FF2B5EF4-FFF2-40B4-BE49-F238E27FC236}">
                <a16:creationId xmlns:a16="http://schemas.microsoft.com/office/drawing/2014/main" id="{CA404371-C908-4B39-8E75-FB3BA5089425}"/>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FF6B60"/>
          </a:solidFill>
          <a:ln xmlns:a="http://schemas.openxmlformats.org/drawingml/2006/main" w="0">
            <a:noFill/>
            <a:prstDash val="solid"/>
          </a:ln>
        </p:spPr>
      </p:sp>
      <p:sp>
        <p:nvSpPr>
          <p:cNvPr id="6" name="" descr="Instructional visual for Ordered Statistics Reduce Leakage From Naive Target Encoding">
            <a:extLst xmlns:a="http://schemas.openxmlformats.org/drawingml/2006/main">
              <a:ext uri="{FF2B5EF4-FFF2-40B4-BE49-F238E27FC236}">
                <a16:creationId xmlns:a16="http://schemas.microsoft.com/office/drawing/2014/main" id="{3BE9CA1D-D1BF-4315-BFD4-E2D9CA269358}"/>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Ordered Statistics Reduce Leakage From Naive Target Encoding">
            <a:extLst xmlns:a="http://schemas.openxmlformats.org/drawingml/2006/main">
              <a:ext uri="{FF2B5EF4-FFF2-40B4-BE49-F238E27FC236}">
                <a16:creationId xmlns:a16="http://schemas.microsoft.com/office/drawing/2014/main" id="{1A2E69C5-1844-454A-97EA-F8D923DC50C2}"/>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078 / 144</a:t>
            </a:r>
          </a:p>
        </p:txBody>
      </p:sp>
      <p:sp>
        <p:nvSpPr>
          <p:cNvPr id="8" name="" descr="Instructional visual for Ordered Statistics Reduce Leakage From Naive Target Encoding">
            <a:extLst xmlns:a="http://schemas.openxmlformats.org/drawingml/2006/main">
              <a:ext uri="{FF2B5EF4-FFF2-40B4-BE49-F238E27FC236}">
                <a16:creationId xmlns:a16="http://schemas.microsoft.com/office/drawing/2014/main" id="{1CCEE41B-0C97-450B-8BB3-68A6BF36256C}"/>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Ordered Statistics Reduce Leakage From Naive Target Encoding">
            <a:extLst xmlns:a="http://schemas.openxmlformats.org/drawingml/2006/main">
              <a:ext uri="{FF2B5EF4-FFF2-40B4-BE49-F238E27FC236}">
                <a16:creationId xmlns:a16="http://schemas.microsoft.com/office/drawing/2014/main" id="{047C4AD0-0835-4ADD-A66E-9AA5DB528BC7}"/>
              </a:ext>
            </a:extLst>
          </p:cNvPr>
          <p:cNvSpPr>
            <a:spLocks xmlns:a="http://schemas.openxmlformats.org/drawingml/2006/main" noGrp="1"/>
          </p:cNvSpPr>
          <p:nvPr/>
        </p:nvSpPr>
        <p:spPr>
          <a:xfrm xmlns:a="http://schemas.openxmlformats.org/drawingml/2006/main">
            <a:off x="1143476" y="2476500"/>
            <a:ext cx="2762250" cy="1352550"/>
          </a:xfrm>
          <a:prstGeom xmlns:a="http://schemas.openxmlformats.org/drawingml/2006/main" prst="roundRect">
            <a:avLst>
              <a:gd name="adj" fmla="val 8451"/>
            </a:avLst>
          </a:prstGeom>
          <a:solidFill xmlns:a="http://schemas.openxmlformats.org/drawingml/2006/main">
            <a:srgbClr val="0B0B0C"/>
          </a:solidFill>
          <a:ln xmlns:a="http://schemas.openxmlformats.org/drawingml/2006/main" w="19050">
            <a:solidFill>
              <a:srgbClr val="27D3C3"/>
            </a:solidFill>
            <a:prstDash val="solid"/>
          </a:ln>
        </p:spPr>
      </p:sp>
      <p:sp>
        <p:nvSpPr>
          <p:cNvPr id="10" name="" descr="Instructional visual for Ordered Statistics Reduce Leakage From Naive Target Encoding">
            <a:extLst xmlns:a="http://schemas.openxmlformats.org/drawingml/2006/main">
              <a:ext uri="{FF2B5EF4-FFF2-40B4-BE49-F238E27FC236}">
                <a16:creationId xmlns:a16="http://schemas.microsoft.com/office/drawing/2014/main" id="{C3C6B367-4128-48BB-9D52-9657D1CEFE9E}"/>
              </a:ext>
            </a:extLst>
          </p:cNvPr>
          <p:cNvSpPr>
            <a:spLocks xmlns:a="http://schemas.openxmlformats.org/drawingml/2006/main" noGrp="1"/>
          </p:cNvSpPr>
          <p:nvPr/>
        </p:nvSpPr>
        <p:spPr>
          <a:xfrm xmlns:a="http://schemas.openxmlformats.org/drawingml/2006/main">
            <a:off x="1238726" y="2514600"/>
            <a:ext cx="25717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ORDERED</a:t>
            </a:r>
          </a:p>
          <a:p xmlns:a="http://schemas.openxmlformats.org/drawingml/2006/main">
            <a:pPr algn="ctr">
              <a:defRPr sz="1650" b="1">
                <a:solidFill>
                  <a:srgbClr val="F4EBDE"/>
                </a:solidFill>
              </a:defRPr>
            </a:pPr>
            <a:r>
              <a:rPr sz="1650" b="1">
                <a:solidFill>
                  <a:srgbClr val="F4EBDE"/>
                </a:solidFill>
              </a:rPr>
              <a:t>STATISTICS</a:t>
            </a:r>
          </a:p>
        </p:txBody>
      </p:sp>
      <p:sp>
        <p:nvSpPr>
          <p:cNvPr id="11" name="" descr="Instructional visual for Ordered Statistics Reduce Leakage From Naive Target Encoding">
            <a:extLst xmlns:a="http://schemas.openxmlformats.org/drawingml/2006/main">
              <a:ext uri="{FF2B5EF4-FFF2-40B4-BE49-F238E27FC236}">
                <a16:creationId xmlns:a16="http://schemas.microsoft.com/office/drawing/2014/main" id="{85B1F6D1-C0B5-4D93-948E-A42634F37A58}"/>
              </a:ext>
            </a:extLst>
          </p:cNvPr>
          <p:cNvSpPr>
            <a:spLocks xmlns:a="http://schemas.openxmlformats.org/drawingml/2006/main" noGrp="1"/>
          </p:cNvSpPr>
          <p:nvPr/>
        </p:nvSpPr>
        <p:spPr>
          <a:xfrm xmlns:a="http://schemas.openxmlformats.org/drawingml/2006/main">
            <a:off x="4715351" y="2476500"/>
            <a:ext cx="2762250" cy="1352550"/>
          </a:xfrm>
          <a:prstGeom xmlns:a="http://schemas.openxmlformats.org/drawingml/2006/main" prst="roundRect">
            <a:avLst>
              <a:gd name="adj" fmla="val 8451"/>
            </a:avLst>
          </a:prstGeom>
          <a:solidFill xmlns:a="http://schemas.openxmlformats.org/drawingml/2006/main">
            <a:srgbClr val="0B0B0C"/>
          </a:solidFill>
          <a:ln xmlns:a="http://schemas.openxmlformats.org/drawingml/2006/main" w="19050">
            <a:solidFill>
              <a:srgbClr val="E8B45D"/>
            </a:solidFill>
            <a:prstDash val="solid"/>
          </a:ln>
        </p:spPr>
      </p:sp>
      <p:sp>
        <p:nvSpPr>
          <p:cNvPr id="12" name="" descr="Instructional visual for Ordered Statistics Reduce Leakage From Naive Target Encoding">
            <a:extLst xmlns:a="http://schemas.openxmlformats.org/drawingml/2006/main">
              <a:ext uri="{FF2B5EF4-FFF2-40B4-BE49-F238E27FC236}">
                <a16:creationId xmlns:a16="http://schemas.microsoft.com/office/drawing/2014/main" id="{379EFB89-D7E5-48ED-A4FE-C28CBF03FD7F}"/>
              </a:ext>
            </a:extLst>
          </p:cNvPr>
          <p:cNvSpPr>
            <a:spLocks xmlns:a="http://schemas.openxmlformats.org/drawingml/2006/main" noGrp="1"/>
          </p:cNvSpPr>
          <p:nvPr/>
        </p:nvSpPr>
        <p:spPr>
          <a:xfrm xmlns:a="http://schemas.openxmlformats.org/drawingml/2006/main">
            <a:off x="4810601" y="2514600"/>
            <a:ext cx="25717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ORDERED</a:t>
            </a:r>
          </a:p>
          <a:p xmlns:a="http://schemas.openxmlformats.org/drawingml/2006/main">
            <a:pPr algn="ctr">
              <a:defRPr sz="1650" b="1">
                <a:solidFill>
                  <a:srgbClr val="F4EBDE"/>
                </a:solidFill>
              </a:defRPr>
            </a:pPr>
            <a:r>
              <a:rPr sz="1650" b="1">
                <a:solidFill>
                  <a:srgbClr val="F4EBDE"/>
                </a:solidFill>
              </a:rPr>
              <a:t>BOOSTING</a:t>
            </a:r>
          </a:p>
        </p:txBody>
      </p:sp>
      <p:sp>
        <p:nvSpPr>
          <p:cNvPr id="13" name="" descr="Instructional visual for Ordered Statistics Reduce Leakage From Naive Target Encoding">
            <a:extLst xmlns:a="http://schemas.openxmlformats.org/drawingml/2006/main">
              <a:ext uri="{FF2B5EF4-FFF2-40B4-BE49-F238E27FC236}">
                <a16:creationId xmlns:a16="http://schemas.microsoft.com/office/drawing/2014/main" id="{76E5174A-7CAE-48EE-ADA5-4D872B458498}"/>
              </a:ext>
            </a:extLst>
          </p:cNvPr>
          <p:cNvSpPr>
            <a:spLocks xmlns:a="http://schemas.openxmlformats.org/drawingml/2006/main" noGrp="1"/>
          </p:cNvSpPr>
          <p:nvPr/>
        </p:nvSpPr>
        <p:spPr>
          <a:xfrm xmlns:a="http://schemas.openxmlformats.org/drawingml/2006/main">
            <a:off x="8287226" y="2476500"/>
            <a:ext cx="2762250" cy="1352550"/>
          </a:xfrm>
          <a:prstGeom xmlns:a="http://schemas.openxmlformats.org/drawingml/2006/main" prst="roundRect">
            <a:avLst>
              <a:gd name="adj" fmla="val 8451"/>
            </a:avLst>
          </a:prstGeom>
          <a:solidFill xmlns:a="http://schemas.openxmlformats.org/drawingml/2006/main">
            <a:srgbClr val="0B0B0C"/>
          </a:solidFill>
          <a:ln xmlns:a="http://schemas.openxmlformats.org/drawingml/2006/main" w="19050">
            <a:solidFill>
              <a:srgbClr val="FF6B60"/>
            </a:solidFill>
            <a:prstDash val="solid"/>
          </a:ln>
        </p:spPr>
      </p:sp>
      <p:sp>
        <p:nvSpPr>
          <p:cNvPr id="14" name="" descr="Instructional visual for Ordered Statistics Reduce Leakage From Naive Target Encoding">
            <a:extLst xmlns:a="http://schemas.openxmlformats.org/drawingml/2006/main">
              <a:ext uri="{FF2B5EF4-FFF2-40B4-BE49-F238E27FC236}">
                <a16:creationId xmlns:a16="http://schemas.microsoft.com/office/drawing/2014/main" id="{D7EDB492-0200-4A31-9310-65F262470871}"/>
              </a:ext>
            </a:extLst>
          </p:cNvPr>
          <p:cNvSpPr>
            <a:spLocks xmlns:a="http://schemas.openxmlformats.org/drawingml/2006/main" noGrp="1"/>
          </p:cNvSpPr>
          <p:nvPr/>
        </p:nvSpPr>
        <p:spPr>
          <a:xfrm xmlns:a="http://schemas.openxmlformats.org/drawingml/2006/main">
            <a:off x="8382476" y="2514600"/>
            <a:ext cx="2571750" cy="1276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E"/>
                </a:solidFill>
              </a:defRPr>
            </a:pPr>
            <a:r>
              <a:rPr sz="1650" b="1">
                <a:solidFill>
                  <a:srgbClr val="F4EBDE"/>
                </a:solidFill>
              </a:rPr>
              <a:t>EXTERNAL</a:t>
            </a:r>
          </a:p>
          <a:p xmlns:a="http://schemas.openxmlformats.org/drawingml/2006/main">
            <a:pPr algn="ctr">
              <a:defRPr sz="1650" b="1">
                <a:solidFill>
                  <a:srgbClr val="F4EBDE"/>
                </a:solidFill>
              </a:defRPr>
            </a:pPr>
            <a:r>
              <a:rPr sz="1650" b="1">
                <a:solidFill>
                  <a:srgbClr val="F4EBDE"/>
                </a:solidFill>
              </a:rPr>
              <a:t>TEMPORAL SPLIT</a:t>
            </a:r>
          </a:p>
        </p:txBody>
      </p:sp>
      <p:sp>
        <p:nvSpPr>
          <p:cNvPr id="15" name="" descr="Instructional visual for Ordered Statistics Reduce Leakage From Naive Target Encoding">
            <a:extLst xmlns:a="http://schemas.openxmlformats.org/drawingml/2006/main">
              <a:ext uri="{FF2B5EF4-FFF2-40B4-BE49-F238E27FC236}">
                <a16:creationId xmlns:a16="http://schemas.microsoft.com/office/drawing/2014/main" id="{78BFA989-6218-465C-B9B8-C6F4485909F6}"/>
              </a:ext>
            </a:extLst>
          </p:cNvPr>
          <p:cNvSpPr>
            <a:spLocks xmlns:a="http://schemas.openxmlformats.org/drawingml/2006/main" noGrp="1"/>
          </p:cNvSpPr>
          <p:nvPr/>
        </p:nvSpPr>
        <p:spPr>
          <a:xfrm xmlns:a="http://schemas.openxmlformats.org/drawingml/2006/main">
            <a:off x="1476851" y="4381500"/>
            <a:ext cx="923925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0">
                <a:solidFill>
                  <a:srgbClr val="BDB8AF"/>
                </a:solidFill>
              </a:defRPr>
            </a:pPr>
            <a:r>
              <a:rPr sz="1725" b="0">
                <a:solidFill>
                  <a:srgbClr val="BDB8AF"/>
                </a:solidFill>
              </a:rPr>
              <a:t>Internal ordering addresses named leakage mechanisms. It does not replace the experiment's temporal contract.</a:t>
            </a:r>
          </a:p>
        </p:txBody>
      </p:sp>
    </p:spTree>
    <p:extLst>
      <p:ext uri="{BB962C8B-B14F-4D97-AF65-F5344CB8AC3E}">
        <p14:creationId xmlns:p14="http://schemas.microsoft.com/office/powerpoint/2010/main" val="1167639521"/>
      </p:ext>
    </p:extLst>
  </p:cSld>
</p:sld>
</file>

<file path=ppt/slides/slide79.xml><?xml version="1.0" encoding="utf-8"?>
<p:sld xmlns:p="http://schemas.openxmlformats.org/presentationml/2006/main">
  <p:cSld>
    <p:bg>
      <p:bgPr>
        <a:solidFill xmlns:a="http://schemas.openxmlformats.org/drawingml/2006/main">
          <a:srgbClr val="050505"/>
        </a:solidFill>
      </p:bgPr>
    </p:bg>
    <p:spTree>
      <p:nvGrpSpPr>
        <p:cNvPr id="1" name="" descr="Instructional visual for Earlier Labels Encode Categories Without Using the Current Label"/>
        <p:cNvGrpSpPr/>
        <p:nvPr/>
      </p:nvGrpSpPr>
      <p:grpSpPr>
        <a:xfrm xmlns:a="http://schemas.openxmlformats.org/drawingml/2006/main"/>
      </p:grpSpPr>
      <p:sp>
        <p:nvSpPr>
          <p:cNvPr id="1" name="" descr="Instructional visual for Earlier Labels Encode Categories Without Using the Current Label">
            <a:extLst xmlns:a="http://schemas.openxmlformats.org/drawingml/2006/main">
              <a:ext uri="{FF2B5EF4-FFF2-40B4-BE49-F238E27FC236}">
                <a16:creationId xmlns:a16="http://schemas.microsoft.com/office/drawing/2014/main" id="{03F82307-AC82-4577-9F4C-9CDBFD4FF1A0}"/>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FF6B61"/>
          </a:solidFill>
          <a:ln xmlns:a="http://schemas.openxmlformats.org/drawingml/2006/main" w="0">
            <a:noFill/>
            <a:prstDash val="solid"/>
          </a:ln>
        </p:spPr>
      </p:sp>
      <p:sp>
        <p:nvSpPr>
          <p:cNvPr id="2" name="" descr="Instructional visual for Earlier Labels Encode Categories Without Using the Current Label">
            <a:extLst xmlns:a="http://schemas.openxmlformats.org/drawingml/2006/main">
              <a:ext uri="{FF2B5EF4-FFF2-40B4-BE49-F238E27FC236}">
                <a16:creationId xmlns:a16="http://schemas.microsoft.com/office/drawing/2014/main" id="{A8362CAD-60DF-44F5-9F56-E160ABA659AC}"/>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REPRESENTATION</a:t>
            </a:r>
          </a:p>
        </p:txBody>
      </p:sp>
      <p:sp>
        <p:nvSpPr>
          <p:cNvPr id="3" name="" descr="Instructional visual for Earlier Labels Encode Categories Without Using the Current Label">
            <a:extLst xmlns:a="http://schemas.openxmlformats.org/drawingml/2006/main">
              <a:ext uri="{FF2B5EF4-FFF2-40B4-BE49-F238E27FC236}">
                <a16:creationId xmlns:a16="http://schemas.microsoft.com/office/drawing/2014/main" id="{1BFD9A6C-2DC9-4E6D-A2F1-5C92DAE04834}"/>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5E"/>
                </a:solidFill>
              </a:defRPr>
            </a:pPr>
            <a:r>
              <a:rPr sz="900" b="1">
                <a:solidFill>
                  <a:srgbClr val="E8B45E"/>
                </a:solidFill>
              </a:rPr>
              <a:t>ILLUSTRATIVE • NOT OBSERVED</a:t>
            </a:r>
          </a:p>
        </p:txBody>
      </p:sp>
      <p:sp>
        <p:nvSpPr>
          <p:cNvPr id="4" name="slide-title" descr="Instructional visual for Earlier Labels Encode Categories Without Using the Current Label">
            <a:extLst xmlns:a="http://schemas.openxmlformats.org/drawingml/2006/main">
              <a:ext uri="{FF2B5EF4-FFF2-40B4-BE49-F238E27FC236}">
                <a16:creationId xmlns:a16="http://schemas.microsoft.com/office/drawing/2014/main" id="{958FF040-91D9-4225-A805-8D1CF60DA925}"/>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Earlier Labels Encode Categories Without Using the Current Label</a:t>
            </a:r>
          </a:p>
        </p:txBody>
      </p:sp>
      <p:sp>
        <p:nvSpPr>
          <p:cNvPr id="5" name="" descr="Instructional visual for Earlier Labels Encode Categories Without Using the Current Label">
            <a:extLst xmlns:a="http://schemas.openxmlformats.org/drawingml/2006/main">
              <a:ext uri="{FF2B5EF4-FFF2-40B4-BE49-F238E27FC236}">
                <a16:creationId xmlns:a16="http://schemas.microsoft.com/office/drawing/2014/main" id="{822EBB43-8304-4EF6-838F-3ACB543CAD74}"/>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FF6B61"/>
          </a:solidFill>
          <a:ln xmlns:a="http://schemas.openxmlformats.org/drawingml/2006/main" w="0">
            <a:noFill/>
            <a:prstDash val="solid"/>
          </a:ln>
        </p:spPr>
      </p:sp>
      <p:sp>
        <p:nvSpPr>
          <p:cNvPr id="6" name="" descr="Instructional visual for Earlier Labels Encode Categories Without Using the Current Label">
            <a:extLst xmlns:a="http://schemas.openxmlformats.org/drawingml/2006/main">
              <a:ext uri="{FF2B5EF4-FFF2-40B4-BE49-F238E27FC236}">
                <a16:creationId xmlns:a16="http://schemas.microsoft.com/office/drawing/2014/main" id="{543D4DC7-03AA-4210-8932-98F4312D0967}"/>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Earlier Labels Encode Categories Without Using the Current Label">
            <a:extLst xmlns:a="http://schemas.openxmlformats.org/drawingml/2006/main">
              <a:ext uri="{FF2B5EF4-FFF2-40B4-BE49-F238E27FC236}">
                <a16:creationId xmlns:a16="http://schemas.microsoft.com/office/drawing/2014/main" id="{02374557-3D2B-4816-A649-577EC8431D64}"/>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079 / 144  •  BUILD 1/3</a:t>
            </a:r>
          </a:p>
        </p:txBody>
      </p:sp>
      <p:sp>
        <p:nvSpPr>
          <p:cNvPr id="8" name="" descr="Instructional visual for Earlier Labels Encode Categories Without Using the Current Label">
            <a:extLst xmlns:a="http://schemas.openxmlformats.org/drawingml/2006/main">
              <a:ext uri="{FF2B5EF4-FFF2-40B4-BE49-F238E27FC236}">
                <a16:creationId xmlns:a16="http://schemas.microsoft.com/office/drawing/2014/main" id="{0D0B3CFE-5208-493F-ACA2-4647FAFC5685}"/>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Earlier Labels Encode Categories Without Using the Current Label">
            <a:extLst xmlns:a="http://schemas.openxmlformats.org/drawingml/2006/main">
              <a:ext uri="{FF2B5EF4-FFF2-40B4-BE49-F238E27FC236}">
                <a16:creationId xmlns:a16="http://schemas.microsoft.com/office/drawing/2014/main" id="{3B1F37BF-2190-49A1-99AD-625328CA640A}"/>
              </a:ext>
            </a:extLst>
          </p:cNvPr>
          <p:cNvSpPr>
            <a:spLocks xmlns:a="http://schemas.openxmlformats.org/drawingml/2006/main" noGrp="1"/>
          </p:cNvSpPr>
          <p:nvPr/>
        </p:nvSpPr>
        <p:spPr>
          <a:xfrm xmlns:a="http://schemas.openxmlformats.org/drawingml/2006/main">
            <a:off x="686753" y="1962150"/>
            <a:ext cx="4095750" cy="381000"/>
          </a:xfrm>
          <a:prstGeom xmlns:a="http://schemas.openxmlformats.org/drawingml/2006/main" prst="roundRect">
            <a:avLst>
              <a:gd name="adj" fmla="val 20000"/>
            </a:avLst>
          </a:prstGeom>
          <a:solidFill xmlns:a="http://schemas.openxmlformats.org/drawingml/2006/main">
            <a:srgbClr val="0B0B0D"/>
          </a:solidFill>
          <a:ln xmlns:a="http://schemas.openxmlformats.org/drawingml/2006/main" w="14288">
            <a:solidFill>
              <a:srgbClr val="E8B45E"/>
            </a:solidFill>
            <a:prstDash val="solid"/>
          </a:ln>
        </p:spPr>
      </p:sp>
      <p:sp>
        <p:nvSpPr>
          <p:cNvPr id="10" name="" descr="Instructional visual for Earlier Labels Encode Categories Without Using the Current Label">
            <a:extLst xmlns:a="http://schemas.openxmlformats.org/drawingml/2006/main">
              <a:ext uri="{FF2B5EF4-FFF2-40B4-BE49-F238E27FC236}">
                <a16:creationId xmlns:a16="http://schemas.microsoft.com/office/drawing/2014/main" id="{D3F4DBBF-608D-4AF1-9F11-FF5B9089419B}"/>
              </a:ext>
            </a:extLst>
          </p:cNvPr>
          <p:cNvSpPr>
            <a:spLocks xmlns:a="http://schemas.openxmlformats.org/drawingml/2006/main" noGrp="1"/>
          </p:cNvSpPr>
          <p:nvPr/>
        </p:nvSpPr>
        <p:spPr>
          <a:xfrm xmlns:a="http://schemas.openxmlformats.org/drawingml/2006/main">
            <a:off x="782003"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E"/>
                </a:solidFill>
              </a:defRPr>
            </a:pPr>
            <a:r>
              <a:rPr sz="1650" b="1">
                <a:solidFill>
                  <a:srgbClr val="E8B45E"/>
                </a:solidFill>
              </a:rPr>
              <a:t>ILLUSTRATIVE • LEDGER LOCKED</a:t>
            </a:r>
          </a:p>
        </p:txBody>
      </p:sp>
      <p:sp>
        <p:nvSpPr>
          <p:cNvPr id="11" name="" descr="Instructional visual for Earlier Labels Encode Categories Without Using the Current Label">
            <a:extLst xmlns:a="http://schemas.openxmlformats.org/drawingml/2006/main">
              <a:ext uri="{FF2B5EF4-FFF2-40B4-BE49-F238E27FC236}">
                <a16:creationId xmlns:a16="http://schemas.microsoft.com/office/drawing/2014/main" id="{55D3578B-E140-4868-BCC7-533100163973}"/>
              </a:ext>
            </a:extLst>
          </p:cNvPr>
          <p:cNvSpPr>
            <a:spLocks xmlns:a="http://schemas.openxmlformats.org/drawingml/2006/main" noGrp="1"/>
          </p:cNvSpPr>
          <p:nvPr/>
        </p:nvSpPr>
        <p:spPr>
          <a:xfrm xmlns:a="http://schemas.openxmlformats.org/drawingml/2006/main">
            <a:off x="686753"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DF"/>
                </a:solidFill>
              </a:defRPr>
            </a:pPr>
            <a:r>
              <a:rPr sz="1800" b="1">
                <a:solidFill>
                  <a:srgbClr val="F4EBDF"/>
                </a:solidFill>
              </a:rPr>
              <a:t>Simplified ordered categorical target statistic</a:t>
            </a:r>
          </a:p>
        </p:txBody>
      </p:sp>
      <p:sp>
        <p:nvSpPr>
          <p:cNvPr id="12" name="" descr="Instructional visual for Earlier Labels Encode Categories Without Using the Current Label">
            <a:extLst xmlns:a="http://schemas.openxmlformats.org/drawingml/2006/main">
              <a:ext uri="{FF2B5EF4-FFF2-40B4-BE49-F238E27FC236}">
                <a16:creationId xmlns:a16="http://schemas.microsoft.com/office/drawing/2014/main" id="{1FDA9F44-1960-452F-9758-A9693EB9DF31}"/>
              </a:ext>
            </a:extLst>
          </p:cNvPr>
          <p:cNvSpPr>
            <a:spLocks xmlns:a="http://schemas.openxmlformats.org/drawingml/2006/main" noGrp="1"/>
          </p:cNvSpPr>
          <p:nvPr/>
        </p:nvSpPr>
        <p:spPr>
          <a:xfrm xmlns:a="http://schemas.openxmlformats.org/drawingml/2006/main">
            <a:off x="686753"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C"/>
                </a:solidFill>
              </a:defRPr>
            </a:pPr>
            <a:r>
              <a:rPr sz="1875" b="0">
                <a:solidFill>
                  <a:srgbClr val="FFF8EC"/>
                </a:solidFill>
              </a:rPr>
              <a:t>SQ-EX-009 computes ordered category statistics with a prior and explicit sequence.</a:t>
            </a:r>
          </a:p>
        </p:txBody>
      </p:sp>
      <p:sp>
        <p:nvSpPr>
          <p:cNvPr id="13" name="" descr="Instructional visual for Earlier Labels Encode Categories Without Using the Current Label">
            <a:extLst xmlns:a="http://schemas.openxmlformats.org/drawingml/2006/main">
              <a:ext uri="{FF2B5EF4-FFF2-40B4-BE49-F238E27FC236}">
                <a16:creationId xmlns:a16="http://schemas.microsoft.com/office/drawing/2014/main" id="{E7690F36-4B3B-4D99-AA32-C6013085EEC4}"/>
              </a:ext>
            </a:extLst>
          </p:cNvPr>
          <p:cNvSpPr>
            <a:spLocks xmlns:a="http://schemas.openxmlformats.org/drawingml/2006/main" noGrp="1"/>
          </p:cNvSpPr>
          <p:nvPr/>
        </p:nvSpPr>
        <p:spPr>
          <a:xfrm xmlns:a="http://schemas.openxmlformats.org/drawingml/2006/main">
            <a:off x="6192203" y="2000250"/>
            <a:ext cx="4857750" cy="3333750"/>
          </a:xfrm>
          <a:prstGeom xmlns:a="http://schemas.openxmlformats.org/drawingml/2006/main" prst="roundRect">
            <a:avLst>
              <a:gd name="adj" fmla="val 2286"/>
            </a:avLst>
          </a:prstGeom>
          <a:solidFill xmlns:a="http://schemas.openxmlformats.org/drawingml/2006/main">
            <a:srgbClr val="0B0B0D"/>
          </a:solidFill>
          <a:ln xmlns:a="http://schemas.openxmlformats.org/drawingml/2006/main" w="19050">
            <a:solidFill>
              <a:srgbClr val="E8B45E"/>
            </a:solidFill>
            <a:prstDash val="solid"/>
          </a:ln>
        </p:spPr>
      </p:sp>
      <p:sp>
        <p:nvSpPr>
          <p:cNvPr id="14" name="" descr="Instructional visual for Earlier Labels Encode Categories Without Using the Current Label">
            <a:extLst xmlns:a="http://schemas.openxmlformats.org/drawingml/2006/main">
              <a:ext uri="{FF2B5EF4-FFF2-40B4-BE49-F238E27FC236}">
                <a16:creationId xmlns:a16="http://schemas.microsoft.com/office/drawing/2014/main" id="{E30F20F5-78C3-43C2-B72A-D7262672AC3D}"/>
              </a:ext>
            </a:extLst>
          </p:cNvPr>
          <p:cNvSpPr>
            <a:spLocks xmlns:a="http://schemas.openxmlformats.org/drawingml/2006/main" noGrp="1"/>
          </p:cNvSpPr>
          <p:nvPr/>
        </p:nvSpPr>
        <p:spPr>
          <a:xfrm xmlns:a="http://schemas.openxmlformats.org/drawingml/2006/main">
            <a:off x="6477953"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5E"/>
                </a:solidFill>
              </a:defRPr>
            </a:pPr>
            <a:r>
              <a:rPr sz="1650" b="1">
                <a:solidFill>
                  <a:srgbClr val="E8B45E"/>
                </a:solidFill>
              </a:rPr>
              <a:t>row 1 expression = (0 + 2 * 0.5) / (0 + 2)</a:t>
            </a:r>
          </a:p>
          <a:p xmlns:a="http://schemas.openxmlformats.org/drawingml/2006/main">
            <a:r>
              <a:t/>
            </a:r>
          </a:p>
          <a:p xmlns:a="http://schemas.openxmlformats.org/drawingml/2006/main">
            <a:pPr algn="l">
              <a:defRPr sz="1650" b="1">
                <a:solidFill>
                  <a:srgbClr val="E8B45E"/>
                </a:solidFill>
              </a:defRPr>
            </a:pPr>
            <a:r>
              <a:rPr sz="1650" b="1">
                <a:solidFill>
                  <a:srgbClr val="E8B45E"/>
                </a:solidFill>
              </a:rPr>
              <a:t>row 1 statistic = 0.5</a:t>
            </a:r>
          </a:p>
        </p:txBody>
      </p:sp>
      <p:sp>
        <p:nvSpPr>
          <p:cNvPr id="15" name="" descr="Instructional visual for Earlier Labels Encode Categories Without Using the Current Label">
            <a:extLst xmlns:a="http://schemas.openxmlformats.org/drawingml/2006/main">
              <a:ext uri="{FF2B5EF4-FFF2-40B4-BE49-F238E27FC236}">
                <a16:creationId xmlns:a16="http://schemas.microsoft.com/office/drawing/2014/main" id="{6B34DF68-BA39-4AFC-9A36-D5AD6BBB5A5A}"/>
              </a:ext>
            </a:extLst>
          </p:cNvPr>
          <p:cNvSpPr>
            <a:spLocks xmlns:a="http://schemas.openxmlformats.org/drawingml/2006/main" noGrp="1"/>
          </p:cNvSpPr>
          <p:nvPr/>
        </p:nvSpPr>
        <p:spPr>
          <a:xfrm xmlns:a="http://schemas.openxmlformats.org/drawingml/2006/main">
            <a:off x="6477953"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0"/>
                </a:solidFill>
              </a:defRPr>
            </a:pPr>
            <a:r>
              <a:rPr sz="1125" b="0">
                <a:solidFill>
                  <a:srgbClr val="BDB8B0"/>
                </a:solidFill>
              </a:rPr>
              <a:t>Rounded for lecture • exact values remain in the ledger</a:t>
            </a:r>
          </a:p>
        </p:txBody>
      </p:sp>
    </p:spTree>
    <p:extLst>
      <p:ext uri="{BB962C8B-B14F-4D97-AF65-F5344CB8AC3E}">
        <p14:creationId xmlns:p14="http://schemas.microsoft.com/office/powerpoint/2010/main" val="2072301057"/>
      </p:ext>
    </p:extLst>
  </p:cSld>
</p:sld>
</file>

<file path=ppt/slides/slide8.xml><?xml version="1.0" encoding="utf-8"?>
<p:sld xmlns:p="http://schemas.openxmlformats.org/presentationml/2006/main">
  <p:cSld>
    <p:bg>
      <p:bgPr>
        <a:solidFill xmlns:a="http://schemas.openxmlformats.org/drawingml/2006/main">
          <a:srgbClr val="050505"/>
        </a:solidFill>
      </p:bgPr>
    </p:bg>
    <p:spTree>
      <p:nvGrpSpPr>
        <p:cNvPr id="1" name="" descr="Instructional visual for Measurement Defines a Falsifiable Prediction Target"/>
        <p:cNvGrpSpPr/>
        <p:nvPr/>
      </p:nvGrpSpPr>
      <p:grpSpPr>
        <a:xfrm xmlns:a="http://schemas.openxmlformats.org/drawingml/2006/main"/>
      </p:grpSpPr>
      <p:sp>
        <p:nvSpPr>
          <p:cNvPr id="1" name="" descr="Instructional visual for Measurement Defines a Falsifiable Prediction Target">
            <a:extLst xmlns:a="http://schemas.openxmlformats.org/drawingml/2006/main">
              <a:ext uri="{FF2B5EF4-FFF2-40B4-BE49-F238E27FC236}">
                <a16:creationId xmlns:a16="http://schemas.microsoft.com/office/drawing/2014/main" id="{98DE1956-6D38-4167-BEBC-F4968E3299D9}"/>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2" name="" descr="Instructional visual for Measurement Defines a Falsifiable Prediction Target">
            <a:extLst xmlns:a="http://schemas.openxmlformats.org/drawingml/2006/main">
              <a:ext uri="{FF2B5EF4-FFF2-40B4-BE49-F238E27FC236}">
                <a16:creationId xmlns:a16="http://schemas.microsoft.com/office/drawing/2014/main" id="{4200C155-7821-486A-BD84-AB9B5E6FC8A8}"/>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MEASUREMENT</a:t>
            </a:r>
          </a:p>
        </p:txBody>
      </p:sp>
      <p:sp>
        <p:nvSpPr>
          <p:cNvPr id="3" name="" descr="Instructional visual for Measurement Defines a Falsifiable Prediction Target">
            <a:extLst xmlns:a="http://schemas.openxmlformats.org/drawingml/2006/main">
              <a:ext uri="{FF2B5EF4-FFF2-40B4-BE49-F238E27FC236}">
                <a16:creationId xmlns:a16="http://schemas.microsoft.com/office/drawing/2014/main" id="{E7ABC122-5AED-4FF1-8245-8B00E8C26F7C}"/>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 descr="Instructional visual for Measurement Defines a Falsifiable Prediction Target">
            <a:extLst xmlns:a="http://schemas.openxmlformats.org/drawingml/2006/main">
              <a:ext uri="{FF2B5EF4-FFF2-40B4-BE49-F238E27FC236}">
                <a16:creationId xmlns:a16="http://schemas.microsoft.com/office/drawing/2014/main" id="{15668F5A-F9A5-41AE-9E5C-0C58190F8C35}"/>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5" name="" descr="Instructional visual for Measurement Defines a Falsifiable Prediction Target">
            <a:extLst xmlns:a="http://schemas.openxmlformats.org/drawingml/2006/main">
              <a:ext uri="{FF2B5EF4-FFF2-40B4-BE49-F238E27FC236}">
                <a16:creationId xmlns:a16="http://schemas.microsoft.com/office/drawing/2014/main" id="{19E4DC16-8433-4550-B674-B938668C9E25}"/>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008 / 144</a:t>
            </a:r>
          </a:p>
        </p:txBody>
      </p:sp>
      <p:sp>
        <p:nvSpPr>
          <p:cNvPr id="6" name="" descr="Instructional visual for Measurement Defines a Falsifiable Prediction Target">
            <a:extLst xmlns:a="http://schemas.openxmlformats.org/drawingml/2006/main">
              <a:ext uri="{FF2B5EF4-FFF2-40B4-BE49-F238E27FC236}">
                <a16:creationId xmlns:a16="http://schemas.microsoft.com/office/drawing/2014/main" id="{1B2558E0-91B5-4754-979F-AF1929F17920}"/>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pic>
        <p:nvPicPr>
          <p:cNvPr id="20" name="" descr="Instructional visual for Measurement Defines a Falsifiable Prediction Target"/>
          <p:cNvPicPr>
            <a:picLocks xmlns:a="http://schemas.openxmlformats.org/drawingml/2006/main" noChangeAspect="1"/>
          </p:cNvPicPr>
          <p:nvPr/>
        </p:nvPicPr>
        <p:blipFill>
          <a:blip xmlns:r="http://schemas.openxmlformats.org/officeDocument/2006/relationships" xmlns:a="http://schemas.openxmlformats.org/drawingml/2006/main" r:embed="Ref639984634f455d"/>
          <a:srcRect xmlns:a="http://schemas.openxmlformats.org/drawingml/2006/main" l="13584" t="0" r="13584" b="0"/>
          <a:stretch xmlns:a="http://schemas.openxmlformats.org/drawingml/2006/main">
            <a:fillRect l="0" t="0" r="0" b="0"/>
          </a:stretch>
        </p:blipFill>
        <p:spPr>
          <a:xfrm xmlns:a="http://schemas.openxmlformats.org/drawingml/2006/main">
            <a:off x="5242560" y="742950"/>
            <a:ext cx="6286500" cy="4857750"/>
          </a:xfrm>
          <a:prstGeom xmlns:a="http://schemas.openxmlformats.org/drawingml/2006/main" prst="rect">
            <a:avLst/>
          </a:prstGeom>
        </p:spPr>
      </p:pic>
      <p:sp>
        <p:nvSpPr>
          <p:cNvPr id="8" name="" descr="Instructional visual for Measurement Defines a Falsifiable Prediction Target">
            <a:extLst xmlns:a="http://schemas.openxmlformats.org/drawingml/2006/main">
              <a:ext uri="{FF2B5EF4-FFF2-40B4-BE49-F238E27FC236}">
                <a16:creationId xmlns:a16="http://schemas.microsoft.com/office/drawing/2014/main" id="{85ADA18A-664E-42A2-9D87-5E55B33012BE}"/>
              </a:ext>
            </a:extLst>
          </p:cNvPr>
          <p:cNvSpPr>
            <a:spLocks xmlns:a="http://schemas.openxmlformats.org/drawingml/2006/main" noGrp="1"/>
          </p:cNvSpPr>
          <p:nvPr/>
        </p:nvSpPr>
        <p:spPr>
          <a:xfrm xmlns:a="http://schemas.openxmlformats.org/drawingml/2006/main">
            <a:off x="3810" y="0"/>
            <a:ext cx="6286500" cy="6858000"/>
          </a:xfrm>
          <a:prstGeom xmlns:a="http://schemas.openxmlformats.org/drawingml/2006/main" prst="rect">
            <a:avLst/>
          </a:prstGeom>
          <a:solidFill xmlns:a="http://schemas.openxmlformats.org/drawingml/2006/main">
            <a:srgbClr val="05050D"/>
          </a:solidFill>
          <a:ln xmlns:a="http://schemas.openxmlformats.org/drawingml/2006/main" w="0">
            <a:noFill/>
            <a:prstDash val="solid"/>
          </a:ln>
        </p:spPr>
      </p:sp>
      <p:sp>
        <p:nvSpPr>
          <p:cNvPr id="9" name="" descr="Instructional visual for Measurement Defines a Falsifiable Prediction Target">
            <a:extLst xmlns:a="http://schemas.openxmlformats.org/drawingml/2006/main">
              <a:ext uri="{FF2B5EF4-FFF2-40B4-BE49-F238E27FC236}">
                <a16:creationId xmlns:a16="http://schemas.microsoft.com/office/drawing/2014/main" id="{E0643CFE-4FBE-4539-9BAD-4357D99F841B}"/>
              </a:ext>
            </a:extLst>
          </p:cNvPr>
          <p:cNvSpPr>
            <a:spLocks xmlns:a="http://schemas.openxmlformats.org/drawingml/2006/main" noGrp="1"/>
          </p:cNvSpPr>
          <p:nvPr/>
        </p:nvSpPr>
        <p:spPr>
          <a:xfrm xmlns:a="http://schemas.openxmlformats.org/drawingml/2006/main">
            <a:off x="651510" y="666750"/>
            <a:ext cx="4572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27D3CA"/>
                </a:solidFill>
              </a:defRPr>
            </a:pPr>
            <a:r>
              <a:rPr sz="1350" b="1">
                <a:solidFill>
                  <a:srgbClr val="27D3CA"/>
                </a:solidFill>
              </a:rPr>
              <a:t>MOVEMENT I</a:t>
            </a:r>
          </a:p>
        </p:txBody>
      </p:sp>
      <p:sp>
        <p:nvSpPr>
          <p:cNvPr id="10" name="" descr="Instructional visual for Measurement Defines a Falsifiable Prediction Target">
            <a:extLst xmlns:a="http://schemas.openxmlformats.org/drawingml/2006/main">
              <a:ext uri="{FF2B5EF4-FFF2-40B4-BE49-F238E27FC236}">
                <a16:creationId xmlns:a16="http://schemas.microsoft.com/office/drawing/2014/main" id="{D0A5ECD6-FDA4-4947-A5A9-D2768010AD66}"/>
              </a:ext>
            </a:extLst>
          </p:cNvPr>
          <p:cNvSpPr>
            <a:spLocks xmlns:a="http://schemas.openxmlformats.org/drawingml/2006/main" noGrp="1"/>
          </p:cNvSpPr>
          <p:nvPr/>
        </p:nvSpPr>
        <p:spPr>
          <a:xfrm xmlns:a="http://schemas.openxmlformats.org/drawingml/2006/main">
            <a:off x="651510" y="1428750"/>
            <a:ext cx="51435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Measurement Defines a Falsifiable Prediction Target</a:t>
            </a:r>
          </a:p>
        </p:txBody>
      </p:sp>
      <p:sp>
        <p:nvSpPr>
          <p:cNvPr id="11" name="" descr="Instructional visual for Measurement Defines a Falsifiable Prediction Target">
            <a:extLst xmlns:a="http://schemas.openxmlformats.org/drawingml/2006/main">
              <a:ext uri="{FF2B5EF4-FFF2-40B4-BE49-F238E27FC236}">
                <a16:creationId xmlns:a16="http://schemas.microsoft.com/office/drawing/2014/main" id="{7F08D047-37B8-41AC-B08D-FBE021BACAFB}"/>
              </a:ext>
            </a:extLst>
          </p:cNvPr>
          <p:cNvSpPr>
            <a:spLocks xmlns:a="http://schemas.openxmlformats.org/drawingml/2006/main" noGrp="1"/>
          </p:cNvSpPr>
          <p:nvPr/>
        </p:nvSpPr>
        <p:spPr>
          <a:xfrm xmlns:a="http://schemas.openxmlformats.org/drawingml/2006/main">
            <a:off x="689610" y="3371850"/>
            <a:ext cx="48577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725" b="0">
                <a:solidFill>
                  <a:srgbClr val="BDB8B6"/>
                </a:solidFill>
              </a:defRPr>
            </a:pPr>
            <a:r>
              <a:rPr sz="1725" b="0">
                <a:solidFill>
                  <a:srgbClr val="BDB8B6"/>
                </a:solidFill>
              </a:rPr>
              <a:t>Name the source, horizon, cutoff, equality rule, and missing-data policy.</a:t>
            </a:r>
          </a:p>
        </p:txBody>
      </p:sp>
      <p:sp>
        <p:nvSpPr>
          <p:cNvPr id="12" name="" descr="Instructional visual for Measurement Defines a Falsifiable Prediction Target">
            <a:extLst xmlns:a="http://schemas.openxmlformats.org/drawingml/2006/main">
              <a:ext uri="{FF2B5EF4-FFF2-40B4-BE49-F238E27FC236}">
                <a16:creationId xmlns:a16="http://schemas.microsoft.com/office/drawing/2014/main" id="{B7509CF4-BCC0-40A8-AE5B-E215814304EA}"/>
              </a:ext>
            </a:extLst>
          </p:cNvPr>
          <p:cNvSpPr>
            <a:spLocks xmlns:a="http://schemas.openxmlformats.org/drawingml/2006/main" noGrp="1"/>
          </p:cNvSpPr>
          <p:nvPr/>
        </p:nvSpPr>
        <p:spPr>
          <a:xfrm xmlns:a="http://schemas.openxmlformats.org/drawingml/2006/main">
            <a:off x="670560" y="4629150"/>
            <a:ext cx="4095750" cy="76200"/>
          </a:xfrm>
          <a:prstGeom xmlns:a="http://schemas.openxmlformats.org/drawingml/2006/main" prst="rect">
            <a:avLst/>
          </a:prstGeom>
          <a:solidFill xmlns:a="http://schemas.openxmlformats.org/drawingml/2006/main">
            <a:srgbClr val="27D3CA"/>
          </a:solidFill>
          <a:ln xmlns:a="http://schemas.openxmlformats.org/drawingml/2006/main" w="0">
            <a:noFill/>
            <a:prstDash val="solid"/>
          </a:ln>
        </p:spPr>
      </p:sp>
      <p:sp>
        <p:nvSpPr>
          <p:cNvPr id="13" name="" descr="Instructional visual for Measurement Defines a Falsifiable Prediction Target">
            <a:extLst xmlns:a="http://schemas.openxmlformats.org/drawingml/2006/main">
              <a:ext uri="{FF2B5EF4-FFF2-40B4-BE49-F238E27FC236}">
                <a16:creationId xmlns:a16="http://schemas.microsoft.com/office/drawing/2014/main" id="{46512A7E-7B4F-41E4-9D81-8C2E7E0DFB04}"/>
              </a:ext>
            </a:extLst>
          </p:cNvPr>
          <p:cNvSpPr>
            <a:spLocks xmlns:a="http://schemas.openxmlformats.org/drawingml/2006/main" noGrp="1"/>
          </p:cNvSpPr>
          <p:nvPr/>
        </p:nvSpPr>
        <p:spPr>
          <a:xfrm xmlns:a="http://schemas.openxmlformats.org/drawingml/2006/main">
            <a:off x="689610" y="4933950"/>
            <a:ext cx="4762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27D3CA"/>
                </a:solidFill>
              </a:defRPr>
            </a:pPr>
            <a:r>
              <a:rPr sz="2025" b="1">
                <a:solidFill>
                  <a:srgbClr val="27D3CA"/>
                </a:solidFill>
              </a:rPr>
              <a:t>Reject an ambiguous target.</a:t>
            </a:r>
          </a:p>
        </p:txBody>
      </p:sp>
    </p:spTree>
    <p:extLst>
      <p:ext uri="{BB962C8B-B14F-4D97-AF65-F5344CB8AC3E}">
        <p14:creationId xmlns:p14="http://schemas.microsoft.com/office/powerpoint/2010/main" val="710393722"/>
      </p:ext>
    </p:extLst>
  </p:cSld>
</p:sld>
</file>

<file path=ppt/slides/slide80.xml><?xml version="1.0" encoding="utf-8"?>
<p:sld xmlns:p="http://schemas.openxmlformats.org/presentationml/2006/main">
  <p:cSld>
    <p:bg>
      <p:bgPr>
        <a:solidFill xmlns:a="http://schemas.openxmlformats.org/drawingml/2006/main">
          <a:srgbClr val="050505"/>
        </a:solidFill>
      </p:bgPr>
    </p:bg>
    <p:spTree>
      <p:nvGrpSpPr>
        <p:cNvPr id="1" name="" descr="Instructional visual for Earlier Labels Encode Categories Without Using the Current Label"/>
        <p:cNvGrpSpPr/>
        <p:nvPr/>
      </p:nvGrpSpPr>
      <p:grpSpPr>
        <a:xfrm xmlns:a="http://schemas.openxmlformats.org/drawingml/2006/main"/>
      </p:grpSpPr>
      <p:sp>
        <p:nvSpPr>
          <p:cNvPr id="1" name="" descr="Instructional visual for Earlier Labels Encode Categories Without Using the Current Label">
            <a:extLst xmlns:a="http://schemas.openxmlformats.org/drawingml/2006/main">
              <a:ext uri="{FF2B5EF4-FFF2-40B4-BE49-F238E27FC236}">
                <a16:creationId xmlns:a16="http://schemas.microsoft.com/office/drawing/2014/main" id="{4B079B3B-3771-4F88-902A-975B116F42F0}"/>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FF6B62"/>
          </a:solidFill>
          <a:ln xmlns:a="http://schemas.openxmlformats.org/drawingml/2006/main" w="0">
            <a:noFill/>
            <a:prstDash val="solid"/>
          </a:ln>
        </p:spPr>
      </p:sp>
      <p:sp>
        <p:nvSpPr>
          <p:cNvPr id="2" name="" descr="Instructional visual for Earlier Labels Encode Categories Without Using the Current Label">
            <a:extLst xmlns:a="http://schemas.openxmlformats.org/drawingml/2006/main">
              <a:ext uri="{FF2B5EF4-FFF2-40B4-BE49-F238E27FC236}">
                <a16:creationId xmlns:a16="http://schemas.microsoft.com/office/drawing/2014/main" id="{9E16110E-185F-499E-AA12-493BDF6CB6AE}"/>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REPRESENTATION</a:t>
            </a:r>
          </a:p>
        </p:txBody>
      </p:sp>
      <p:sp>
        <p:nvSpPr>
          <p:cNvPr id="3" name="" descr="Instructional visual for Earlier Labels Encode Categories Without Using the Current Label">
            <a:extLst xmlns:a="http://schemas.openxmlformats.org/drawingml/2006/main">
              <a:ext uri="{FF2B5EF4-FFF2-40B4-BE49-F238E27FC236}">
                <a16:creationId xmlns:a16="http://schemas.microsoft.com/office/drawing/2014/main" id="{B2827C75-3B82-4109-8286-B45F86E97D8B}"/>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5F"/>
                </a:solidFill>
              </a:defRPr>
            </a:pPr>
            <a:r>
              <a:rPr sz="900" b="1">
                <a:solidFill>
                  <a:srgbClr val="E8B45F"/>
                </a:solidFill>
              </a:rPr>
              <a:t>ILLUSTRATIVE • NOT OBSERVED</a:t>
            </a:r>
          </a:p>
        </p:txBody>
      </p:sp>
      <p:sp>
        <p:nvSpPr>
          <p:cNvPr id="4" name="slide-title" descr="Instructional visual for Earlier Labels Encode Categories Without Using the Current Label">
            <a:extLst xmlns:a="http://schemas.openxmlformats.org/drawingml/2006/main">
              <a:ext uri="{FF2B5EF4-FFF2-40B4-BE49-F238E27FC236}">
                <a16:creationId xmlns:a16="http://schemas.microsoft.com/office/drawing/2014/main" id="{115C5EB4-1507-469D-92BE-1543F50DDA96}"/>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Earlier Labels Encode Categories Without Using the Current Label</a:t>
            </a:r>
          </a:p>
        </p:txBody>
      </p:sp>
      <p:sp>
        <p:nvSpPr>
          <p:cNvPr id="5" name="" descr="Instructional visual for Earlier Labels Encode Categories Without Using the Current Label">
            <a:extLst xmlns:a="http://schemas.openxmlformats.org/drawingml/2006/main">
              <a:ext uri="{FF2B5EF4-FFF2-40B4-BE49-F238E27FC236}">
                <a16:creationId xmlns:a16="http://schemas.microsoft.com/office/drawing/2014/main" id="{58D4FE4D-9179-4E0E-8326-153606D9F7B6}"/>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FF6B62"/>
          </a:solidFill>
          <a:ln xmlns:a="http://schemas.openxmlformats.org/drawingml/2006/main" w="0">
            <a:noFill/>
            <a:prstDash val="solid"/>
          </a:ln>
        </p:spPr>
      </p:sp>
      <p:sp>
        <p:nvSpPr>
          <p:cNvPr id="6" name="" descr="Instructional visual for Earlier Labels Encode Categories Without Using the Current Label">
            <a:extLst xmlns:a="http://schemas.openxmlformats.org/drawingml/2006/main">
              <a:ext uri="{FF2B5EF4-FFF2-40B4-BE49-F238E27FC236}">
                <a16:creationId xmlns:a16="http://schemas.microsoft.com/office/drawing/2014/main" id="{BADDCA1C-6A8E-4453-8162-9ECA6D6C4B32}"/>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Earlier Labels Encode Categories Without Using the Current Label">
            <a:extLst xmlns:a="http://schemas.openxmlformats.org/drawingml/2006/main">
              <a:ext uri="{FF2B5EF4-FFF2-40B4-BE49-F238E27FC236}">
                <a16:creationId xmlns:a16="http://schemas.microsoft.com/office/drawing/2014/main" id="{1CBF556D-7281-4EFF-ABE6-DBC98AF19659}"/>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080 / 144  •  BUILD 2/3</a:t>
            </a:r>
          </a:p>
        </p:txBody>
      </p:sp>
      <p:sp>
        <p:nvSpPr>
          <p:cNvPr id="8" name="" descr="Instructional visual for Earlier Labels Encode Categories Without Using the Current Label">
            <a:extLst xmlns:a="http://schemas.openxmlformats.org/drawingml/2006/main">
              <a:ext uri="{FF2B5EF4-FFF2-40B4-BE49-F238E27FC236}">
                <a16:creationId xmlns:a16="http://schemas.microsoft.com/office/drawing/2014/main" id="{6C0D2369-55C1-458C-9BC9-D314D74CE0EE}"/>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Earlier Labels Encode Categories Without Using the Current Label">
            <a:extLst xmlns:a="http://schemas.openxmlformats.org/drawingml/2006/main">
              <a:ext uri="{FF2B5EF4-FFF2-40B4-BE49-F238E27FC236}">
                <a16:creationId xmlns:a16="http://schemas.microsoft.com/office/drawing/2014/main" id="{A0466BC5-7A97-4A23-8D67-977BF5D4EF14}"/>
              </a:ext>
            </a:extLst>
          </p:cNvPr>
          <p:cNvSpPr>
            <a:spLocks xmlns:a="http://schemas.openxmlformats.org/drawingml/2006/main" noGrp="1"/>
          </p:cNvSpPr>
          <p:nvPr/>
        </p:nvSpPr>
        <p:spPr>
          <a:xfrm xmlns:a="http://schemas.openxmlformats.org/drawingml/2006/main">
            <a:off x="687229" y="1962150"/>
            <a:ext cx="4095750" cy="381000"/>
          </a:xfrm>
          <a:prstGeom xmlns:a="http://schemas.openxmlformats.org/drawingml/2006/main" prst="roundRect">
            <a:avLst>
              <a:gd name="adj" fmla="val 20000"/>
            </a:avLst>
          </a:prstGeom>
          <a:solidFill xmlns:a="http://schemas.openxmlformats.org/drawingml/2006/main">
            <a:srgbClr val="0B0B0E"/>
          </a:solidFill>
          <a:ln xmlns:a="http://schemas.openxmlformats.org/drawingml/2006/main" w="14288">
            <a:solidFill>
              <a:srgbClr val="E8B45F"/>
            </a:solidFill>
            <a:prstDash val="solid"/>
          </a:ln>
        </p:spPr>
      </p:sp>
      <p:sp>
        <p:nvSpPr>
          <p:cNvPr id="10" name="" descr="Instructional visual for Earlier Labels Encode Categories Without Using the Current Label">
            <a:extLst xmlns:a="http://schemas.openxmlformats.org/drawingml/2006/main">
              <a:ext uri="{FF2B5EF4-FFF2-40B4-BE49-F238E27FC236}">
                <a16:creationId xmlns:a16="http://schemas.microsoft.com/office/drawing/2014/main" id="{810A5D36-5CD2-45BE-9A68-0AF145AECEC6}"/>
              </a:ext>
            </a:extLst>
          </p:cNvPr>
          <p:cNvSpPr>
            <a:spLocks xmlns:a="http://schemas.openxmlformats.org/drawingml/2006/main" noGrp="1"/>
          </p:cNvSpPr>
          <p:nvPr/>
        </p:nvSpPr>
        <p:spPr>
          <a:xfrm xmlns:a="http://schemas.openxmlformats.org/drawingml/2006/main">
            <a:off x="782479"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F"/>
                </a:solidFill>
              </a:defRPr>
            </a:pPr>
            <a:r>
              <a:rPr sz="1650" b="1">
                <a:solidFill>
                  <a:srgbClr val="E8B45F"/>
                </a:solidFill>
              </a:rPr>
              <a:t>ILLUSTRATIVE • LEDGER LOCKED</a:t>
            </a:r>
          </a:p>
        </p:txBody>
      </p:sp>
      <p:sp>
        <p:nvSpPr>
          <p:cNvPr id="11" name="" descr="Instructional visual for Earlier Labels Encode Categories Without Using the Current Label">
            <a:extLst xmlns:a="http://schemas.openxmlformats.org/drawingml/2006/main">
              <a:ext uri="{FF2B5EF4-FFF2-40B4-BE49-F238E27FC236}">
                <a16:creationId xmlns:a16="http://schemas.microsoft.com/office/drawing/2014/main" id="{6ABD1BA2-2289-4818-A979-96896C78A131}"/>
              </a:ext>
            </a:extLst>
          </p:cNvPr>
          <p:cNvSpPr>
            <a:spLocks xmlns:a="http://schemas.openxmlformats.org/drawingml/2006/main" noGrp="1"/>
          </p:cNvSpPr>
          <p:nvPr/>
        </p:nvSpPr>
        <p:spPr>
          <a:xfrm xmlns:a="http://schemas.openxmlformats.org/drawingml/2006/main">
            <a:off x="687229"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0"/>
                </a:solidFill>
              </a:defRPr>
            </a:pPr>
            <a:r>
              <a:rPr sz="1800" b="1">
                <a:solidFill>
                  <a:srgbClr val="F4EBE0"/>
                </a:solidFill>
              </a:rPr>
              <a:t>Simplified ordered categorical target statistic</a:t>
            </a:r>
          </a:p>
        </p:txBody>
      </p:sp>
      <p:sp>
        <p:nvSpPr>
          <p:cNvPr id="12" name="" descr="Instructional visual for Earlier Labels Encode Categories Without Using the Current Label">
            <a:extLst xmlns:a="http://schemas.openxmlformats.org/drawingml/2006/main">
              <a:ext uri="{FF2B5EF4-FFF2-40B4-BE49-F238E27FC236}">
                <a16:creationId xmlns:a16="http://schemas.microsoft.com/office/drawing/2014/main" id="{B804404A-DD36-4E89-80BA-0C80E1C5ED4F}"/>
              </a:ext>
            </a:extLst>
          </p:cNvPr>
          <p:cNvSpPr>
            <a:spLocks xmlns:a="http://schemas.openxmlformats.org/drawingml/2006/main" noGrp="1"/>
          </p:cNvSpPr>
          <p:nvPr/>
        </p:nvSpPr>
        <p:spPr>
          <a:xfrm xmlns:a="http://schemas.openxmlformats.org/drawingml/2006/main">
            <a:off x="687229"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D"/>
                </a:solidFill>
              </a:defRPr>
            </a:pPr>
            <a:r>
              <a:rPr sz="1875" b="0">
                <a:solidFill>
                  <a:srgbClr val="FFF8ED"/>
                </a:solidFill>
              </a:rPr>
              <a:t>SQ-EX-009 computes ordered category statistics with a prior and explicit sequence.</a:t>
            </a:r>
          </a:p>
        </p:txBody>
      </p:sp>
      <p:sp>
        <p:nvSpPr>
          <p:cNvPr id="13" name="" descr="Instructional visual for Earlier Labels Encode Categories Without Using the Current Label">
            <a:extLst xmlns:a="http://schemas.openxmlformats.org/drawingml/2006/main">
              <a:ext uri="{FF2B5EF4-FFF2-40B4-BE49-F238E27FC236}">
                <a16:creationId xmlns:a16="http://schemas.microsoft.com/office/drawing/2014/main" id="{D643EC23-CE8B-417A-85D9-C9C9778A69AD}"/>
              </a:ext>
            </a:extLst>
          </p:cNvPr>
          <p:cNvSpPr>
            <a:spLocks xmlns:a="http://schemas.openxmlformats.org/drawingml/2006/main" noGrp="1"/>
          </p:cNvSpPr>
          <p:nvPr/>
        </p:nvSpPr>
        <p:spPr>
          <a:xfrm xmlns:a="http://schemas.openxmlformats.org/drawingml/2006/main">
            <a:off x="6192679" y="2000250"/>
            <a:ext cx="4857750" cy="3333750"/>
          </a:xfrm>
          <a:prstGeom xmlns:a="http://schemas.openxmlformats.org/drawingml/2006/main" prst="roundRect">
            <a:avLst>
              <a:gd name="adj" fmla="val 2286"/>
            </a:avLst>
          </a:prstGeom>
          <a:solidFill xmlns:a="http://schemas.openxmlformats.org/drawingml/2006/main">
            <a:srgbClr val="0B0B0E"/>
          </a:solidFill>
          <a:ln xmlns:a="http://schemas.openxmlformats.org/drawingml/2006/main" w="19050">
            <a:solidFill>
              <a:srgbClr val="E8B45F"/>
            </a:solidFill>
            <a:prstDash val="solid"/>
          </a:ln>
        </p:spPr>
      </p:sp>
      <p:sp>
        <p:nvSpPr>
          <p:cNvPr id="14" name="" descr="Instructional visual for Earlier Labels Encode Categories Without Using the Current Label">
            <a:extLst xmlns:a="http://schemas.openxmlformats.org/drawingml/2006/main">
              <a:ext uri="{FF2B5EF4-FFF2-40B4-BE49-F238E27FC236}">
                <a16:creationId xmlns:a16="http://schemas.microsoft.com/office/drawing/2014/main" id="{5A0D9BD7-DAE4-4190-81A4-B16120BDB74C}"/>
              </a:ext>
            </a:extLst>
          </p:cNvPr>
          <p:cNvSpPr>
            <a:spLocks xmlns:a="http://schemas.openxmlformats.org/drawingml/2006/main" noGrp="1"/>
          </p:cNvSpPr>
          <p:nvPr/>
        </p:nvSpPr>
        <p:spPr>
          <a:xfrm xmlns:a="http://schemas.openxmlformats.org/drawingml/2006/main">
            <a:off x="6478429"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5F"/>
                </a:solidFill>
              </a:defRPr>
            </a:pPr>
            <a:r>
              <a:rPr sz="1650" b="1">
                <a:solidFill>
                  <a:srgbClr val="E8B45F"/>
                </a:solidFill>
              </a:rPr>
              <a:t>row 1 expression = (0 + 2 * 0.5) / (0 + 2)</a:t>
            </a:r>
          </a:p>
          <a:p xmlns:a="http://schemas.openxmlformats.org/drawingml/2006/main">
            <a:r>
              <a:t/>
            </a:r>
          </a:p>
          <a:p xmlns:a="http://schemas.openxmlformats.org/drawingml/2006/main">
            <a:pPr algn="l">
              <a:defRPr sz="1650" b="1">
                <a:solidFill>
                  <a:srgbClr val="E8B45F"/>
                </a:solidFill>
              </a:defRPr>
            </a:pPr>
            <a:r>
              <a:rPr sz="1650" b="1">
                <a:solidFill>
                  <a:srgbClr val="E8B45F"/>
                </a:solidFill>
              </a:rPr>
              <a:t>row 1 statistic = 0.5</a:t>
            </a:r>
          </a:p>
          <a:p xmlns:a="http://schemas.openxmlformats.org/drawingml/2006/main">
            <a:r>
              <a:t/>
            </a:r>
          </a:p>
          <a:p xmlns:a="http://schemas.openxmlformats.org/drawingml/2006/main">
            <a:pPr algn="l">
              <a:defRPr sz="1650" b="1">
                <a:solidFill>
                  <a:srgbClr val="E8B45F"/>
                </a:solidFill>
              </a:defRPr>
            </a:pPr>
            <a:r>
              <a:rPr sz="1650" b="1">
                <a:solidFill>
                  <a:srgbClr val="E8B45F"/>
                </a:solidFill>
              </a:rPr>
              <a:t>row 2 expression = (1 + 2 * 0.5) / (1 + 2)</a:t>
            </a:r>
          </a:p>
          <a:p xmlns:a="http://schemas.openxmlformats.org/drawingml/2006/main">
            <a:r>
              <a:t/>
            </a:r>
          </a:p>
          <a:p xmlns:a="http://schemas.openxmlformats.org/drawingml/2006/main">
            <a:pPr algn="l">
              <a:defRPr sz="1650" b="1">
                <a:solidFill>
                  <a:srgbClr val="E8B45F"/>
                </a:solidFill>
              </a:defRPr>
            </a:pPr>
            <a:r>
              <a:rPr sz="1650" b="1">
                <a:solidFill>
                  <a:srgbClr val="E8B45F"/>
                </a:solidFill>
              </a:rPr>
              <a:t>row 2 statistic fraction = 2/3</a:t>
            </a:r>
          </a:p>
        </p:txBody>
      </p:sp>
      <p:sp>
        <p:nvSpPr>
          <p:cNvPr id="15" name="" descr="Instructional visual for Earlier Labels Encode Categories Without Using the Current Label">
            <a:extLst xmlns:a="http://schemas.openxmlformats.org/drawingml/2006/main">
              <a:ext uri="{FF2B5EF4-FFF2-40B4-BE49-F238E27FC236}">
                <a16:creationId xmlns:a16="http://schemas.microsoft.com/office/drawing/2014/main" id="{37A987D0-A2AA-4EF8-94F4-B35C9FEBFCC2}"/>
              </a:ext>
            </a:extLst>
          </p:cNvPr>
          <p:cNvSpPr>
            <a:spLocks xmlns:a="http://schemas.openxmlformats.org/drawingml/2006/main" noGrp="1"/>
          </p:cNvSpPr>
          <p:nvPr/>
        </p:nvSpPr>
        <p:spPr>
          <a:xfrm xmlns:a="http://schemas.openxmlformats.org/drawingml/2006/main">
            <a:off x="6478429"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1"/>
                </a:solidFill>
              </a:defRPr>
            </a:pPr>
            <a:r>
              <a:rPr sz="1125" b="0">
                <a:solidFill>
                  <a:srgbClr val="BDB8B1"/>
                </a:solidFill>
              </a:rPr>
              <a:t>Rounded for lecture • exact values remain in the ledger</a:t>
            </a:r>
          </a:p>
        </p:txBody>
      </p:sp>
    </p:spTree>
    <p:extLst>
      <p:ext uri="{BB962C8B-B14F-4D97-AF65-F5344CB8AC3E}">
        <p14:creationId xmlns:p14="http://schemas.microsoft.com/office/powerpoint/2010/main" val="1752671192"/>
      </p:ext>
    </p:extLst>
  </p:cSld>
</p:sld>
</file>

<file path=ppt/slides/slide81.xml><?xml version="1.0" encoding="utf-8"?>
<p:sld xmlns:p="http://schemas.openxmlformats.org/presentationml/2006/main">
  <p:cSld>
    <p:bg>
      <p:bgPr>
        <a:solidFill xmlns:a="http://schemas.openxmlformats.org/drawingml/2006/main">
          <a:srgbClr val="050505"/>
        </a:solidFill>
      </p:bgPr>
    </p:bg>
    <p:spTree>
      <p:nvGrpSpPr>
        <p:cNvPr id="1" name="" descr="Instructional visual for Earlier Labels Encode Categories Without Using the Current Label"/>
        <p:cNvGrpSpPr/>
        <p:nvPr/>
      </p:nvGrpSpPr>
      <p:grpSpPr>
        <a:xfrm xmlns:a="http://schemas.openxmlformats.org/drawingml/2006/main"/>
      </p:grpSpPr>
      <p:sp>
        <p:nvSpPr>
          <p:cNvPr id="1" name="" descr="Instructional visual for Earlier Labels Encode Categories Without Using the Current Label">
            <a:extLst xmlns:a="http://schemas.openxmlformats.org/drawingml/2006/main">
              <a:ext uri="{FF2B5EF4-FFF2-40B4-BE49-F238E27FC236}">
                <a16:creationId xmlns:a16="http://schemas.microsoft.com/office/drawing/2014/main" id="{6828E99E-1B1E-4F71-9563-5ABBFBE2DFF1}"/>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FF6B63"/>
          </a:solidFill>
          <a:ln xmlns:a="http://schemas.openxmlformats.org/drawingml/2006/main" w="0">
            <a:noFill/>
            <a:prstDash val="solid"/>
          </a:ln>
        </p:spPr>
      </p:sp>
      <p:sp>
        <p:nvSpPr>
          <p:cNvPr id="2" name="" descr="Instructional visual for Earlier Labels Encode Categories Without Using the Current Label">
            <a:extLst xmlns:a="http://schemas.openxmlformats.org/drawingml/2006/main">
              <a:ext uri="{FF2B5EF4-FFF2-40B4-BE49-F238E27FC236}">
                <a16:creationId xmlns:a16="http://schemas.microsoft.com/office/drawing/2014/main" id="{9CD25C0E-1B4E-4376-8C56-7D95A7D7035B}"/>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REPRESENTATION</a:t>
            </a:r>
          </a:p>
        </p:txBody>
      </p:sp>
      <p:sp>
        <p:nvSpPr>
          <p:cNvPr id="3" name="" descr="Instructional visual for Earlier Labels Encode Categories Without Using the Current Label">
            <a:extLst xmlns:a="http://schemas.openxmlformats.org/drawingml/2006/main">
              <a:ext uri="{FF2B5EF4-FFF2-40B4-BE49-F238E27FC236}">
                <a16:creationId xmlns:a16="http://schemas.microsoft.com/office/drawing/2014/main" id="{F7F8F92B-7387-4C9F-9664-B03DEDAF6AA0}"/>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0"/>
                </a:solidFill>
              </a:defRPr>
            </a:pPr>
            <a:r>
              <a:rPr sz="900" b="1">
                <a:solidFill>
                  <a:srgbClr val="E8B460"/>
                </a:solidFill>
              </a:rPr>
              <a:t>ILLUSTRATIVE • NOT OBSERVED</a:t>
            </a:r>
          </a:p>
        </p:txBody>
      </p:sp>
      <p:sp>
        <p:nvSpPr>
          <p:cNvPr id="4" name="slide-title" descr="Instructional visual for Earlier Labels Encode Categories Without Using the Current Label">
            <a:extLst xmlns:a="http://schemas.openxmlformats.org/drawingml/2006/main">
              <a:ext uri="{FF2B5EF4-FFF2-40B4-BE49-F238E27FC236}">
                <a16:creationId xmlns:a16="http://schemas.microsoft.com/office/drawing/2014/main" id="{59C0EA53-D768-43C1-B4F4-FBD6A15F5EEA}"/>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Earlier Labels Encode Categories Without Using the Current Label</a:t>
            </a:r>
          </a:p>
        </p:txBody>
      </p:sp>
      <p:sp>
        <p:nvSpPr>
          <p:cNvPr id="5" name="" descr="Instructional visual for Earlier Labels Encode Categories Without Using the Current Label">
            <a:extLst xmlns:a="http://schemas.openxmlformats.org/drawingml/2006/main">
              <a:ext uri="{FF2B5EF4-FFF2-40B4-BE49-F238E27FC236}">
                <a16:creationId xmlns:a16="http://schemas.microsoft.com/office/drawing/2014/main" id="{3CCC88FA-EDB0-4A58-B9B8-A0B282945217}"/>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FF6B63"/>
          </a:solidFill>
          <a:ln xmlns:a="http://schemas.openxmlformats.org/drawingml/2006/main" w="0">
            <a:noFill/>
            <a:prstDash val="solid"/>
          </a:ln>
        </p:spPr>
      </p:sp>
      <p:sp>
        <p:nvSpPr>
          <p:cNvPr id="6" name="" descr="Instructional visual for Earlier Labels Encode Categories Without Using the Current Label">
            <a:extLst xmlns:a="http://schemas.openxmlformats.org/drawingml/2006/main">
              <a:ext uri="{FF2B5EF4-FFF2-40B4-BE49-F238E27FC236}">
                <a16:creationId xmlns:a16="http://schemas.microsoft.com/office/drawing/2014/main" id="{C3E875B7-C8CF-4491-9FDB-8B6D18AADBDC}"/>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Earlier Labels Encode Categories Without Using the Current Label">
            <a:extLst xmlns:a="http://schemas.openxmlformats.org/drawingml/2006/main">
              <a:ext uri="{FF2B5EF4-FFF2-40B4-BE49-F238E27FC236}">
                <a16:creationId xmlns:a16="http://schemas.microsoft.com/office/drawing/2014/main" id="{1209ECF8-E79A-431E-BC23-9F83426E23AA}"/>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081 / 144  •  BUILD 3/3</a:t>
            </a:r>
          </a:p>
        </p:txBody>
      </p:sp>
      <p:sp>
        <p:nvSpPr>
          <p:cNvPr id="8" name="" descr="Instructional visual for Earlier Labels Encode Categories Without Using the Current Label">
            <a:extLst xmlns:a="http://schemas.openxmlformats.org/drawingml/2006/main">
              <a:ext uri="{FF2B5EF4-FFF2-40B4-BE49-F238E27FC236}">
                <a16:creationId xmlns:a16="http://schemas.microsoft.com/office/drawing/2014/main" id="{1731AB64-54B4-4AA0-AB6C-576DD6BE2D93}"/>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Earlier Labels Encode Categories Without Using the Current Label">
            <a:extLst xmlns:a="http://schemas.openxmlformats.org/drawingml/2006/main">
              <a:ext uri="{FF2B5EF4-FFF2-40B4-BE49-F238E27FC236}">
                <a16:creationId xmlns:a16="http://schemas.microsoft.com/office/drawing/2014/main" id="{3AFF0E14-34F3-4643-A332-E665F2996510}"/>
              </a:ext>
            </a:extLst>
          </p:cNvPr>
          <p:cNvSpPr>
            <a:spLocks xmlns:a="http://schemas.openxmlformats.org/drawingml/2006/main" noGrp="1"/>
          </p:cNvSpPr>
          <p:nvPr/>
        </p:nvSpPr>
        <p:spPr>
          <a:xfrm xmlns:a="http://schemas.openxmlformats.org/drawingml/2006/main">
            <a:off x="687705" y="1962150"/>
            <a:ext cx="4095750" cy="381000"/>
          </a:xfrm>
          <a:prstGeom xmlns:a="http://schemas.openxmlformats.org/drawingml/2006/main" prst="roundRect">
            <a:avLst>
              <a:gd name="adj" fmla="val 20000"/>
            </a:avLst>
          </a:prstGeom>
          <a:solidFill xmlns:a="http://schemas.openxmlformats.org/drawingml/2006/main">
            <a:srgbClr val="0B0B0F"/>
          </a:solidFill>
          <a:ln xmlns:a="http://schemas.openxmlformats.org/drawingml/2006/main" w="14288">
            <a:solidFill>
              <a:srgbClr val="E8B460"/>
            </a:solidFill>
            <a:prstDash val="solid"/>
          </a:ln>
        </p:spPr>
      </p:sp>
      <p:sp>
        <p:nvSpPr>
          <p:cNvPr id="10" name="" descr="Instructional visual for Earlier Labels Encode Categories Without Using the Current Label">
            <a:extLst xmlns:a="http://schemas.openxmlformats.org/drawingml/2006/main">
              <a:ext uri="{FF2B5EF4-FFF2-40B4-BE49-F238E27FC236}">
                <a16:creationId xmlns:a16="http://schemas.microsoft.com/office/drawing/2014/main" id="{6BEF551D-4196-42DE-9BBA-77089A178B83}"/>
              </a:ext>
            </a:extLst>
          </p:cNvPr>
          <p:cNvSpPr>
            <a:spLocks xmlns:a="http://schemas.openxmlformats.org/drawingml/2006/main" noGrp="1"/>
          </p:cNvSpPr>
          <p:nvPr/>
        </p:nvSpPr>
        <p:spPr>
          <a:xfrm xmlns:a="http://schemas.openxmlformats.org/drawingml/2006/main">
            <a:off x="782955"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0"/>
                </a:solidFill>
              </a:defRPr>
            </a:pPr>
            <a:r>
              <a:rPr sz="1650" b="1">
                <a:solidFill>
                  <a:srgbClr val="E8B460"/>
                </a:solidFill>
              </a:rPr>
              <a:t>ILLUSTRATIVE • LEDGER LOCKED</a:t>
            </a:r>
          </a:p>
        </p:txBody>
      </p:sp>
      <p:sp>
        <p:nvSpPr>
          <p:cNvPr id="11" name="" descr="Instructional visual for Earlier Labels Encode Categories Without Using the Current Label">
            <a:extLst xmlns:a="http://schemas.openxmlformats.org/drawingml/2006/main">
              <a:ext uri="{FF2B5EF4-FFF2-40B4-BE49-F238E27FC236}">
                <a16:creationId xmlns:a16="http://schemas.microsoft.com/office/drawing/2014/main" id="{6E0022D5-F113-4C2C-9B02-F5415B4556BD}"/>
              </a:ext>
            </a:extLst>
          </p:cNvPr>
          <p:cNvSpPr>
            <a:spLocks xmlns:a="http://schemas.openxmlformats.org/drawingml/2006/main" noGrp="1"/>
          </p:cNvSpPr>
          <p:nvPr/>
        </p:nvSpPr>
        <p:spPr>
          <a:xfrm xmlns:a="http://schemas.openxmlformats.org/drawingml/2006/main">
            <a:off x="687705"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1"/>
                </a:solidFill>
              </a:defRPr>
            </a:pPr>
            <a:r>
              <a:rPr sz="1800" b="1">
                <a:solidFill>
                  <a:srgbClr val="F4EBE1"/>
                </a:solidFill>
              </a:rPr>
              <a:t>Simplified ordered categorical target statistic</a:t>
            </a:r>
          </a:p>
        </p:txBody>
      </p:sp>
      <p:sp>
        <p:nvSpPr>
          <p:cNvPr id="12" name="" descr="Instructional visual for Earlier Labels Encode Categories Without Using the Current Label">
            <a:extLst xmlns:a="http://schemas.openxmlformats.org/drawingml/2006/main">
              <a:ext uri="{FF2B5EF4-FFF2-40B4-BE49-F238E27FC236}">
                <a16:creationId xmlns:a16="http://schemas.microsoft.com/office/drawing/2014/main" id="{FB289C6C-B4B2-4913-B7FE-0B366721A1DB}"/>
              </a:ext>
            </a:extLst>
          </p:cNvPr>
          <p:cNvSpPr>
            <a:spLocks xmlns:a="http://schemas.openxmlformats.org/drawingml/2006/main" noGrp="1"/>
          </p:cNvSpPr>
          <p:nvPr/>
        </p:nvSpPr>
        <p:spPr>
          <a:xfrm xmlns:a="http://schemas.openxmlformats.org/drawingml/2006/main">
            <a:off x="687705"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E"/>
                </a:solidFill>
              </a:defRPr>
            </a:pPr>
            <a:r>
              <a:rPr sz="1875" b="0">
                <a:solidFill>
                  <a:srgbClr val="FFF8EE"/>
                </a:solidFill>
              </a:rPr>
              <a:t>SQ-EX-009 computes ordered category statistics with a prior and explicit sequence.</a:t>
            </a:r>
          </a:p>
        </p:txBody>
      </p:sp>
      <p:sp>
        <p:nvSpPr>
          <p:cNvPr id="13" name="" descr="Instructional visual for Earlier Labels Encode Categories Without Using the Current Label">
            <a:extLst xmlns:a="http://schemas.openxmlformats.org/drawingml/2006/main">
              <a:ext uri="{FF2B5EF4-FFF2-40B4-BE49-F238E27FC236}">
                <a16:creationId xmlns:a16="http://schemas.microsoft.com/office/drawing/2014/main" id="{5E0FD6D1-D259-40B8-82E2-C544F7EADC83}"/>
              </a:ext>
            </a:extLst>
          </p:cNvPr>
          <p:cNvSpPr>
            <a:spLocks xmlns:a="http://schemas.openxmlformats.org/drawingml/2006/main" noGrp="1"/>
          </p:cNvSpPr>
          <p:nvPr/>
        </p:nvSpPr>
        <p:spPr>
          <a:xfrm xmlns:a="http://schemas.openxmlformats.org/drawingml/2006/main">
            <a:off x="6193155" y="2000250"/>
            <a:ext cx="4857750" cy="3333750"/>
          </a:xfrm>
          <a:prstGeom xmlns:a="http://schemas.openxmlformats.org/drawingml/2006/main" prst="roundRect">
            <a:avLst>
              <a:gd name="adj" fmla="val 2286"/>
            </a:avLst>
          </a:prstGeom>
          <a:solidFill xmlns:a="http://schemas.openxmlformats.org/drawingml/2006/main">
            <a:srgbClr val="0B0B0F"/>
          </a:solidFill>
          <a:ln xmlns:a="http://schemas.openxmlformats.org/drawingml/2006/main" w="19050">
            <a:solidFill>
              <a:srgbClr val="E8B460"/>
            </a:solidFill>
            <a:prstDash val="solid"/>
          </a:ln>
        </p:spPr>
      </p:sp>
      <p:sp>
        <p:nvSpPr>
          <p:cNvPr id="14" name="" descr="Instructional visual for Earlier Labels Encode Categories Without Using the Current Label">
            <a:extLst xmlns:a="http://schemas.openxmlformats.org/drawingml/2006/main">
              <a:ext uri="{FF2B5EF4-FFF2-40B4-BE49-F238E27FC236}">
                <a16:creationId xmlns:a16="http://schemas.microsoft.com/office/drawing/2014/main" id="{F63956EC-FC13-48F5-9EE5-33E2D562A2F3}"/>
              </a:ext>
            </a:extLst>
          </p:cNvPr>
          <p:cNvSpPr>
            <a:spLocks xmlns:a="http://schemas.openxmlformats.org/drawingml/2006/main" noGrp="1"/>
          </p:cNvSpPr>
          <p:nvPr/>
        </p:nvSpPr>
        <p:spPr>
          <a:xfrm xmlns:a="http://schemas.openxmlformats.org/drawingml/2006/main">
            <a:off x="6478905"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0"/>
                </a:solidFill>
              </a:defRPr>
            </a:pPr>
            <a:r>
              <a:rPr sz="1650" b="1">
                <a:solidFill>
                  <a:srgbClr val="E8B460"/>
                </a:solidFill>
              </a:rPr>
              <a:t>row 1 expression = (0 + 2 * 0.5) / (0 + 2)</a:t>
            </a:r>
          </a:p>
          <a:p xmlns:a="http://schemas.openxmlformats.org/drawingml/2006/main">
            <a:r>
              <a:t/>
            </a:r>
          </a:p>
          <a:p xmlns:a="http://schemas.openxmlformats.org/drawingml/2006/main">
            <a:pPr algn="l">
              <a:defRPr sz="1650" b="1">
                <a:solidFill>
                  <a:srgbClr val="E8B460"/>
                </a:solidFill>
              </a:defRPr>
            </a:pPr>
            <a:r>
              <a:rPr sz="1650" b="1">
                <a:solidFill>
                  <a:srgbClr val="E8B460"/>
                </a:solidFill>
              </a:rPr>
              <a:t>row 1 statistic = 0.5</a:t>
            </a:r>
          </a:p>
          <a:p xmlns:a="http://schemas.openxmlformats.org/drawingml/2006/main">
            <a:r>
              <a:t/>
            </a:r>
          </a:p>
          <a:p xmlns:a="http://schemas.openxmlformats.org/drawingml/2006/main">
            <a:pPr algn="l">
              <a:defRPr sz="1650" b="1">
                <a:solidFill>
                  <a:srgbClr val="E8B460"/>
                </a:solidFill>
              </a:defRPr>
            </a:pPr>
            <a:r>
              <a:rPr sz="1650" b="1">
                <a:solidFill>
                  <a:srgbClr val="E8B460"/>
                </a:solidFill>
              </a:rPr>
              <a:t>row 2 expression = (1 + 2 * 0.5) / (1 + 2)</a:t>
            </a:r>
          </a:p>
          <a:p xmlns:a="http://schemas.openxmlformats.org/drawingml/2006/main">
            <a:r>
              <a:t/>
            </a:r>
          </a:p>
          <a:p xmlns:a="http://schemas.openxmlformats.org/drawingml/2006/main">
            <a:pPr algn="l">
              <a:defRPr sz="1650" b="1">
                <a:solidFill>
                  <a:srgbClr val="E8B460"/>
                </a:solidFill>
              </a:defRPr>
            </a:pPr>
            <a:r>
              <a:rPr sz="1650" b="1">
                <a:solidFill>
                  <a:srgbClr val="E8B460"/>
                </a:solidFill>
              </a:rPr>
              <a:t>row 2 statistic fraction = 2/3</a:t>
            </a:r>
          </a:p>
          <a:p xmlns:a="http://schemas.openxmlformats.org/drawingml/2006/main">
            <a:r>
              <a:t/>
            </a:r>
          </a:p>
          <a:p xmlns:a="http://schemas.openxmlformats.org/drawingml/2006/main">
            <a:pPr algn="l">
              <a:defRPr sz="1650" b="1">
                <a:solidFill>
                  <a:srgbClr val="E8B460"/>
                </a:solidFill>
              </a:defRPr>
            </a:pPr>
            <a:r>
              <a:rPr sz="1650" b="1">
                <a:solidFill>
                  <a:srgbClr val="E8B460"/>
                </a:solidFill>
              </a:rPr>
              <a:t>row 2 statistic decimal = 0.6667</a:t>
            </a:r>
          </a:p>
          <a:p xmlns:a="http://schemas.openxmlformats.org/drawingml/2006/main">
            <a:r>
              <a:t/>
            </a:r>
          </a:p>
          <a:p xmlns:a="http://schemas.openxmlformats.org/drawingml/2006/main">
            <a:pPr algn="l">
              <a:defRPr sz="1650" b="1">
                <a:solidFill>
                  <a:srgbClr val="E8B460"/>
                </a:solidFill>
              </a:defRPr>
            </a:pPr>
            <a:r>
              <a:rPr sz="1650" b="1">
                <a:solidFill>
                  <a:srgbClr val="E8B460"/>
                </a:solidFill>
              </a:rPr>
              <a:t>row 3 expression = (1 + 0 + 2 * 0.5) / (2 + 2)</a:t>
            </a:r>
          </a:p>
        </p:txBody>
      </p:sp>
      <p:sp>
        <p:nvSpPr>
          <p:cNvPr id="15" name="" descr="Instructional visual for Earlier Labels Encode Categories Without Using the Current Label">
            <a:extLst xmlns:a="http://schemas.openxmlformats.org/drawingml/2006/main">
              <a:ext uri="{FF2B5EF4-FFF2-40B4-BE49-F238E27FC236}">
                <a16:creationId xmlns:a16="http://schemas.microsoft.com/office/drawing/2014/main" id="{2C04F9FF-F79A-44CB-B91A-79CFB77099D8}"/>
              </a:ext>
            </a:extLst>
          </p:cNvPr>
          <p:cNvSpPr>
            <a:spLocks xmlns:a="http://schemas.openxmlformats.org/drawingml/2006/main" noGrp="1"/>
          </p:cNvSpPr>
          <p:nvPr/>
        </p:nvSpPr>
        <p:spPr>
          <a:xfrm xmlns:a="http://schemas.openxmlformats.org/drawingml/2006/main">
            <a:off x="6478905"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2"/>
                </a:solidFill>
              </a:defRPr>
            </a:pPr>
            <a:r>
              <a:rPr sz="1125" b="0">
                <a:solidFill>
                  <a:srgbClr val="BDB8B2"/>
                </a:solidFill>
              </a:rPr>
              <a:t>Rounded for lecture • exact values remain in the ledger</a:t>
            </a:r>
          </a:p>
        </p:txBody>
      </p:sp>
    </p:spTree>
    <p:extLst>
      <p:ext uri="{BB962C8B-B14F-4D97-AF65-F5344CB8AC3E}">
        <p14:creationId xmlns:p14="http://schemas.microsoft.com/office/powerpoint/2010/main" val="163576099"/>
      </p:ext>
    </p:extLst>
  </p:cSld>
</p:sld>
</file>

<file path=ppt/slides/slide82.xml><?xml version="1.0" encoding="utf-8"?>
<p:sld xmlns:p="http://schemas.openxmlformats.org/presentationml/2006/main">
  <p:cSld>
    <p:bg>
      <p:bgPr>
        <a:solidFill xmlns:a="http://schemas.openxmlformats.org/drawingml/2006/main">
          <a:srgbClr val="050505"/>
        </a:solidFill>
      </p:bgPr>
    </p:bg>
    <p:spTree>
      <p:nvGrpSpPr>
        <p:cNvPr id="1" name="" descr="Instructional visual for CatBoost Hyperparameters Change Capacity, Objective, and Stochasticity"/>
        <p:cNvGrpSpPr/>
        <p:nvPr/>
      </p:nvGrpSpPr>
      <p:grpSpPr>
        <a:xfrm xmlns:a="http://schemas.openxmlformats.org/drawingml/2006/main"/>
      </p:grpSpPr>
      <p:sp>
        <p:nvSpPr>
          <p:cNvPr id="1" name="" descr="Instructional visual for CatBoost Hyperparameters Change Capacity, Objective, and Stochasticity">
            <a:extLst xmlns:a="http://schemas.openxmlformats.org/drawingml/2006/main">
              <a:ext uri="{FF2B5EF4-FFF2-40B4-BE49-F238E27FC236}">
                <a16:creationId xmlns:a16="http://schemas.microsoft.com/office/drawing/2014/main" id="{C01B2EAC-F952-4251-AC36-87ACE2EF8738}"/>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FF6B64"/>
          </a:solidFill>
          <a:ln xmlns:a="http://schemas.openxmlformats.org/drawingml/2006/main" w="0">
            <a:noFill/>
            <a:prstDash val="solid"/>
          </a:ln>
        </p:spPr>
      </p:sp>
      <p:sp>
        <p:nvSpPr>
          <p:cNvPr id="2" name="" descr="Instructional visual for CatBoost Hyperparameters Change Capacity, Objective, and Stochasticity">
            <a:extLst xmlns:a="http://schemas.openxmlformats.org/drawingml/2006/main">
              <a:ext uri="{FF2B5EF4-FFF2-40B4-BE49-F238E27FC236}">
                <a16:creationId xmlns:a16="http://schemas.microsoft.com/office/drawing/2014/main" id="{B6CB869B-EC94-49F9-9CA5-851F3C5821D1}"/>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REPRESENTATION</a:t>
            </a:r>
          </a:p>
        </p:txBody>
      </p:sp>
      <p:sp>
        <p:nvSpPr>
          <p:cNvPr id="3" name="" descr="Instructional visual for CatBoost Hyperparameters Change Capacity, Objective, and Stochasticity">
            <a:extLst xmlns:a="http://schemas.openxmlformats.org/drawingml/2006/main">
              <a:ext uri="{FF2B5EF4-FFF2-40B4-BE49-F238E27FC236}">
                <a16:creationId xmlns:a16="http://schemas.microsoft.com/office/drawing/2014/main" id="{E28877D8-3CCC-4EFD-9A34-943544E90FB9}"/>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3"/>
                </a:solidFill>
              </a:defRPr>
            </a:pPr>
            <a:r>
              <a:rPr sz="900" b="1">
                <a:solidFill>
                  <a:srgbClr val="BDB8B3"/>
                </a:solidFill>
              </a:rPr>
              <a:t>RESEARCH-ONLY • NO ORDER AUTHORITY</a:t>
            </a:r>
          </a:p>
        </p:txBody>
      </p:sp>
      <p:sp>
        <p:nvSpPr>
          <p:cNvPr id="4" name="slide-title" descr="Instructional visual for CatBoost Hyperparameters Change Capacity, Objective, and Stochasticity">
            <a:extLst xmlns:a="http://schemas.openxmlformats.org/drawingml/2006/main">
              <a:ext uri="{FF2B5EF4-FFF2-40B4-BE49-F238E27FC236}">
                <a16:creationId xmlns:a16="http://schemas.microsoft.com/office/drawing/2014/main" id="{80676B56-657A-491C-959C-77BABDBB0166}"/>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CatBoost Hyperparameters Change Capacity, Objective, and Stochasticity</a:t>
            </a:r>
          </a:p>
        </p:txBody>
      </p:sp>
      <p:sp>
        <p:nvSpPr>
          <p:cNvPr id="5" name="" descr="Instructional visual for CatBoost Hyperparameters Change Capacity, Objective, and Stochasticity">
            <a:extLst xmlns:a="http://schemas.openxmlformats.org/drawingml/2006/main">
              <a:ext uri="{FF2B5EF4-FFF2-40B4-BE49-F238E27FC236}">
                <a16:creationId xmlns:a16="http://schemas.microsoft.com/office/drawing/2014/main" id="{D3436113-163A-4E2F-BF4F-DEC8A7F2F220}"/>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FF6B64"/>
          </a:solidFill>
          <a:ln xmlns:a="http://schemas.openxmlformats.org/drawingml/2006/main" w="0">
            <a:noFill/>
            <a:prstDash val="solid"/>
          </a:ln>
        </p:spPr>
      </p:sp>
      <p:sp>
        <p:nvSpPr>
          <p:cNvPr id="6" name="" descr="Instructional visual for CatBoost Hyperparameters Change Capacity, Objective, and Stochasticity">
            <a:extLst xmlns:a="http://schemas.openxmlformats.org/drawingml/2006/main">
              <a:ext uri="{FF2B5EF4-FFF2-40B4-BE49-F238E27FC236}">
                <a16:creationId xmlns:a16="http://schemas.microsoft.com/office/drawing/2014/main" id="{DE2316BF-2EB3-4F6A-AFD7-4EE0BFB8E9F4}"/>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CatBoost Hyperparameters Change Capacity, Objective, and Stochasticity">
            <a:extLst xmlns:a="http://schemas.openxmlformats.org/drawingml/2006/main">
              <a:ext uri="{FF2B5EF4-FFF2-40B4-BE49-F238E27FC236}">
                <a16:creationId xmlns:a16="http://schemas.microsoft.com/office/drawing/2014/main" id="{629968C3-7B1C-4428-B539-FCA24EB9F28D}"/>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082 / 144</a:t>
            </a:r>
          </a:p>
        </p:txBody>
      </p:sp>
      <p:sp>
        <p:nvSpPr>
          <p:cNvPr id="8" name="" descr="Instructional visual for CatBoost Hyperparameters Change Capacity, Objective, and Stochasticity">
            <a:extLst xmlns:a="http://schemas.openxmlformats.org/drawingml/2006/main">
              <a:ext uri="{FF2B5EF4-FFF2-40B4-BE49-F238E27FC236}">
                <a16:creationId xmlns:a16="http://schemas.microsoft.com/office/drawing/2014/main" id="{7E7D5AEA-DB73-4107-A208-48F0E333892B}"/>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CatBoost Hyperparameters Change Capacity, Objective, and Stochasticity">
            <a:extLst xmlns:a="http://schemas.openxmlformats.org/drawingml/2006/main">
              <a:ext uri="{FF2B5EF4-FFF2-40B4-BE49-F238E27FC236}">
                <a16:creationId xmlns:a16="http://schemas.microsoft.com/office/drawing/2014/main" id="{C9B81AB8-836F-4790-953A-054661A21DA8}"/>
              </a:ext>
            </a:extLst>
          </p:cNvPr>
          <p:cNvSpPr>
            <a:spLocks xmlns:a="http://schemas.openxmlformats.org/drawingml/2006/main" noGrp="1"/>
          </p:cNvSpPr>
          <p:nvPr/>
        </p:nvSpPr>
        <p:spPr>
          <a:xfrm xmlns:a="http://schemas.openxmlformats.org/drawingml/2006/main">
            <a:off x="688181"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F"/>
                </a:solidFill>
              </a:defRPr>
            </a:pPr>
            <a:r>
              <a:rPr sz="1875" b="0">
                <a:solidFill>
                  <a:srgbClr val="FFF8EF"/>
                </a:solidFill>
              </a:rPr>
              <a:t>Freeze loss, depth, sampling, category declarations, weights, and early stopping before confirmation.</a:t>
            </a:r>
          </a:p>
        </p:txBody>
      </p:sp>
      <p:sp>
        <p:nvSpPr>
          <p:cNvPr id="10" name="" descr="Instructional visual for CatBoost Hyperparameters Change Capacity, Objective, and Stochasticity">
            <a:extLst xmlns:a="http://schemas.openxmlformats.org/drawingml/2006/main">
              <a:ext uri="{FF2B5EF4-FFF2-40B4-BE49-F238E27FC236}">
                <a16:creationId xmlns:a16="http://schemas.microsoft.com/office/drawing/2014/main" id="{503ED408-B60E-4A62-A33F-E59B482BB536}"/>
              </a:ext>
            </a:extLst>
          </p:cNvPr>
          <p:cNvSpPr>
            <a:spLocks xmlns:a="http://schemas.openxmlformats.org/drawingml/2006/main" noGrp="1"/>
          </p:cNvSpPr>
          <p:nvPr/>
        </p:nvSpPr>
        <p:spPr>
          <a:xfrm xmlns:a="http://schemas.openxmlformats.org/drawingml/2006/main">
            <a:off x="6336506" y="3143250"/>
            <a:ext cx="419100" cy="209550"/>
          </a:xfrm>
          <a:prstGeom xmlns:a="http://schemas.openxmlformats.org/drawingml/2006/main" prst="rightArrow">
            <a:avLst/>
          </a:prstGeom>
          <a:solidFill xmlns:a="http://schemas.openxmlformats.org/drawingml/2006/main">
            <a:srgbClr val="FF6B64"/>
          </a:solidFill>
          <a:ln xmlns:a="http://schemas.openxmlformats.org/drawingml/2006/main" w="0">
            <a:noFill/>
            <a:prstDash val="solid"/>
          </a:ln>
        </p:spPr>
      </p:sp>
      <p:sp>
        <p:nvSpPr>
          <p:cNvPr id="11" name="" descr="Instructional visual for CatBoost Hyperparameters Change Capacity, Objective, and Stochasticity">
            <a:extLst xmlns:a="http://schemas.openxmlformats.org/drawingml/2006/main">
              <a:ext uri="{FF2B5EF4-FFF2-40B4-BE49-F238E27FC236}">
                <a16:creationId xmlns:a16="http://schemas.microsoft.com/office/drawing/2014/main" id="{05BEC7B0-EF8C-4220-9AC1-C54F532072D9}"/>
              </a:ext>
            </a:extLst>
          </p:cNvPr>
          <p:cNvSpPr>
            <a:spLocks xmlns:a="http://schemas.openxmlformats.org/drawingml/2006/main" noGrp="1"/>
          </p:cNvSpPr>
          <p:nvPr/>
        </p:nvSpPr>
        <p:spPr>
          <a:xfrm xmlns:a="http://schemas.openxmlformats.org/drawingml/2006/main">
            <a:off x="5812631" y="2724150"/>
            <a:ext cx="1524000" cy="1047750"/>
          </a:xfrm>
          <a:prstGeom xmlns:a="http://schemas.openxmlformats.org/drawingml/2006/main" prst="roundRect">
            <a:avLst>
              <a:gd name="adj" fmla="val 10909"/>
            </a:avLst>
          </a:prstGeom>
          <a:solidFill xmlns:a="http://schemas.openxmlformats.org/drawingml/2006/main">
            <a:srgbClr val="0B0B10"/>
          </a:solidFill>
          <a:ln xmlns:a="http://schemas.openxmlformats.org/drawingml/2006/main" w="19050">
            <a:solidFill>
              <a:srgbClr val="27D3C7"/>
            </a:solidFill>
            <a:prstDash val="solid"/>
          </a:ln>
        </p:spPr>
      </p:sp>
      <p:sp>
        <p:nvSpPr>
          <p:cNvPr id="12" name="" descr="Instructional visual for CatBoost Hyperparameters Change Capacity, Objective, and Stochasticity">
            <a:extLst xmlns:a="http://schemas.openxmlformats.org/drawingml/2006/main">
              <a:ext uri="{FF2B5EF4-FFF2-40B4-BE49-F238E27FC236}">
                <a16:creationId xmlns:a16="http://schemas.microsoft.com/office/drawing/2014/main" id="{851A51CA-52D5-40EF-AB1F-B492664F3319}"/>
              </a:ext>
            </a:extLst>
          </p:cNvPr>
          <p:cNvSpPr>
            <a:spLocks xmlns:a="http://schemas.openxmlformats.org/drawingml/2006/main" noGrp="1"/>
          </p:cNvSpPr>
          <p:nvPr/>
        </p:nvSpPr>
        <p:spPr>
          <a:xfrm xmlns:a="http://schemas.openxmlformats.org/drawingml/2006/main">
            <a:off x="5850731"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RATE</a:t>
            </a:r>
          </a:p>
        </p:txBody>
      </p:sp>
      <p:sp>
        <p:nvSpPr>
          <p:cNvPr id="13" name="" descr="Instructional visual for CatBoost Hyperparameters Change Capacity, Objective, and Stochasticity">
            <a:extLst xmlns:a="http://schemas.openxmlformats.org/drawingml/2006/main">
              <a:ext uri="{FF2B5EF4-FFF2-40B4-BE49-F238E27FC236}">
                <a16:creationId xmlns:a16="http://schemas.microsoft.com/office/drawing/2014/main" id="{F461B6B8-F1AE-429D-9CB3-0984F17C838E}"/>
              </a:ext>
            </a:extLst>
          </p:cNvPr>
          <p:cNvSpPr>
            <a:spLocks xmlns:a="http://schemas.openxmlformats.org/drawingml/2006/main" noGrp="1"/>
          </p:cNvSpPr>
          <p:nvPr/>
        </p:nvSpPr>
        <p:spPr>
          <a:xfrm xmlns:a="http://schemas.openxmlformats.org/drawingml/2006/main">
            <a:off x="8098631" y="3143250"/>
            <a:ext cx="419100" cy="209550"/>
          </a:xfrm>
          <a:prstGeom xmlns:a="http://schemas.openxmlformats.org/drawingml/2006/main" prst="rightArrow">
            <a:avLst/>
          </a:prstGeom>
          <a:solidFill xmlns:a="http://schemas.openxmlformats.org/drawingml/2006/main">
            <a:srgbClr val="FF6B64"/>
          </a:solidFill>
          <a:ln xmlns:a="http://schemas.openxmlformats.org/drawingml/2006/main" w="0">
            <a:noFill/>
            <a:prstDash val="solid"/>
          </a:ln>
        </p:spPr>
      </p:sp>
      <p:sp>
        <p:nvSpPr>
          <p:cNvPr id="14" name="" descr="Instructional visual for CatBoost Hyperparameters Change Capacity, Objective, and Stochasticity">
            <a:extLst xmlns:a="http://schemas.openxmlformats.org/drawingml/2006/main">
              <a:ext uri="{FF2B5EF4-FFF2-40B4-BE49-F238E27FC236}">
                <a16:creationId xmlns:a16="http://schemas.microsoft.com/office/drawing/2014/main" id="{8A0CF80D-CF1B-4358-A58A-9AA1D531BBB4}"/>
              </a:ext>
            </a:extLst>
          </p:cNvPr>
          <p:cNvSpPr>
            <a:spLocks xmlns:a="http://schemas.openxmlformats.org/drawingml/2006/main" noGrp="1"/>
          </p:cNvSpPr>
          <p:nvPr/>
        </p:nvSpPr>
        <p:spPr>
          <a:xfrm xmlns:a="http://schemas.openxmlformats.org/drawingml/2006/main">
            <a:off x="7622381" y="2724150"/>
            <a:ext cx="1524000" cy="1047750"/>
          </a:xfrm>
          <a:prstGeom xmlns:a="http://schemas.openxmlformats.org/drawingml/2006/main" prst="roundRect">
            <a:avLst>
              <a:gd name="adj" fmla="val 10909"/>
            </a:avLst>
          </a:prstGeom>
          <a:solidFill xmlns:a="http://schemas.openxmlformats.org/drawingml/2006/main">
            <a:srgbClr val="0B0B10"/>
          </a:solidFill>
          <a:ln xmlns:a="http://schemas.openxmlformats.org/drawingml/2006/main" w="19050">
            <a:solidFill>
              <a:srgbClr val="E8B461"/>
            </a:solidFill>
            <a:prstDash val="solid"/>
          </a:ln>
        </p:spPr>
      </p:sp>
      <p:sp>
        <p:nvSpPr>
          <p:cNvPr id="15" name="" descr="Instructional visual for CatBoost Hyperparameters Change Capacity, Objective, and Stochasticity">
            <a:extLst xmlns:a="http://schemas.openxmlformats.org/drawingml/2006/main">
              <a:ext uri="{FF2B5EF4-FFF2-40B4-BE49-F238E27FC236}">
                <a16:creationId xmlns:a16="http://schemas.microsoft.com/office/drawing/2014/main" id="{9F2C3CF8-7412-4AFE-975D-ABF127DF94B6}"/>
              </a:ext>
            </a:extLst>
          </p:cNvPr>
          <p:cNvSpPr>
            <a:spLocks xmlns:a="http://schemas.openxmlformats.org/drawingml/2006/main" noGrp="1"/>
          </p:cNvSpPr>
          <p:nvPr/>
        </p:nvSpPr>
        <p:spPr>
          <a:xfrm xmlns:a="http://schemas.openxmlformats.org/drawingml/2006/main">
            <a:off x="7660481"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DEPTH</a:t>
            </a:r>
          </a:p>
        </p:txBody>
      </p:sp>
      <p:sp>
        <p:nvSpPr>
          <p:cNvPr id="16" name="" descr="Instructional visual for CatBoost Hyperparameters Change Capacity, Objective, and Stochasticity">
            <a:extLst xmlns:a="http://schemas.openxmlformats.org/drawingml/2006/main">
              <a:ext uri="{FF2B5EF4-FFF2-40B4-BE49-F238E27FC236}">
                <a16:creationId xmlns:a16="http://schemas.microsoft.com/office/drawing/2014/main" id="{1A2BF312-2B68-467B-85F5-7B54EF5BE558}"/>
              </a:ext>
            </a:extLst>
          </p:cNvPr>
          <p:cNvSpPr>
            <a:spLocks xmlns:a="http://schemas.openxmlformats.org/drawingml/2006/main" noGrp="1"/>
          </p:cNvSpPr>
          <p:nvPr/>
        </p:nvSpPr>
        <p:spPr>
          <a:xfrm xmlns:a="http://schemas.openxmlformats.org/drawingml/2006/main">
            <a:off x="9432131" y="2724150"/>
            <a:ext cx="1524000" cy="1047750"/>
          </a:xfrm>
          <a:prstGeom xmlns:a="http://schemas.openxmlformats.org/drawingml/2006/main" prst="roundRect">
            <a:avLst>
              <a:gd name="adj" fmla="val 10909"/>
            </a:avLst>
          </a:prstGeom>
          <a:solidFill xmlns:a="http://schemas.openxmlformats.org/drawingml/2006/main">
            <a:srgbClr val="0B0B10"/>
          </a:solidFill>
          <a:ln xmlns:a="http://schemas.openxmlformats.org/drawingml/2006/main" w="19050">
            <a:solidFill>
              <a:srgbClr val="FF6B64"/>
            </a:solidFill>
            <a:prstDash val="solid"/>
          </a:ln>
        </p:spPr>
      </p:sp>
      <p:sp>
        <p:nvSpPr>
          <p:cNvPr id="17" name="" descr="Instructional visual for CatBoost Hyperparameters Change Capacity, Objective, and Stochasticity">
            <a:extLst xmlns:a="http://schemas.openxmlformats.org/drawingml/2006/main">
              <a:ext uri="{FF2B5EF4-FFF2-40B4-BE49-F238E27FC236}">
                <a16:creationId xmlns:a16="http://schemas.microsoft.com/office/drawing/2014/main" id="{07D054E3-BFFA-4661-9000-162E7F9E31D0}"/>
              </a:ext>
            </a:extLst>
          </p:cNvPr>
          <p:cNvSpPr>
            <a:spLocks xmlns:a="http://schemas.openxmlformats.org/drawingml/2006/main" noGrp="1"/>
          </p:cNvSpPr>
          <p:nvPr/>
        </p:nvSpPr>
        <p:spPr>
          <a:xfrm xmlns:a="http://schemas.openxmlformats.org/drawingml/2006/main">
            <a:off x="9470231"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2"/>
                </a:solidFill>
              </a:defRPr>
            </a:pPr>
            <a:r>
              <a:rPr sz="1650" b="1">
                <a:solidFill>
                  <a:srgbClr val="F4EBE2"/>
                </a:solidFill>
              </a:rPr>
              <a:t>LEAVES</a:t>
            </a:r>
          </a:p>
        </p:txBody>
      </p:sp>
    </p:spTree>
    <p:extLst>
      <p:ext uri="{BB962C8B-B14F-4D97-AF65-F5344CB8AC3E}">
        <p14:creationId xmlns:p14="http://schemas.microsoft.com/office/powerpoint/2010/main" val="756224801"/>
      </p:ext>
    </p:extLst>
  </p:cSld>
</p:sld>
</file>

<file path=ppt/slides/slide83.xml><?xml version="1.0" encoding="utf-8"?>
<p:sld xmlns:p="http://schemas.openxmlformats.org/presentationml/2006/main">
  <p:cSld>
    <p:bg>
      <p:bgPr>
        <a:solidFill xmlns:a="http://schemas.openxmlformats.org/drawingml/2006/main">
          <a:srgbClr val="050505"/>
        </a:solidFill>
      </p:bgPr>
    </p:bg>
    <p:spTree>
      <p:nvGrpSpPr>
        <p:cNvPr id="1" name="" descr="Instructional visual for Hyperparameter Search Behaves Like a Selected Learner"/>
        <p:cNvGrpSpPr/>
        <p:nvPr/>
      </p:nvGrpSpPr>
      <p:grpSpPr>
        <a:xfrm xmlns:a="http://schemas.openxmlformats.org/drawingml/2006/main"/>
      </p:grpSpPr>
      <p:sp>
        <p:nvSpPr>
          <p:cNvPr id="1" name="" descr="Instructional visual for Hyperparameter Search Behaves Like a Selected Learner">
            <a:extLst xmlns:a="http://schemas.openxmlformats.org/drawingml/2006/main">
              <a:ext uri="{FF2B5EF4-FFF2-40B4-BE49-F238E27FC236}">
                <a16:creationId xmlns:a16="http://schemas.microsoft.com/office/drawing/2014/main" id="{EE9E6486-392A-4E3F-A06D-1F1CCDFEB1F6}"/>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FF6B65"/>
          </a:solidFill>
          <a:ln xmlns:a="http://schemas.openxmlformats.org/drawingml/2006/main" w="0">
            <a:noFill/>
            <a:prstDash val="solid"/>
          </a:ln>
        </p:spPr>
      </p:sp>
      <p:sp>
        <p:nvSpPr>
          <p:cNvPr id="2" name="" descr="Instructional visual for Hyperparameter Search Behaves Like a Selected Learner">
            <a:extLst xmlns:a="http://schemas.openxmlformats.org/drawingml/2006/main">
              <a:ext uri="{FF2B5EF4-FFF2-40B4-BE49-F238E27FC236}">
                <a16:creationId xmlns:a16="http://schemas.microsoft.com/office/drawing/2014/main" id="{04D7AF9E-797B-4B5F-B2ED-846795706322}"/>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REPRESENTATION</a:t>
            </a:r>
          </a:p>
        </p:txBody>
      </p:sp>
      <p:sp>
        <p:nvSpPr>
          <p:cNvPr id="3" name="" descr="Instructional visual for Hyperparameter Search Behaves Like a Selected Learner">
            <a:extLst xmlns:a="http://schemas.openxmlformats.org/drawingml/2006/main">
              <a:ext uri="{FF2B5EF4-FFF2-40B4-BE49-F238E27FC236}">
                <a16:creationId xmlns:a16="http://schemas.microsoft.com/office/drawing/2014/main" id="{8B6C0A9C-F1CB-47EB-A552-ECB037D7B8C7}"/>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4"/>
                </a:solidFill>
              </a:defRPr>
            </a:pPr>
            <a:r>
              <a:rPr sz="900" b="1">
                <a:solidFill>
                  <a:srgbClr val="BDB8B4"/>
                </a:solidFill>
              </a:rPr>
              <a:t>RESEARCH-ONLY • NO ORDER AUTHORITY</a:t>
            </a:r>
          </a:p>
        </p:txBody>
      </p:sp>
      <p:sp>
        <p:nvSpPr>
          <p:cNvPr id="4" name="slide-title" descr="Instructional visual for Hyperparameter Search Behaves Like a Selected Learner">
            <a:extLst xmlns:a="http://schemas.openxmlformats.org/drawingml/2006/main">
              <a:ext uri="{FF2B5EF4-FFF2-40B4-BE49-F238E27FC236}">
                <a16:creationId xmlns:a16="http://schemas.microsoft.com/office/drawing/2014/main" id="{F61DA306-3CCE-4BFA-93F0-E11E0A088474}"/>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Hyperparameter Search Behaves Like a Selected Learner</a:t>
            </a:r>
          </a:p>
        </p:txBody>
      </p:sp>
      <p:sp>
        <p:nvSpPr>
          <p:cNvPr id="5" name="" descr="Instructional visual for Hyperparameter Search Behaves Like a Selected Learner">
            <a:extLst xmlns:a="http://schemas.openxmlformats.org/drawingml/2006/main">
              <a:ext uri="{FF2B5EF4-FFF2-40B4-BE49-F238E27FC236}">
                <a16:creationId xmlns:a16="http://schemas.microsoft.com/office/drawing/2014/main" id="{A06301F3-F6BA-4A76-B997-4796C57334A2}"/>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FF6B65"/>
          </a:solidFill>
          <a:ln xmlns:a="http://schemas.openxmlformats.org/drawingml/2006/main" w="0">
            <a:noFill/>
            <a:prstDash val="solid"/>
          </a:ln>
        </p:spPr>
      </p:sp>
      <p:sp>
        <p:nvSpPr>
          <p:cNvPr id="6" name="" descr="Instructional visual for Hyperparameter Search Behaves Like a Selected Learner">
            <a:extLst xmlns:a="http://schemas.openxmlformats.org/drawingml/2006/main">
              <a:ext uri="{FF2B5EF4-FFF2-40B4-BE49-F238E27FC236}">
                <a16:creationId xmlns:a16="http://schemas.microsoft.com/office/drawing/2014/main" id="{76C9D6B1-4288-4172-87FE-93FD8A0C0D3B}"/>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Hyperparameter Search Behaves Like a Selected Learner">
            <a:extLst xmlns:a="http://schemas.openxmlformats.org/drawingml/2006/main">
              <a:ext uri="{FF2B5EF4-FFF2-40B4-BE49-F238E27FC236}">
                <a16:creationId xmlns:a16="http://schemas.microsoft.com/office/drawing/2014/main" id="{C57400DE-63AA-4E25-BE25-508C41F943A7}"/>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083 / 144</a:t>
            </a:r>
          </a:p>
        </p:txBody>
      </p:sp>
      <p:sp>
        <p:nvSpPr>
          <p:cNvPr id="8" name="" descr="Instructional visual for Hyperparameter Search Behaves Like a Selected Learner">
            <a:extLst xmlns:a="http://schemas.openxmlformats.org/drawingml/2006/main">
              <a:ext uri="{FF2B5EF4-FFF2-40B4-BE49-F238E27FC236}">
                <a16:creationId xmlns:a16="http://schemas.microsoft.com/office/drawing/2014/main" id="{0BB0740C-0166-46D9-868D-40F772531E1B}"/>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Hyperparameter Search Behaves Like a Selected Learner">
            <a:extLst xmlns:a="http://schemas.openxmlformats.org/drawingml/2006/main">
              <a:ext uri="{FF2B5EF4-FFF2-40B4-BE49-F238E27FC236}">
                <a16:creationId xmlns:a16="http://schemas.microsoft.com/office/drawing/2014/main" id="{894F352E-76E6-4110-B47B-9E6CEB6201E0}"/>
              </a:ext>
            </a:extLst>
          </p:cNvPr>
          <p:cNvSpPr>
            <a:spLocks xmlns:a="http://schemas.openxmlformats.org/drawingml/2006/main" noGrp="1"/>
          </p:cNvSpPr>
          <p:nvPr/>
        </p:nvSpPr>
        <p:spPr>
          <a:xfrm xmlns:a="http://schemas.openxmlformats.org/drawingml/2006/main">
            <a:off x="688658"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0"/>
                </a:solidFill>
              </a:defRPr>
            </a:pPr>
            <a:r>
              <a:rPr sz="1875" b="0">
                <a:solidFill>
                  <a:srgbClr val="FFF8F0"/>
                </a:solidFill>
              </a:rPr>
              <a:t>Bound trials, preserve losses, nest temporal selection, and justify complexity before results.</a:t>
            </a:r>
          </a:p>
        </p:txBody>
      </p:sp>
      <p:sp>
        <p:nvSpPr>
          <p:cNvPr id="10" name="" descr="Instructional visual for Hyperparameter Search Behaves Like a Selected Learner">
            <a:extLst xmlns:a="http://schemas.openxmlformats.org/drawingml/2006/main">
              <a:ext uri="{FF2B5EF4-FFF2-40B4-BE49-F238E27FC236}">
                <a16:creationId xmlns:a16="http://schemas.microsoft.com/office/drawing/2014/main" id="{B9D7299F-DC68-4CE8-96A3-B48C32F1668C}"/>
              </a:ext>
            </a:extLst>
          </p:cNvPr>
          <p:cNvSpPr>
            <a:spLocks xmlns:a="http://schemas.openxmlformats.org/drawingml/2006/main" noGrp="1"/>
          </p:cNvSpPr>
          <p:nvPr/>
        </p:nvSpPr>
        <p:spPr>
          <a:xfrm xmlns:a="http://schemas.openxmlformats.org/drawingml/2006/main">
            <a:off x="6336983" y="3143250"/>
            <a:ext cx="419100" cy="209550"/>
          </a:xfrm>
          <a:prstGeom xmlns:a="http://schemas.openxmlformats.org/drawingml/2006/main" prst="rightArrow">
            <a:avLst/>
          </a:prstGeom>
          <a:solidFill xmlns:a="http://schemas.openxmlformats.org/drawingml/2006/main">
            <a:srgbClr val="FF6B65"/>
          </a:solidFill>
          <a:ln xmlns:a="http://schemas.openxmlformats.org/drawingml/2006/main" w="0">
            <a:noFill/>
            <a:prstDash val="solid"/>
          </a:ln>
        </p:spPr>
      </p:sp>
      <p:sp>
        <p:nvSpPr>
          <p:cNvPr id="11" name="" descr="Instructional visual for Hyperparameter Search Behaves Like a Selected Learner">
            <a:extLst xmlns:a="http://schemas.openxmlformats.org/drawingml/2006/main">
              <a:ext uri="{FF2B5EF4-FFF2-40B4-BE49-F238E27FC236}">
                <a16:creationId xmlns:a16="http://schemas.microsoft.com/office/drawing/2014/main" id="{5AA21786-7527-449E-B350-67CC2932D319}"/>
              </a:ext>
            </a:extLst>
          </p:cNvPr>
          <p:cNvSpPr>
            <a:spLocks xmlns:a="http://schemas.openxmlformats.org/drawingml/2006/main" noGrp="1"/>
          </p:cNvSpPr>
          <p:nvPr/>
        </p:nvSpPr>
        <p:spPr>
          <a:xfrm xmlns:a="http://schemas.openxmlformats.org/drawingml/2006/main">
            <a:off x="581310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27D3C8"/>
            </a:solidFill>
            <a:prstDash val="solid"/>
          </a:ln>
        </p:spPr>
      </p:sp>
      <p:sp>
        <p:nvSpPr>
          <p:cNvPr id="12" name="" descr="Instructional visual for Hyperparameter Search Behaves Like a Selected Learner">
            <a:extLst xmlns:a="http://schemas.openxmlformats.org/drawingml/2006/main">
              <a:ext uri="{FF2B5EF4-FFF2-40B4-BE49-F238E27FC236}">
                <a16:creationId xmlns:a16="http://schemas.microsoft.com/office/drawing/2014/main" id="{ED242CFE-24BF-4A65-98C8-92BB183A18B4}"/>
              </a:ext>
            </a:extLst>
          </p:cNvPr>
          <p:cNvSpPr>
            <a:spLocks xmlns:a="http://schemas.openxmlformats.org/drawingml/2006/main" noGrp="1"/>
          </p:cNvSpPr>
          <p:nvPr/>
        </p:nvSpPr>
        <p:spPr>
          <a:xfrm xmlns:a="http://schemas.openxmlformats.org/drawingml/2006/main">
            <a:off x="585120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RATE</a:t>
            </a:r>
          </a:p>
        </p:txBody>
      </p:sp>
      <p:sp>
        <p:nvSpPr>
          <p:cNvPr id="13" name="" descr="Instructional visual for Hyperparameter Search Behaves Like a Selected Learner">
            <a:extLst xmlns:a="http://schemas.openxmlformats.org/drawingml/2006/main">
              <a:ext uri="{FF2B5EF4-FFF2-40B4-BE49-F238E27FC236}">
                <a16:creationId xmlns:a16="http://schemas.microsoft.com/office/drawing/2014/main" id="{1060E912-E2DB-4554-BCDF-F127952AC2D5}"/>
              </a:ext>
            </a:extLst>
          </p:cNvPr>
          <p:cNvSpPr>
            <a:spLocks xmlns:a="http://schemas.openxmlformats.org/drawingml/2006/main" noGrp="1"/>
          </p:cNvSpPr>
          <p:nvPr/>
        </p:nvSpPr>
        <p:spPr>
          <a:xfrm xmlns:a="http://schemas.openxmlformats.org/drawingml/2006/main">
            <a:off x="8099108" y="3143250"/>
            <a:ext cx="419100" cy="209550"/>
          </a:xfrm>
          <a:prstGeom xmlns:a="http://schemas.openxmlformats.org/drawingml/2006/main" prst="rightArrow">
            <a:avLst/>
          </a:prstGeom>
          <a:solidFill xmlns:a="http://schemas.openxmlformats.org/drawingml/2006/main">
            <a:srgbClr val="FF6B65"/>
          </a:solidFill>
          <a:ln xmlns:a="http://schemas.openxmlformats.org/drawingml/2006/main" w="0">
            <a:noFill/>
            <a:prstDash val="solid"/>
          </a:ln>
        </p:spPr>
      </p:sp>
      <p:sp>
        <p:nvSpPr>
          <p:cNvPr id="14" name="" descr="Instructional visual for Hyperparameter Search Behaves Like a Selected Learner">
            <a:extLst xmlns:a="http://schemas.openxmlformats.org/drawingml/2006/main">
              <a:ext uri="{FF2B5EF4-FFF2-40B4-BE49-F238E27FC236}">
                <a16:creationId xmlns:a16="http://schemas.microsoft.com/office/drawing/2014/main" id="{5017CF66-7391-4444-B40E-EBE9F475A35C}"/>
              </a:ext>
            </a:extLst>
          </p:cNvPr>
          <p:cNvSpPr>
            <a:spLocks xmlns:a="http://schemas.openxmlformats.org/drawingml/2006/main" noGrp="1"/>
          </p:cNvSpPr>
          <p:nvPr/>
        </p:nvSpPr>
        <p:spPr>
          <a:xfrm xmlns:a="http://schemas.openxmlformats.org/drawingml/2006/main">
            <a:off x="762285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E8B462"/>
            </a:solidFill>
            <a:prstDash val="solid"/>
          </a:ln>
        </p:spPr>
      </p:sp>
      <p:sp>
        <p:nvSpPr>
          <p:cNvPr id="15" name="" descr="Instructional visual for Hyperparameter Search Behaves Like a Selected Learner">
            <a:extLst xmlns:a="http://schemas.openxmlformats.org/drawingml/2006/main">
              <a:ext uri="{FF2B5EF4-FFF2-40B4-BE49-F238E27FC236}">
                <a16:creationId xmlns:a16="http://schemas.microsoft.com/office/drawing/2014/main" id="{802017DE-1E62-4008-A54C-83A4167B0960}"/>
              </a:ext>
            </a:extLst>
          </p:cNvPr>
          <p:cNvSpPr>
            <a:spLocks xmlns:a="http://schemas.openxmlformats.org/drawingml/2006/main" noGrp="1"/>
          </p:cNvSpPr>
          <p:nvPr/>
        </p:nvSpPr>
        <p:spPr>
          <a:xfrm xmlns:a="http://schemas.openxmlformats.org/drawingml/2006/main">
            <a:off x="766095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DEPTH</a:t>
            </a:r>
          </a:p>
        </p:txBody>
      </p:sp>
      <p:sp>
        <p:nvSpPr>
          <p:cNvPr id="16" name="" descr="Instructional visual for Hyperparameter Search Behaves Like a Selected Learner">
            <a:extLst xmlns:a="http://schemas.openxmlformats.org/drawingml/2006/main">
              <a:ext uri="{FF2B5EF4-FFF2-40B4-BE49-F238E27FC236}">
                <a16:creationId xmlns:a16="http://schemas.microsoft.com/office/drawing/2014/main" id="{E2B5B5DF-D7FD-4BA9-9014-BAFE7AD84C58}"/>
              </a:ext>
            </a:extLst>
          </p:cNvPr>
          <p:cNvSpPr>
            <a:spLocks xmlns:a="http://schemas.openxmlformats.org/drawingml/2006/main" noGrp="1"/>
          </p:cNvSpPr>
          <p:nvPr/>
        </p:nvSpPr>
        <p:spPr>
          <a:xfrm xmlns:a="http://schemas.openxmlformats.org/drawingml/2006/main">
            <a:off x="9432608" y="2724150"/>
            <a:ext cx="1524000" cy="1047750"/>
          </a:xfrm>
          <a:prstGeom xmlns:a="http://schemas.openxmlformats.org/drawingml/2006/main" prst="roundRect">
            <a:avLst>
              <a:gd name="adj" fmla="val 10909"/>
            </a:avLst>
          </a:prstGeom>
          <a:solidFill xmlns:a="http://schemas.openxmlformats.org/drawingml/2006/main">
            <a:srgbClr val="0B0B11"/>
          </a:solidFill>
          <a:ln xmlns:a="http://schemas.openxmlformats.org/drawingml/2006/main" w="19050">
            <a:solidFill>
              <a:srgbClr val="FF6B65"/>
            </a:solidFill>
            <a:prstDash val="solid"/>
          </a:ln>
        </p:spPr>
      </p:sp>
      <p:sp>
        <p:nvSpPr>
          <p:cNvPr id="17" name="" descr="Instructional visual for Hyperparameter Search Behaves Like a Selected Learner">
            <a:extLst xmlns:a="http://schemas.openxmlformats.org/drawingml/2006/main">
              <a:ext uri="{FF2B5EF4-FFF2-40B4-BE49-F238E27FC236}">
                <a16:creationId xmlns:a16="http://schemas.microsoft.com/office/drawing/2014/main" id="{C9D7D649-2E42-4D60-962C-DB3F87D3E38B}"/>
              </a:ext>
            </a:extLst>
          </p:cNvPr>
          <p:cNvSpPr>
            <a:spLocks xmlns:a="http://schemas.openxmlformats.org/drawingml/2006/main" noGrp="1"/>
          </p:cNvSpPr>
          <p:nvPr/>
        </p:nvSpPr>
        <p:spPr>
          <a:xfrm xmlns:a="http://schemas.openxmlformats.org/drawingml/2006/main">
            <a:off x="9470708"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3"/>
                </a:solidFill>
              </a:defRPr>
            </a:pPr>
            <a:r>
              <a:rPr sz="1650" b="1">
                <a:solidFill>
                  <a:srgbClr val="F4EBE3"/>
                </a:solidFill>
              </a:rPr>
              <a:t>LEAVES</a:t>
            </a:r>
          </a:p>
        </p:txBody>
      </p:sp>
    </p:spTree>
    <p:extLst>
      <p:ext uri="{BB962C8B-B14F-4D97-AF65-F5344CB8AC3E}">
        <p14:creationId xmlns:p14="http://schemas.microsoft.com/office/powerpoint/2010/main" val="1035403722"/>
      </p:ext>
    </p:extLst>
  </p:cSld>
</p:sld>
</file>

<file path=ppt/slides/slide84.xml><?xml version="1.0" encoding="utf-8"?>
<p:sld xmlns:p="http://schemas.openxmlformats.org/presentationml/2006/main">
  <p:cSld>
    <p:bg>
      <p:bgPr>
        <a:solidFill xmlns:a="http://schemas.openxmlformats.org/drawingml/2006/main">
          <a:srgbClr val="050505"/>
        </a:solidFill>
      </p:bgPr>
    </p:bg>
    <p:spTree>
      <p:nvGrpSpPr>
        <p:cNvPr id="1" name="" descr="Instructional visual for SHAP Allocates Model Output Under Explainer Assumptions"/>
        <p:cNvGrpSpPr/>
        <p:nvPr/>
      </p:nvGrpSpPr>
      <p:grpSpPr>
        <a:xfrm xmlns:a="http://schemas.openxmlformats.org/drawingml/2006/main"/>
      </p:grpSpPr>
      <p:sp>
        <p:nvSpPr>
          <p:cNvPr id="1" name="" descr="Instructional visual for SHAP Allocates Model Output Under Explainer Assumptions">
            <a:extLst xmlns:a="http://schemas.openxmlformats.org/drawingml/2006/main">
              <a:ext uri="{FF2B5EF4-FFF2-40B4-BE49-F238E27FC236}">
                <a16:creationId xmlns:a16="http://schemas.microsoft.com/office/drawing/2014/main" id="{EF5953FA-912B-4EFC-ADAD-61C7DAF7751E}"/>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FF6B66"/>
          </a:solidFill>
          <a:ln xmlns:a="http://schemas.openxmlformats.org/drawingml/2006/main" w="0">
            <a:noFill/>
            <a:prstDash val="solid"/>
          </a:ln>
        </p:spPr>
      </p:sp>
      <p:sp>
        <p:nvSpPr>
          <p:cNvPr id="2" name="" descr="Instructional visual for SHAP Allocates Model Output Under Explainer Assumptions">
            <a:extLst xmlns:a="http://schemas.openxmlformats.org/drawingml/2006/main">
              <a:ext uri="{FF2B5EF4-FFF2-40B4-BE49-F238E27FC236}">
                <a16:creationId xmlns:a16="http://schemas.microsoft.com/office/drawing/2014/main" id="{3A6B408E-1A04-47DB-BBAA-61F2C2237A43}"/>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REPRESENTATION</a:t>
            </a:r>
          </a:p>
        </p:txBody>
      </p:sp>
      <p:sp>
        <p:nvSpPr>
          <p:cNvPr id="3" name="" descr="Instructional visual for SHAP Allocates Model Output Under Explainer Assumptions">
            <a:extLst xmlns:a="http://schemas.openxmlformats.org/drawingml/2006/main">
              <a:ext uri="{FF2B5EF4-FFF2-40B4-BE49-F238E27FC236}">
                <a16:creationId xmlns:a16="http://schemas.microsoft.com/office/drawing/2014/main" id="{04613F68-6B93-4802-8EF6-CB5BE0C4060A}"/>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SHAP Allocates Model Output Under Explainer Assumptions">
            <a:extLst xmlns:a="http://schemas.openxmlformats.org/drawingml/2006/main">
              <a:ext uri="{FF2B5EF4-FFF2-40B4-BE49-F238E27FC236}">
                <a16:creationId xmlns:a16="http://schemas.microsoft.com/office/drawing/2014/main" id="{43BDAD3D-00D1-4BD2-983E-3EFA8B46C4AC}"/>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SHAP Allocates Model Output Under Explainer Assumptions</a:t>
            </a:r>
          </a:p>
        </p:txBody>
      </p:sp>
      <p:sp>
        <p:nvSpPr>
          <p:cNvPr id="5" name="" descr="Instructional visual for SHAP Allocates Model Output Under Explainer Assumptions">
            <a:extLst xmlns:a="http://schemas.openxmlformats.org/drawingml/2006/main">
              <a:ext uri="{FF2B5EF4-FFF2-40B4-BE49-F238E27FC236}">
                <a16:creationId xmlns:a16="http://schemas.microsoft.com/office/drawing/2014/main" id="{A84EDBF7-A954-472D-855E-B956BB0B259E}"/>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FF6B66"/>
          </a:solidFill>
          <a:ln xmlns:a="http://schemas.openxmlformats.org/drawingml/2006/main" w="0">
            <a:noFill/>
            <a:prstDash val="solid"/>
          </a:ln>
        </p:spPr>
      </p:sp>
      <p:sp>
        <p:nvSpPr>
          <p:cNvPr id="6" name="" descr="Instructional visual for SHAP Allocates Model Output Under Explainer Assumptions">
            <a:extLst xmlns:a="http://schemas.openxmlformats.org/drawingml/2006/main">
              <a:ext uri="{FF2B5EF4-FFF2-40B4-BE49-F238E27FC236}">
                <a16:creationId xmlns:a16="http://schemas.microsoft.com/office/drawing/2014/main" id="{5A93AA5F-71D7-4138-9472-BB7FA01050F1}"/>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SHAP Allocates Model Output Under Explainer Assumptions">
            <a:extLst xmlns:a="http://schemas.openxmlformats.org/drawingml/2006/main">
              <a:ext uri="{FF2B5EF4-FFF2-40B4-BE49-F238E27FC236}">
                <a16:creationId xmlns:a16="http://schemas.microsoft.com/office/drawing/2014/main" id="{ADF5A8CE-E2A5-4593-BF4B-434EC7047972}"/>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084 / 144</a:t>
            </a:r>
          </a:p>
        </p:txBody>
      </p:sp>
      <p:sp>
        <p:nvSpPr>
          <p:cNvPr id="8" name="" descr="Instructional visual for SHAP Allocates Model Output Under Explainer Assumptions">
            <a:extLst xmlns:a="http://schemas.openxmlformats.org/drawingml/2006/main">
              <a:ext uri="{FF2B5EF4-FFF2-40B4-BE49-F238E27FC236}">
                <a16:creationId xmlns:a16="http://schemas.microsoft.com/office/drawing/2014/main" id="{691EBC1D-8A48-49A0-AE5A-ED51138AF3AE}"/>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SHAP Allocates Model Output Under Explainer Assumptions">
            <a:extLst xmlns:a="http://schemas.openxmlformats.org/drawingml/2006/main">
              <a:ext uri="{FF2B5EF4-FFF2-40B4-BE49-F238E27FC236}">
                <a16:creationId xmlns:a16="http://schemas.microsoft.com/office/drawing/2014/main" id="{12AC9EEC-44D3-4AD6-BFB0-402D2AD183B9}"/>
              </a:ext>
            </a:extLst>
          </p:cNvPr>
          <p:cNvSpPr>
            <a:spLocks xmlns:a="http://schemas.openxmlformats.org/drawingml/2006/main" noGrp="1"/>
          </p:cNvSpPr>
          <p:nvPr/>
        </p:nvSpPr>
        <p:spPr>
          <a:xfrm xmlns:a="http://schemas.openxmlformats.org/drawingml/2006/main">
            <a:off x="689134"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1"/>
                </a:solidFill>
              </a:defRPr>
            </a:pPr>
            <a:r>
              <a:rPr sz="1875" b="0">
                <a:solidFill>
                  <a:srgbClr val="FFF8F1"/>
                </a:solidFill>
              </a:rPr>
              <a:t>State the output scale and background; attribution does not identify intervention effects.</a:t>
            </a:r>
          </a:p>
        </p:txBody>
      </p:sp>
      <p:sp>
        <p:nvSpPr>
          <p:cNvPr id="10" name="" descr="Instructional visual for SHAP Allocates Model Output Under Explainer Assumptions">
            <a:extLst xmlns:a="http://schemas.openxmlformats.org/drawingml/2006/main">
              <a:ext uri="{FF2B5EF4-FFF2-40B4-BE49-F238E27FC236}">
                <a16:creationId xmlns:a16="http://schemas.microsoft.com/office/drawing/2014/main" id="{E99218AD-2C05-45E4-8D99-D689153EB66E}"/>
              </a:ext>
            </a:extLst>
          </p:cNvPr>
          <p:cNvSpPr>
            <a:spLocks xmlns:a="http://schemas.openxmlformats.org/drawingml/2006/main" noGrp="1"/>
          </p:cNvSpPr>
          <p:nvPr/>
        </p:nvSpPr>
        <p:spPr>
          <a:xfrm xmlns:a="http://schemas.openxmlformats.org/drawingml/2006/main">
            <a:off x="6337459" y="3143250"/>
            <a:ext cx="419100" cy="209550"/>
          </a:xfrm>
          <a:prstGeom xmlns:a="http://schemas.openxmlformats.org/drawingml/2006/main" prst="rightArrow">
            <a:avLst/>
          </a:prstGeom>
          <a:solidFill xmlns:a="http://schemas.openxmlformats.org/drawingml/2006/main">
            <a:srgbClr val="FF6B66"/>
          </a:solidFill>
          <a:ln xmlns:a="http://schemas.openxmlformats.org/drawingml/2006/main" w="0">
            <a:noFill/>
            <a:prstDash val="solid"/>
          </a:ln>
        </p:spPr>
      </p:sp>
      <p:sp>
        <p:nvSpPr>
          <p:cNvPr id="11" name="" descr="Instructional visual for SHAP Allocates Model Output Under Explainer Assumptions">
            <a:extLst xmlns:a="http://schemas.openxmlformats.org/drawingml/2006/main">
              <a:ext uri="{FF2B5EF4-FFF2-40B4-BE49-F238E27FC236}">
                <a16:creationId xmlns:a16="http://schemas.microsoft.com/office/drawing/2014/main" id="{63DEBFD8-1984-4948-8906-2EDFC5DACB49}"/>
              </a:ext>
            </a:extLst>
          </p:cNvPr>
          <p:cNvSpPr>
            <a:spLocks xmlns:a="http://schemas.openxmlformats.org/drawingml/2006/main" noGrp="1"/>
          </p:cNvSpPr>
          <p:nvPr/>
        </p:nvSpPr>
        <p:spPr>
          <a:xfrm xmlns:a="http://schemas.openxmlformats.org/drawingml/2006/main">
            <a:off x="58135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27D3C9"/>
            </a:solidFill>
            <a:prstDash val="solid"/>
          </a:ln>
        </p:spPr>
      </p:sp>
      <p:sp>
        <p:nvSpPr>
          <p:cNvPr id="12" name="" descr="Instructional visual for SHAP Allocates Model Output Under Explainer Assumptions">
            <a:extLst xmlns:a="http://schemas.openxmlformats.org/drawingml/2006/main">
              <a:ext uri="{FF2B5EF4-FFF2-40B4-BE49-F238E27FC236}">
                <a16:creationId xmlns:a16="http://schemas.microsoft.com/office/drawing/2014/main" id="{0BCC701F-F67F-4471-9216-475501390F48}"/>
              </a:ext>
            </a:extLst>
          </p:cNvPr>
          <p:cNvSpPr>
            <a:spLocks xmlns:a="http://schemas.openxmlformats.org/drawingml/2006/main" noGrp="1"/>
          </p:cNvSpPr>
          <p:nvPr/>
        </p:nvSpPr>
        <p:spPr>
          <a:xfrm xmlns:a="http://schemas.openxmlformats.org/drawingml/2006/main">
            <a:off x="58516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ATTRIBUTION</a:t>
            </a:r>
          </a:p>
        </p:txBody>
      </p:sp>
      <p:sp>
        <p:nvSpPr>
          <p:cNvPr id="13" name="" descr="Instructional visual for SHAP Allocates Model Output Under Explainer Assumptions">
            <a:extLst xmlns:a="http://schemas.openxmlformats.org/drawingml/2006/main">
              <a:ext uri="{FF2B5EF4-FFF2-40B4-BE49-F238E27FC236}">
                <a16:creationId xmlns:a16="http://schemas.microsoft.com/office/drawing/2014/main" id="{D5B3356B-C236-49BC-9F1C-C36FA7AB96E1}"/>
              </a:ext>
            </a:extLst>
          </p:cNvPr>
          <p:cNvSpPr>
            <a:spLocks xmlns:a="http://schemas.openxmlformats.org/drawingml/2006/main" noGrp="1"/>
          </p:cNvSpPr>
          <p:nvPr/>
        </p:nvSpPr>
        <p:spPr>
          <a:xfrm xmlns:a="http://schemas.openxmlformats.org/drawingml/2006/main">
            <a:off x="8099584" y="3143250"/>
            <a:ext cx="419100" cy="209550"/>
          </a:xfrm>
          <a:prstGeom xmlns:a="http://schemas.openxmlformats.org/drawingml/2006/main" prst="rightArrow">
            <a:avLst/>
          </a:prstGeom>
          <a:solidFill xmlns:a="http://schemas.openxmlformats.org/drawingml/2006/main">
            <a:srgbClr val="FF6B66"/>
          </a:solidFill>
          <a:ln xmlns:a="http://schemas.openxmlformats.org/drawingml/2006/main" w="0">
            <a:noFill/>
            <a:prstDash val="solid"/>
          </a:ln>
        </p:spPr>
      </p:sp>
      <p:sp>
        <p:nvSpPr>
          <p:cNvPr id="14" name="" descr="Instructional visual for SHAP Allocates Model Output Under Explainer Assumptions">
            <a:extLst xmlns:a="http://schemas.openxmlformats.org/drawingml/2006/main">
              <a:ext uri="{FF2B5EF4-FFF2-40B4-BE49-F238E27FC236}">
                <a16:creationId xmlns:a16="http://schemas.microsoft.com/office/drawing/2014/main" id="{8A57CD56-388D-4475-8EE0-090E39436EF0}"/>
              </a:ext>
            </a:extLst>
          </p:cNvPr>
          <p:cNvSpPr>
            <a:spLocks xmlns:a="http://schemas.openxmlformats.org/drawingml/2006/main" noGrp="1"/>
          </p:cNvSpPr>
          <p:nvPr/>
        </p:nvSpPr>
        <p:spPr>
          <a:xfrm xmlns:a="http://schemas.openxmlformats.org/drawingml/2006/main">
            <a:off x="762333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E8B463"/>
            </a:solidFill>
            <a:prstDash val="solid"/>
          </a:ln>
        </p:spPr>
      </p:sp>
      <p:sp>
        <p:nvSpPr>
          <p:cNvPr id="15" name="" descr="Instructional visual for SHAP Allocates Model Output Under Explainer Assumptions">
            <a:extLst xmlns:a="http://schemas.openxmlformats.org/drawingml/2006/main">
              <a:ext uri="{FF2B5EF4-FFF2-40B4-BE49-F238E27FC236}">
                <a16:creationId xmlns:a16="http://schemas.microsoft.com/office/drawing/2014/main" id="{F7B240B7-0D85-48E6-BA9D-5E5C3594191F}"/>
              </a:ext>
            </a:extLst>
          </p:cNvPr>
          <p:cNvSpPr>
            <a:spLocks xmlns:a="http://schemas.openxmlformats.org/drawingml/2006/main" noGrp="1"/>
          </p:cNvSpPr>
          <p:nvPr/>
        </p:nvSpPr>
        <p:spPr>
          <a:xfrm xmlns:a="http://schemas.openxmlformats.org/drawingml/2006/main">
            <a:off x="766143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OBSERVED DATA</a:t>
            </a:r>
          </a:p>
        </p:txBody>
      </p:sp>
      <p:sp>
        <p:nvSpPr>
          <p:cNvPr id="16" name="" descr="Instructional visual for SHAP Allocates Model Output Under Explainer Assumptions">
            <a:extLst xmlns:a="http://schemas.openxmlformats.org/drawingml/2006/main">
              <a:ext uri="{FF2B5EF4-FFF2-40B4-BE49-F238E27FC236}">
                <a16:creationId xmlns:a16="http://schemas.microsoft.com/office/drawing/2014/main" id="{52A53101-1450-404D-96B2-A60C442AFF86}"/>
              </a:ext>
            </a:extLst>
          </p:cNvPr>
          <p:cNvSpPr>
            <a:spLocks xmlns:a="http://schemas.openxmlformats.org/drawingml/2006/main" noGrp="1"/>
          </p:cNvSpPr>
          <p:nvPr/>
        </p:nvSpPr>
        <p:spPr>
          <a:xfrm xmlns:a="http://schemas.openxmlformats.org/drawingml/2006/main">
            <a:off x="94330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FF6B66"/>
            </a:solidFill>
            <a:prstDash val="solid"/>
          </a:ln>
        </p:spPr>
      </p:sp>
      <p:sp>
        <p:nvSpPr>
          <p:cNvPr id="17" name="" descr="Instructional visual for SHAP Allocates Model Output Under Explainer Assumptions">
            <a:extLst xmlns:a="http://schemas.openxmlformats.org/drawingml/2006/main">
              <a:ext uri="{FF2B5EF4-FFF2-40B4-BE49-F238E27FC236}">
                <a16:creationId xmlns:a16="http://schemas.microsoft.com/office/drawing/2014/main" id="{8A75D392-EADD-4294-B611-2B5DCD3CDD80}"/>
              </a:ext>
            </a:extLst>
          </p:cNvPr>
          <p:cNvSpPr>
            <a:spLocks xmlns:a="http://schemas.openxmlformats.org/drawingml/2006/main" noGrp="1"/>
          </p:cNvSpPr>
          <p:nvPr/>
        </p:nvSpPr>
        <p:spPr>
          <a:xfrm xmlns:a="http://schemas.openxmlformats.org/drawingml/2006/main">
            <a:off x="94711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CAUSATION ✕</a:t>
            </a:r>
          </a:p>
        </p:txBody>
      </p:sp>
    </p:spTree>
    <p:extLst>
      <p:ext uri="{BB962C8B-B14F-4D97-AF65-F5344CB8AC3E}">
        <p14:creationId xmlns:p14="http://schemas.microsoft.com/office/powerpoint/2010/main" val="1872206388"/>
      </p:ext>
    </p:extLst>
  </p:cSld>
</p:sld>
</file>

<file path=ppt/slides/slide85.xml><?xml version="1.0" encoding="utf-8"?>
<p:sld xmlns:p="http://schemas.openxmlformats.org/presentationml/2006/main">
  <p:cSld>
    <p:bg>
      <p:bgPr>
        <a:solidFill xmlns:a="http://schemas.openxmlformats.org/drawingml/2006/main">
          <a:srgbClr val="050505"/>
        </a:solidFill>
      </p:bgPr>
    </p:bg>
    <p:spTree>
      <p:nvGrpSpPr>
        <p:cNvPr id="1" name="" descr="Instructional visual for Additive Attributions Reconstruct a Logit Without Establishing Causality"/>
        <p:cNvGrpSpPr/>
        <p:nvPr/>
      </p:nvGrpSpPr>
      <p:grpSpPr>
        <a:xfrm xmlns:a="http://schemas.openxmlformats.org/drawingml/2006/main"/>
      </p:grpSpPr>
      <p:sp>
        <p:nvSpPr>
          <p:cNvPr id="1" name="" descr="Instructional visual for Additive Attributions Reconstruct a Logit Without Establishing Causality">
            <a:extLst xmlns:a="http://schemas.openxmlformats.org/drawingml/2006/main">
              <a:ext uri="{FF2B5EF4-FFF2-40B4-BE49-F238E27FC236}">
                <a16:creationId xmlns:a16="http://schemas.microsoft.com/office/drawing/2014/main" id="{E447D500-D680-44E6-A731-40184AE5D2DB}"/>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FF6B67"/>
          </a:solidFill>
          <a:ln xmlns:a="http://schemas.openxmlformats.org/drawingml/2006/main" w="0">
            <a:noFill/>
            <a:prstDash val="solid"/>
          </a:ln>
        </p:spPr>
      </p:sp>
      <p:sp>
        <p:nvSpPr>
          <p:cNvPr id="2" name="" descr="Instructional visual for Additive Attributions Reconstruct a Logit Without Establishing Causality">
            <a:extLst xmlns:a="http://schemas.openxmlformats.org/drawingml/2006/main">
              <a:ext uri="{FF2B5EF4-FFF2-40B4-BE49-F238E27FC236}">
                <a16:creationId xmlns:a16="http://schemas.microsoft.com/office/drawing/2014/main" id="{21DEFD52-60B1-4641-BAD2-1122304C0508}"/>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REPRESENTATION</a:t>
            </a:r>
          </a:p>
        </p:txBody>
      </p:sp>
      <p:sp>
        <p:nvSpPr>
          <p:cNvPr id="3" name="" descr="Instructional visual for Additive Attributions Reconstruct a Logit Without Establishing Causality">
            <a:extLst xmlns:a="http://schemas.openxmlformats.org/drawingml/2006/main">
              <a:ext uri="{FF2B5EF4-FFF2-40B4-BE49-F238E27FC236}">
                <a16:creationId xmlns:a16="http://schemas.microsoft.com/office/drawing/2014/main" id="{4A48A45C-E295-4F3C-AC7F-04D975B4CC03}"/>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4"/>
                </a:solidFill>
              </a:defRPr>
            </a:pPr>
            <a:r>
              <a:rPr sz="900" b="1">
                <a:solidFill>
                  <a:srgbClr val="E8B464"/>
                </a:solidFill>
              </a:rPr>
              <a:t>ILLUSTRATIVE • NOT OBSERVED</a:t>
            </a:r>
          </a:p>
        </p:txBody>
      </p:sp>
      <p:sp>
        <p:nvSpPr>
          <p:cNvPr id="4" name="slide-title" descr="Instructional visual for Additive Attributions Reconstruct a Logit Without Establishing Causality">
            <a:extLst xmlns:a="http://schemas.openxmlformats.org/drawingml/2006/main">
              <a:ext uri="{FF2B5EF4-FFF2-40B4-BE49-F238E27FC236}">
                <a16:creationId xmlns:a16="http://schemas.microsoft.com/office/drawing/2014/main" id="{4128D95D-F265-4A81-9D98-ABF4CB3FFF8C}"/>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Additive Attributions Reconstruct a Logit Without Establishing Causality</a:t>
            </a:r>
          </a:p>
        </p:txBody>
      </p:sp>
      <p:sp>
        <p:nvSpPr>
          <p:cNvPr id="5" name="" descr="Instructional visual for Additive Attributions Reconstruct a Logit Without Establishing Causality">
            <a:extLst xmlns:a="http://schemas.openxmlformats.org/drawingml/2006/main">
              <a:ext uri="{FF2B5EF4-FFF2-40B4-BE49-F238E27FC236}">
                <a16:creationId xmlns:a16="http://schemas.microsoft.com/office/drawing/2014/main" id="{4907106F-770D-4FD6-95D5-97D6E1B677B8}"/>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FF6B67"/>
          </a:solidFill>
          <a:ln xmlns:a="http://schemas.openxmlformats.org/drawingml/2006/main" w="0">
            <a:noFill/>
            <a:prstDash val="solid"/>
          </a:ln>
        </p:spPr>
      </p:sp>
      <p:sp>
        <p:nvSpPr>
          <p:cNvPr id="6" name="" descr="Instructional visual for Additive Attributions Reconstruct a Logit Without Establishing Causality">
            <a:extLst xmlns:a="http://schemas.openxmlformats.org/drawingml/2006/main">
              <a:ext uri="{FF2B5EF4-FFF2-40B4-BE49-F238E27FC236}">
                <a16:creationId xmlns:a16="http://schemas.microsoft.com/office/drawing/2014/main" id="{73CD9588-2F2A-4995-A6AF-C7AE485BEC59}"/>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Additive Attributions Reconstruct a Logit Without Establishing Causality">
            <a:extLst xmlns:a="http://schemas.openxmlformats.org/drawingml/2006/main">
              <a:ext uri="{FF2B5EF4-FFF2-40B4-BE49-F238E27FC236}">
                <a16:creationId xmlns:a16="http://schemas.microsoft.com/office/drawing/2014/main" id="{C7F0FB2E-ECEC-48B6-8D05-F2C4F867B0A6}"/>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085 / 144</a:t>
            </a:r>
          </a:p>
        </p:txBody>
      </p:sp>
      <p:sp>
        <p:nvSpPr>
          <p:cNvPr id="8" name="" descr="Instructional visual for Additive Attributions Reconstruct a Logit Without Establishing Causality">
            <a:extLst xmlns:a="http://schemas.openxmlformats.org/drawingml/2006/main">
              <a:ext uri="{FF2B5EF4-FFF2-40B4-BE49-F238E27FC236}">
                <a16:creationId xmlns:a16="http://schemas.microsoft.com/office/drawing/2014/main" id="{02A431A8-E954-4168-8DDA-91E9E6CB4D25}"/>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Additive Attributions Reconstruct a Logit Without Establishing Causality">
            <a:extLst xmlns:a="http://schemas.openxmlformats.org/drawingml/2006/main">
              <a:ext uri="{FF2B5EF4-FFF2-40B4-BE49-F238E27FC236}">
                <a16:creationId xmlns:a16="http://schemas.microsoft.com/office/drawing/2014/main" id="{4815DCD1-08D1-41D6-9C5C-5DD0202B2015}"/>
              </a:ext>
            </a:extLst>
          </p:cNvPr>
          <p:cNvSpPr>
            <a:spLocks xmlns:a="http://schemas.openxmlformats.org/drawingml/2006/main" noGrp="1"/>
          </p:cNvSpPr>
          <p:nvPr/>
        </p:nvSpPr>
        <p:spPr>
          <a:xfrm xmlns:a="http://schemas.openxmlformats.org/drawingml/2006/main">
            <a:off x="689610" y="1962150"/>
            <a:ext cx="4095750" cy="381000"/>
          </a:xfrm>
          <a:prstGeom xmlns:a="http://schemas.openxmlformats.org/drawingml/2006/main" prst="roundRect">
            <a:avLst>
              <a:gd name="adj" fmla="val 20000"/>
            </a:avLst>
          </a:prstGeom>
          <a:solidFill xmlns:a="http://schemas.openxmlformats.org/drawingml/2006/main">
            <a:srgbClr val="0B0B13"/>
          </a:solidFill>
          <a:ln xmlns:a="http://schemas.openxmlformats.org/drawingml/2006/main" w="14288">
            <a:solidFill>
              <a:srgbClr val="E8B464"/>
            </a:solidFill>
            <a:prstDash val="solid"/>
          </a:ln>
        </p:spPr>
      </p:sp>
      <p:sp>
        <p:nvSpPr>
          <p:cNvPr id="10" name="" descr="Instructional visual for Additive Attributions Reconstruct a Logit Without Establishing Causality">
            <a:extLst xmlns:a="http://schemas.openxmlformats.org/drawingml/2006/main">
              <a:ext uri="{FF2B5EF4-FFF2-40B4-BE49-F238E27FC236}">
                <a16:creationId xmlns:a16="http://schemas.microsoft.com/office/drawing/2014/main" id="{3C152B74-D933-4A48-8182-C41D31366695}"/>
              </a:ext>
            </a:extLst>
          </p:cNvPr>
          <p:cNvSpPr>
            <a:spLocks xmlns:a="http://schemas.openxmlformats.org/drawingml/2006/main" noGrp="1"/>
          </p:cNvSpPr>
          <p:nvPr/>
        </p:nvSpPr>
        <p:spPr>
          <a:xfrm xmlns:a="http://schemas.openxmlformats.org/drawingml/2006/main">
            <a:off x="784860"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4"/>
                </a:solidFill>
              </a:defRPr>
            </a:pPr>
            <a:r>
              <a:rPr sz="1650" b="1">
                <a:solidFill>
                  <a:srgbClr val="E8B464"/>
                </a:solidFill>
              </a:rPr>
              <a:t>ILLUSTRATIVE • LEDGER LOCKED</a:t>
            </a:r>
          </a:p>
        </p:txBody>
      </p:sp>
      <p:sp>
        <p:nvSpPr>
          <p:cNvPr id="11" name="" descr="Instructional visual for Additive Attributions Reconstruct a Logit Without Establishing Causality">
            <a:extLst xmlns:a="http://schemas.openxmlformats.org/drawingml/2006/main">
              <a:ext uri="{FF2B5EF4-FFF2-40B4-BE49-F238E27FC236}">
                <a16:creationId xmlns:a16="http://schemas.microsoft.com/office/drawing/2014/main" id="{C3BB65CE-CE55-4C90-97E6-740AFC8DDAA9}"/>
              </a:ext>
            </a:extLst>
          </p:cNvPr>
          <p:cNvSpPr>
            <a:spLocks xmlns:a="http://schemas.openxmlformats.org/drawingml/2006/main" noGrp="1"/>
          </p:cNvSpPr>
          <p:nvPr/>
        </p:nvSpPr>
        <p:spPr>
          <a:xfrm xmlns:a="http://schemas.openxmlformats.org/drawingml/2006/main">
            <a:off x="689610"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5"/>
                </a:solidFill>
              </a:defRPr>
            </a:pPr>
            <a:r>
              <a:rPr sz="1800" b="1">
                <a:solidFill>
                  <a:srgbClr val="F4EBE5"/>
                </a:solidFill>
              </a:rPr>
              <a:t>Additive SHAP-style attribution on the logit scale</a:t>
            </a:r>
          </a:p>
        </p:txBody>
      </p:sp>
      <p:sp>
        <p:nvSpPr>
          <p:cNvPr id="12" name="" descr="Instructional visual for Additive Attributions Reconstruct a Logit Without Establishing Causality">
            <a:extLst xmlns:a="http://schemas.openxmlformats.org/drawingml/2006/main">
              <a:ext uri="{FF2B5EF4-FFF2-40B4-BE49-F238E27FC236}">
                <a16:creationId xmlns:a16="http://schemas.microsoft.com/office/drawing/2014/main" id="{114C5DFD-12CF-47E2-B8D7-FC3546D289FE}"/>
              </a:ext>
            </a:extLst>
          </p:cNvPr>
          <p:cNvSpPr>
            <a:spLocks xmlns:a="http://schemas.openxmlformats.org/drawingml/2006/main" noGrp="1"/>
          </p:cNvSpPr>
          <p:nvPr/>
        </p:nvSpPr>
        <p:spPr>
          <a:xfrm xmlns:a="http://schemas.openxmlformats.org/drawingml/2006/main">
            <a:off x="689610"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2"/>
                </a:solidFill>
              </a:defRPr>
            </a:pPr>
            <a:r>
              <a:rPr sz="1875" b="0">
                <a:solidFill>
                  <a:srgbClr val="FFF8F2"/>
                </a:solidFill>
              </a:rPr>
              <a:t>SQ-EX-010 sums contributions to logit 0.4 before introducing learned encoders.</a:t>
            </a:r>
          </a:p>
        </p:txBody>
      </p:sp>
      <p:sp>
        <p:nvSpPr>
          <p:cNvPr id="13" name="" descr="Instructional visual for Additive Attributions Reconstruct a Logit Without Establishing Causality">
            <a:extLst xmlns:a="http://schemas.openxmlformats.org/drawingml/2006/main">
              <a:ext uri="{FF2B5EF4-FFF2-40B4-BE49-F238E27FC236}">
                <a16:creationId xmlns:a16="http://schemas.microsoft.com/office/drawing/2014/main" id="{9344272F-DFDF-4B39-9E3B-4BB7E9639CBC}"/>
              </a:ext>
            </a:extLst>
          </p:cNvPr>
          <p:cNvSpPr>
            <a:spLocks xmlns:a="http://schemas.openxmlformats.org/drawingml/2006/main" noGrp="1"/>
          </p:cNvSpPr>
          <p:nvPr/>
        </p:nvSpPr>
        <p:spPr>
          <a:xfrm xmlns:a="http://schemas.openxmlformats.org/drawingml/2006/main">
            <a:off x="6195060" y="2000250"/>
            <a:ext cx="4857750" cy="3333750"/>
          </a:xfrm>
          <a:prstGeom xmlns:a="http://schemas.openxmlformats.org/drawingml/2006/main" prst="roundRect">
            <a:avLst>
              <a:gd name="adj" fmla="val 2286"/>
            </a:avLst>
          </a:prstGeom>
          <a:solidFill xmlns:a="http://schemas.openxmlformats.org/drawingml/2006/main">
            <a:srgbClr val="0B0B13"/>
          </a:solidFill>
          <a:ln xmlns:a="http://schemas.openxmlformats.org/drawingml/2006/main" w="19050">
            <a:solidFill>
              <a:srgbClr val="E8B464"/>
            </a:solidFill>
            <a:prstDash val="solid"/>
          </a:ln>
        </p:spPr>
      </p:sp>
      <p:sp>
        <p:nvSpPr>
          <p:cNvPr id="14" name="" descr="Instructional visual for Additive Attributions Reconstruct a Logit Without Establishing Causality">
            <a:extLst xmlns:a="http://schemas.openxmlformats.org/drawingml/2006/main">
              <a:ext uri="{FF2B5EF4-FFF2-40B4-BE49-F238E27FC236}">
                <a16:creationId xmlns:a16="http://schemas.microsoft.com/office/drawing/2014/main" id="{6B064A80-C581-463F-A552-3B34B8006A67}"/>
              </a:ext>
            </a:extLst>
          </p:cNvPr>
          <p:cNvSpPr>
            <a:spLocks xmlns:a="http://schemas.openxmlformats.org/drawingml/2006/main" noGrp="1"/>
          </p:cNvSpPr>
          <p:nvPr/>
        </p:nvSpPr>
        <p:spPr>
          <a:xfrm xmlns:a="http://schemas.openxmlformats.org/drawingml/2006/main">
            <a:off x="6480810"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4"/>
                </a:solidFill>
              </a:defRPr>
            </a:pPr>
            <a:r>
              <a:rPr sz="1650" b="1">
                <a:solidFill>
                  <a:srgbClr val="E8B464"/>
                </a:solidFill>
              </a:rPr>
              <a:t>contribution sum = 0.6</a:t>
            </a:r>
          </a:p>
          <a:p xmlns:a="http://schemas.openxmlformats.org/drawingml/2006/main">
            <a:r>
              <a:t/>
            </a:r>
          </a:p>
          <a:p xmlns:a="http://schemas.openxmlformats.org/drawingml/2006/main">
            <a:pPr algn="l">
              <a:defRPr sz="1650" b="1">
                <a:solidFill>
                  <a:srgbClr val="E8B464"/>
                </a:solidFill>
              </a:defRPr>
            </a:pPr>
            <a:r>
              <a:rPr sz="1650" b="1">
                <a:solidFill>
                  <a:srgbClr val="E8B464"/>
                </a:solidFill>
              </a:rPr>
              <a:t>explained logit = 0.4</a:t>
            </a:r>
          </a:p>
          <a:p xmlns:a="http://schemas.openxmlformats.org/drawingml/2006/main">
            <a:r>
              <a:t/>
            </a:r>
          </a:p>
          <a:p xmlns:a="http://schemas.openxmlformats.org/drawingml/2006/main">
            <a:pPr algn="l">
              <a:defRPr sz="1650" b="1">
                <a:solidFill>
                  <a:srgbClr val="E8B464"/>
                </a:solidFill>
              </a:defRPr>
            </a:pPr>
            <a:r>
              <a:rPr sz="1650" b="1">
                <a:solidFill>
                  <a:srgbClr val="E8B464"/>
                </a:solidFill>
              </a:rPr>
              <a:t>probability expression = 1 / (1 + exp(-0.4))</a:t>
            </a:r>
          </a:p>
          <a:p xmlns:a="http://schemas.openxmlformats.org/drawingml/2006/main">
            <a:r>
              <a:t/>
            </a:r>
          </a:p>
          <a:p xmlns:a="http://schemas.openxmlformats.org/drawingml/2006/main">
            <a:pPr algn="l">
              <a:defRPr sz="1650" b="1">
                <a:solidFill>
                  <a:srgbClr val="E8B464"/>
                </a:solidFill>
              </a:defRPr>
            </a:pPr>
            <a:r>
              <a:rPr sz="1650" b="1">
                <a:solidFill>
                  <a:srgbClr val="E8B464"/>
                </a:solidFill>
              </a:rPr>
              <a:t>probability decimal = 0.5987</a:t>
            </a:r>
          </a:p>
        </p:txBody>
      </p:sp>
      <p:sp>
        <p:nvSpPr>
          <p:cNvPr id="15" name="" descr="Instructional visual for Additive Attributions Reconstruct a Logit Without Establishing Causality">
            <a:extLst xmlns:a="http://schemas.openxmlformats.org/drawingml/2006/main">
              <a:ext uri="{FF2B5EF4-FFF2-40B4-BE49-F238E27FC236}">
                <a16:creationId xmlns:a16="http://schemas.microsoft.com/office/drawing/2014/main" id="{93359A6E-9D9D-49F8-B619-378757D96E70}"/>
              </a:ext>
            </a:extLst>
          </p:cNvPr>
          <p:cNvSpPr>
            <a:spLocks xmlns:a="http://schemas.openxmlformats.org/drawingml/2006/main" noGrp="1"/>
          </p:cNvSpPr>
          <p:nvPr/>
        </p:nvSpPr>
        <p:spPr>
          <a:xfrm xmlns:a="http://schemas.openxmlformats.org/drawingml/2006/main">
            <a:off x="6480810"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6"/>
                </a:solidFill>
              </a:defRPr>
            </a:pPr>
            <a:r>
              <a:rPr sz="1125" b="0">
                <a:solidFill>
                  <a:srgbClr val="BDB8B6"/>
                </a:solidFill>
              </a:rPr>
              <a:t>Rounded for lecture • exact values remain in the ledger</a:t>
            </a:r>
          </a:p>
        </p:txBody>
      </p:sp>
    </p:spTree>
    <p:extLst>
      <p:ext uri="{BB962C8B-B14F-4D97-AF65-F5344CB8AC3E}">
        <p14:creationId xmlns:p14="http://schemas.microsoft.com/office/powerpoint/2010/main" val="212314037"/>
      </p:ext>
    </p:extLst>
  </p:cSld>
</p:sld>
</file>

<file path=ppt/slides/slide86.xml><?xml version="1.0" encoding="utf-8"?>
<p:sld xmlns:p="http://schemas.openxmlformats.org/presentationml/2006/main">
  <p:cSld>
    <p:bg>
      <p:bgPr>
        <a:solidFill xmlns:a="http://schemas.openxmlformats.org/drawingml/2006/main">
          <a:srgbClr val="050505"/>
        </a:solidFill>
      </p:bgPr>
    </p:bg>
    <p:spTree>
      <p:nvGrpSpPr>
        <p:cNvPr id="1" name="" descr="Instructional visual for Self-Supervision Still Obeys Temporal Boundaries"/>
        <p:cNvGrpSpPr/>
        <p:nvPr/>
      </p:nvGrpSpPr>
      <p:grpSpPr>
        <a:xfrm xmlns:a="http://schemas.openxmlformats.org/drawingml/2006/main"/>
      </p:grpSpPr>
      <p:sp>
        <p:nvSpPr>
          <p:cNvPr id="1" name="" descr="Instructional visual for Self-Supervision Still Obeys Temporal Boundaries">
            <a:extLst xmlns:a="http://schemas.openxmlformats.org/drawingml/2006/main">
              <a:ext uri="{FF2B5EF4-FFF2-40B4-BE49-F238E27FC236}">
                <a16:creationId xmlns:a16="http://schemas.microsoft.com/office/drawing/2014/main" id="{670C0A0D-2F64-4471-8A53-FDE15D51DF0A}"/>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FF6B68"/>
          </a:solidFill>
          <a:ln xmlns:a="http://schemas.openxmlformats.org/drawingml/2006/main" w="0">
            <a:noFill/>
            <a:prstDash val="solid"/>
          </a:ln>
        </p:spPr>
      </p:sp>
      <p:sp>
        <p:nvSpPr>
          <p:cNvPr id="2" name="" descr="Instructional visual for Self-Supervision Still Obeys Temporal Boundaries">
            <a:extLst xmlns:a="http://schemas.openxmlformats.org/drawingml/2006/main">
              <a:ext uri="{FF2B5EF4-FFF2-40B4-BE49-F238E27FC236}">
                <a16:creationId xmlns:a16="http://schemas.microsoft.com/office/drawing/2014/main" id="{3CEF4031-EE83-4EF0-ABC7-D57C4CA59C00}"/>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REPRESENTATION</a:t>
            </a:r>
          </a:p>
        </p:txBody>
      </p:sp>
      <p:sp>
        <p:nvSpPr>
          <p:cNvPr id="3" name="" descr="Instructional visual for Self-Supervision Still Obeys Temporal Boundaries">
            <a:extLst xmlns:a="http://schemas.openxmlformats.org/drawingml/2006/main">
              <a:ext uri="{FF2B5EF4-FFF2-40B4-BE49-F238E27FC236}">
                <a16:creationId xmlns:a16="http://schemas.microsoft.com/office/drawing/2014/main" id="{6CB1E1D3-6450-4647-A788-5F8EE46E790A}"/>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LITERATURE-DERIVED / DESIGN TARGET</a:t>
            </a:r>
          </a:p>
        </p:txBody>
      </p:sp>
      <p:sp>
        <p:nvSpPr>
          <p:cNvPr id="4" name="slide-title" descr="Instructional visual for Self-Supervision Still Obeys Temporal Boundaries">
            <a:extLst xmlns:a="http://schemas.openxmlformats.org/drawingml/2006/main">
              <a:ext uri="{FF2B5EF4-FFF2-40B4-BE49-F238E27FC236}">
                <a16:creationId xmlns:a16="http://schemas.microsoft.com/office/drawing/2014/main" id="{3272BC43-13F3-4067-B9FD-6532831BA493}"/>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Self-Supervision Still Obeys Temporal Boundaries</a:t>
            </a:r>
          </a:p>
        </p:txBody>
      </p:sp>
      <p:sp>
        <p:nvSpPr>
          <p:cNvPr id="5" name="" descr="Instructional visual for Self-Supervision Still Obeys Temporal Boundaries">
            <a:extLst xmlns:a="http://schemas.openxmlformats.org/drawingml/2006/main">
              <a:ext uri="{FF2B5EF4-FFF2-40B4-BE49-F238E27FC236}">
                <a16:creationId xmlns:a16="http://schemas.microsoft.com/office/drawing/2014/main" id="{6C308353-797E-4408-ABD1-983201F18C88}"/>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FF6B68"/>
          </a:solidFill>
          <a:ln xmlns:a="http://schemas.openxmlformats.org/drawingml/2006/main" w="0">
            <a:noFill/>
            <a:prstDash val="solid"/>
          </a:ln>
        </p:spPr>
      </p:sp>
      <p:sp>
        <p:nvSpPr>
          <p:cNvPr id="6" name="" descr="Instructional visual for Self-Supervision Still Obeys Temporal Boundaries">
            <a:extLst xmlns:a="http://schemas.openxmlformats.org/drawingml/2006/main">
              <a:ext uri="{FF2B5EF4-FFF2-40B4-BE49-F238E27FC236}">
                <a16:creationId xmlns:a16="http://schemas.microsoft.com/office/drawing/2014/main" id="{B1466EEE-5D11-4F02-BD5D-18AEDF1F8801}"/>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Self-Supervision Still Obeys Temporal Boundaries">
            <a:extLst xmlns:a="http://schemas.openxmlformats.org/drawingml/2006/main">
              <a:ext uri="{FF2B5EF4-FFF2-40B4-BE49-F238E27FC236}">
                <a16:creationId xmlns:a16="http://schemas.microsoft.com/office/drawing/2014/main" id="{8B41A11A-5698-457A-AB63-DE11AB070561}"/>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086 / 144  •  BUILD 1/3</a:t>
            </a:r>
          </a:p>
        </p:txBody>
      </p:sp>
      <p:sp>
        <p:nvSpPr>
          <p:cNvPr id="8" name="" descr="Instructional visual for Self-Supervision Still Obeys Temporal Boundaries">
            <a:extLst xmlns:a="http://schemas.openxmlformats.org/drawingml/2006/main">
              <a:ext uri="{FF2B5EF4-FFF2-40B4-BE49-F238E27FC236}">
                <a16:creationId xmlns:a16="http://schemas.microsoft.com/office/drawing/2014/main" id="{5C8C7F2A-EF6F-44AE-B991-635F1EAEB0D1}"/>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Self-Supervision Still Obeys Temporal Boundaries">
            <a:extLst xmlns:a="http://schemas.openxmlformats.org/drawingml/2006/main">
              <a:ext uri="{FF2B5EF4-FFF2-40B4-BE49-F238E27FC236}">
                <a16:creationId xmlns:a16="http://schemas.microsoft.com/office/drawing/2014/main" id="{9324A05E-1F0B-4E60-A588-EFCD1D059C36}"/>
              </a:ext>
            </a:extLst>
          </p:cNvPr>
          <p:cNvSpPr>
            <a:spLocks xmlns:a="http://schemas.openxmlformats.org/drawingml/2006/main" noGrp="1"/>
          </p:cNvSpPr>
          <p:nvPr/>
        </p:nvSpPr>
        <p:spPr>
          <a:xfrm xmlns:a="http://schemas.openxmlformats.org/drawingml/2006/main">
            <a:off x="690086"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3"/>
                </a:solidFill>
              </a:defRPr>
            </a:pPr>
            <a:r>
              <a:rPr sz="1875" b="0">
                <a:solidFill>
                  <a:srgbClr val="FFF8F3"/>
                </a:solidFill>
              </a:rPr>
              <a:t>Masked reconstruction and next-event prediction define different pretext assumptions and leakage risks.</a:t>
            </a:r>
          </a:p>
        </p:txBody>
      </p:sp>
      <p:sp>
        <p:nvSpPr>
          <p:cNvPr id="10" name="" descr="Instructional visual for Self-Supervision Still Obeys Temporal Boundaries">
            <a:extLst xmlns:a="http://schemas.openxmlformats.org/drawingml/2006/main">
              <a:ext uri="{FF2B5EF4-FFF2-40B4-BE49-F238E27FC236}">
                <a16:creationId xmlns:a16="http://schemas.microsoft.com/office/drawing/2014/main" id="{E6891613-2AE8-4AFF-885D-F879B49A97D1}"/>
              </a:ext>
            </a:extLst>
          </p:cNvPr>
          <p:cNvSpPr>
            <a:spLocks xmlns:a="http://schemas.openxmlformats.org/drawingml/2006/main" noGrp="1"/>
          </p:cNvSpPr>
          <p:nvPr/>
        </p:nvSpPr>
        <p:spPr>
          <a:xfrm xmlns:a="http://schemas.openxmlformats.org/drawingml/2006/main">
            <a:off x="5814536" y="2724150"/>
            <a:ext cx="1524000" cy="1047750"/>
          </a:xfrm>
          <a:prstGeom xmlns:a="http://schemas.openxmlformats.org/drawingml/2006/main" prst="roundRect">
            <a:avLst>
              <a:gd name="adj" fmla="val 10909"/>
            </a:avLst>
          </a:prstGeom>
          <a:solidFill xmlns:a="http://schemas.openxmlformats.org/drawingml/2006/main">
            <a:srgbClr val="0B0B14"/>
          </a:solidFill>
          <a:ln xmlns:a="http://schemas.openxmlformats.org/drawingml/2006/main" w="19050">
            <a:solidFill>
              <a:srgbClr val="27D3CB"/>
            </a:solidFill>
            <a:prstDash val="solid"/>
          </a:ln>
        </p:spPr>
      </p:sp>
      <p:sp>
        <p:nvSpPr>
          <p:cNvPr id="11" name="" descr="Instructional visual for Self-Supervision Still Obeys Temporal Boundaries">
            <a:extLst xmlns:a="http://schemas.openxmlformats.org/drawingml/2006/main">
              <a:ext uri="{FF2B5EF4-FFF2-40B4-BE49-F238E27FC236}">
                <a16:creationId xmlns:a16="http://schemas.microsoft.com/office/drawing/2014/main" id="{3EFC2A37-BC17-4C39-B01F-BA3E60330BD2}"/>
              </a:ext>
            </a:extLst>
          </p:cNvPr>
          <p:cNvSpPr>
            <a:spLocks xmlns:a="http://schemas.openxmlformats.org/drawingml/2006/main" noGrp="1"/>
          </p:cNvSpPr>
          <p:nvPr/>
        </p:nvSpPr>
        <p:spPr>
          <a:xfrm xmlns:a="http://schemas.openxmlformats.org/drawingml/2006/main">
            <a:off x="585263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INPUT</a:t>
            </a:r>
          </a:p>
        </p:txBody>
      </p:sp>
    </p:spTree>
    <p:extLst>
      <p:ext uri="{BB962C8B-B14F-4D97-AF65-F5344CB8AC3E}">
        <p14:creationId xmlns:p14="http://schemas.microsoft.com/office/powerpoint/2010/main" val="1780683925"/>
      </p:ext>
    </p:extLst>
  </p:cSld>
</p:sld>
</file>

<file path=ppt/slides/slide87.xml><?xml version="1.0" encoding="utf-8"?>
<p:sld xmlns:p="http://schemas.openxmlformats.org/presentationml/2006/main">
  <p:cSld>
    <p:bg>
      <p:bgPr>
        <a:solidFill xmlns:a="http://schemas.openxmlformats.org/drawingml/2006/main">
          <a:srgbClr val="050505"/>
        </a:solidFill>
      </p:bgPr>
    </p:bg>
    <p:spTree>
      <p:nvGrpSpPr>
        <p:cNvPr id="1" name="" descr="Instructional visual for Self-Supervision Still Obeys Temporal Boundaries"/>
        <p:cNvGrpSpPr/>
        <p:nvPr/>
      </p:nvGrpSpPr>
      <p:grpSpPr>
        <a:xfrm xmlns:a="http://schemas.openxmlformats.org/drawingml/2006/main"/>
      </p:grpSpPr>
      <p:sp>
        <p:nvSpPr>
          <p:cNvPr id="1" name="" descr="Instructional visual for Self-Supervision Still Obeys Temporal Boundaries">
            <a:extLst xmlns:a="http://schemas.openxmlformats.org/drawingml/2006/main">
              <a:ext uri="{FF2B5EF4-FFF2-40B4-BE49-F238E27FC236}">
                <a16:creationId xmlns:a16="http://schemas.microsoft.com/office/drawing/2014/main" id="{3ED30DB7-CBE7-46C6-942C-3BDA02B9276E}"/>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FF6B69"/>
          </a:solidFill>
          <a:ln xmlns:a="http://schemas.openxmlformats.org/drawingml/2006/main" w="0">
            <a:noFill/>
            <a:prstDash val="solid"/>
          </a:ln>
        </p:spPr>
      </p:sp>
      <p:sp>
        <p:nvSpPr>
          <p:cNvPr id="2" name="" descr="Instructional visual for Self-Supervision Still Obeys Temporal Boundaries">
            <a:extLst xmlns:a="http://schemas.openxmlformats.org/drawingml/2006/main">
              <a:ext uri="{FF2B5EF4-FFF2-40B4-BE49-F238E27FC236}">
                <a16:creationId xmlns:a16="http://schemas.microsoft.com/office/drawing/2014/main" id="{24FCA99B-7940-4D32-8B2E-FDDAD57A7204}"/>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REPRESENTATION</a:t>
            </a:r>
          </a:p>
        </p:txBody>
      </p:sp>
      <p:sp>
        <p:nvSpPr>
          <p:cNvPr id="3" name="" descr="Instructional visual for Self-Supervision Still Obeys Temporal Boundaries">
            <a:extLst xmlns:a="http://schemas.openxmlformats.org/drawingml/2006/main">
              <a:ext uri="{FF2B5EF4-FFF2-40B4-BE49-F238E27FC236}">
                <a16:creationId xmlns:a16="http://schemas.microsoft.com/office/drawing/2014/main" id="{DAE1ACDB-7C5B-425C-97C6-92A69C01FADB}"/>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LITERATURE-DERIVED / DESIGN TARGET</a:t>
            </a:r>
          </a:p>
        </p:txBody>
      </p:sp>
      <p:sp>
        <p:nvSpPr>
          <p:cNvPr id="4" name="slide-title" descr="Instructional visual for Self-Supervision Still Obeys Temporal Boundaries">
            <a:extLst xmlns:a="http://schemas.openxmlformats.org/drawingml/2006/main">
              <a:ext uri="{FF2B5EF4-FFF2-40B4-BE49-F238E27FC236}">
                <a16:creationId xmlns:a16="http://schemas.microsoft.com/office/drawing/2014/main" id="{745BE700-3AFF-4B48-99E6-482EF260FA5D}"/>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Self-Supervision Still Obeys Temporal Boundaries</a:t>
            </a:r>
          </a:p>
        </p:txBody>
      </p:sp>
      <p:sp>
        <p:nvSpPr>
          <p:cNvPr id="5" name="" descr="Instructional visual for Self-Supervision Still Obeys Temporal Boundaries">
            <a:extLst xmlns:a="http://schemas.openxmlformats.org/drawingml/2006/main">
              <a:ext uri="{FF2B5EF4-FFF2-40B4-BE49-F238E27FC236}">
                <a16:creationId xmlns:a16="http://schemas.microsoft.com/office/drawing/2014/main" id="{D47DDBE6-0F3D-48C7-9F9C-C2D263016CD4}"/>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FF6B69"/>
          </a:solidFill>
          <a:ln xmlns:a="http://schemas.openxmlformats.org/drawingml/2006/main" w="0">
            <a:noFill/>
            <a:prstDash val="solid"/>
          </a:ln>
        </p:spPr>
      </p:sp>
      <p:sp>
        <p:nvSpPr>
          <p:cNvPr id="6" name="" descr="Instructional visual for Self-Supervision Still Obeys Temporal Boundaries">
            <a:extLst xmlns:a="http://schemas.openxmlformats.org/drawingml/2006/main">
              <a:ext uri="{FF2B5EF4-FFF2-40B4-BE49-F238E27FC236}">
                <a16:creationId xmlns:a16="http://schemas.microsoft.com/office/drawing/2014/main" id="{68A15F78-0539-4CA7-9F97-098C2E83902A}"/>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Self-Supervision Still Obeys Temporal Boundaries">
            <a:extLst xmlns:a="http://schemas.openxmlformats.org/drawingml/2006/main">
              <a:ext uri="{FF2B5EF4-FFF2-40B4-BE49-F238E27FC236}">
                <a16:creationId xmlns:a16="http://schemas.microsoft.com/office/drawing/2014/main" id="{4138512B-089A-493F-A9FD-3B88060C9C83}"/>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087 / 144  •  BUILD 2/3</a:t>
            </a:r>
          </a:p>
        </p:txBody>
      </p:sp>
      <p:sp>
        <p:nvSpPr>
          <p:cNvPr id="8" name="" descr="Instructional visual for Self-Supervision Still Obeys Temporal Boundaries">
            <a:extLst xmlns:a="http://schemas.openxmlformats.org/drawingml/2006/main">
              <a:ext uri="{FF2B5EF4-FFF2-40B4-BE49-F238E27FC236}">
                <a16:creationId xmlns:a16="http://schemas.microsoft.com/office/drawing/2014/main" id="{0E7DC8B9-6D0E-4312-9841-6ECD2D7EF543}"/>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Self-Supervision Still Obeys Temporal Boundaries">
            <a:extLst xmlns:a="http://schemas.openxmlformats.org/drawingml/2006/main">
              <a:ext uri="{FF2B5EF4-FFF2-40B4-BE49-F238E27FC236}">
                <a16:creationId xmlns:a16="http://schemas.microsoft.com/office/drawing/2014/main" id="{CFF29B5C-9046-4BAA-BD8D-5F1BECC14EF8}"/>
              </a:ext>
            </a:extLst>
          </p:cNvPr>
          <p:cNvSpPr>
            <a:spLocks xmlns:a="http://schemas.openxmlformats.org/drawingml/2006/main" noGrp="1"/>
          </p:cNvSpPr>
          <p:nvPr/>
        </p:nvSpPr>
        <p:spPr>
          <a:xfrm xmlns:a="http://schemas.openxmlformats.org/drawingml/2006/main">
            <a:off x="690563"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4"/>
                </a:solidFill>
              </a:defRPr>
            </a:pPr>
            <a:r>
              <a:rPr sz="1875" b="0">
                <a:solidFill>
                  <a:srgbClr val="FFF8F4"/>
                </a:solidFill>
              </a:rPr>
              <a:t>Masked reconstruction and next-event prediction define different pretext assumptions and leakage risks.</a:t>
            </a:r>
          </a:p>
        </p:txBody>
      </p:sp>
      <p:sp>
        <p:nvSpPr>
          <p:cNvPr id="10" name="" descr="Instructional visual for Self-Supervision Still Obeys Temporal Boundaries">
            <a:extLst xmlns:a="http://schemas.openxmlformats.org/drawingml/2006/main">
              <a:ext uri="{FF2B5EF4-FFF2-40B4-BE49-F238E27FC236}">
                <a16:creationId xmlns:a16="http://schemas.microsoft.com/office/drawing/2014/main" id="{78079971-0785-48EB-9A12-F0D701A9492A}"/>
              </a:ext>
            </a:extLst>
          </p:cNvPr>
          <p:cNvSpPr>
            <a:spLocks xmlns:a="http://schemas.openxmlformats.org/drawingml/2006/main" noGrp="1"/>
          </p:cNvSpPr>
          <p:nvPr/>
        </p:nvSpPr>
        <p:spPr>
          <a:xfrm xmlns:a="http://schemas.openxmlformats.org/drawingml/2006/main">
            <a:off x="6338888" y="3143250"/>
            <a:ext cx="419100" cy="209550"/>
          </a:xfrm>
          <a:prstGeom xmlns:a="http://schemas.openxmlformats.org/drawingml/2006/main" prst="rightArrow">
            <a:avLst/>
          </a:prstGeom>
          <a:solidFill xmlns:a="http://schemas.openxmlformats.org/drawingml/2006/main">
            <a:srgbClr val="FF6B69"/>
          </a:solidFill>
          <a:ln xmlns:a="http://schemas.openxmlformats.org/drawingml/2006/main" w="0">
            <a:noFill/>
            <a:prstDash val="solid"/>
          </a:ln>
        </p:spPr>
      </p:sp>
      <p:sp>
        <p:nvSpPr>
          <p:cNvPr id="11" name="" descr="Instructional visual for Self-Supervision Still Obeys Temporal Boundaries">
            <a:extLst xmlns:a="http://schemas.openxmlformats.org/drawingml/2006/main">
              <a:ext uri="{FF2B5EF4-FFF2-40B4-BE49-F238E27FC236}">
                <a16:creationId xmlns:a16="http://schemas.microsoft.com/office/drawing/2014/main" id="{0E558C52-2BAE-4A39-B4C1-C3F304F500BD}"/>
              </a:ext>
            </a:extLst>
          </p:cNvPr>
          <p:cNvSpPr>
            <a:spLocks xmlns:a="http://schemas.openxmlformats.org/drawingml/2006/main" noGrp="1"/>
          </p:cNvSpPr>
          <p:nvPr/>
        </p:nvSpPr>
        <p:spPr>
          <a:xfrm xmlns:a="http://schemas.openxmlformats.org/drawingml/2006/main">
            <a:off x="581501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27D3CC"/>
            </a:solidFill>
            <a:prstDash val="solid"/>
          </a:ln>
        </p:spPr>
      </p:sp>
      <p:sp>
        <p:nvSpPr>
          <p:cNvPr id="12" name="" descr="Instructional visual for Self-Supervision Still Obeys Temporal Boundaries">
            <a:extLst xmlns:a="http://schemas.openxmlformats.org/drawingml/2006/main">
              <a:ext uri="{FF2B5EF4-FFF2-40B4-BE49-F238E27FC236}">
                <a16:creationId xmlns:a16="http://schemas.microsoft.com/office/drawing/2014/main" id="{A5412D58-5032-40CF-93F0-E44E183C16B5}"/>
              </a:ext>
            </a:extLst>
          </p:cNvPr>
          <p:cNvSpPr>
            <a:spLocks xmlns:a="http://schemas.openxmlformats.org/drawingml/2006/main" noGrp="1"/>
          </p:cNvSpPr>
          <p:nvPr/>
        </p:nvSpPr>
        <p:spPr>
          <a:xfrm xmlns:a="http://schemas.openxmlformats.org/drawingml/2006/main">
            <a:off x="585311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INPUT</a:t>
            </a:r>
          </a:p>
        </p:txBody>
      </p:sp>
      <p:sp>
        <p:nvSpPr>
          <p:cNvPr id="13" name="" descr="Instructional visual for Self-Supervision Still Obeys Temporal Boundaries">
            <a:extLst xmlns:a="http://schemas.openxmlformats.org/drawingml/2006/main">
              <a:ext uri="{FF2B5EF4-FFF2-40B4-BE49-F238E27FC236}">
                <a16:creationId xmlns:a16="http://schemas.microsoft.com/office/drawing/2014/main" id="{795427A6-18B7-4284-AB17-63E24E9CACF0}"/>
              </a:ext>
            </a:extLst>
          </p:cNvPr>
          <p:cNvSpPr>
            <a:spLocks xmlns:a="http://schemas.openxmlformats.org/drawingml/2006/main" noGrp="1"/>
          </p:cNvSpPr>
          <p:nvPr/>
        </p:nvSpPr>
        <p:spPr>
          <a:xfrm xmlns:a="http://schemas.openxmlformats.org/drawingml/2006/main">
            <a:off x="7624763" y="2724150"/>
            <a:ext cx="1524000" cy="1047750"/>
          </a:xfrm>
          <a:prstGeom xmlns:a="http://schemas.openxmlformats.org/drawingml/2006/main" prst="roundRect">
            <a:avLst>
              <a:gd name="adj" fmla="val 10909"/>
            </a:avLst>
          </a:prstGeom>
          <a:solidFill xmlns:a="http://schemas.openxmlformats.org/drawingml/2006/main">
            <a:srgbClr val="0B0B15"/>
          </a:solidFill>
          <a:ln xmlns:a="http://schemas.openxmlformats.org/drawingml/2006/main" w="19050">
            <a:solidFill>
              <a:srgbClr val="E8B466"/>
            </a:solidFill>
            <a:prstDash val="solid"/>
          </a:ln>
        </p:spPr>
      </p:sp>
      <p:sp>
        <p:nvSpPr>
          <p:cNvPr id="14" name="" descr="Instructional visual for Self-Supervision Still Obeys Temporal Boundaries">
            <a:extLst xmlns:a="http://schemas.openxmlformats.org/drawingml/2006/main">
              <a:ext uri="{FF2B5EF4-FFF2-40B4-BE49-F238E27FC236}">
                <a16:creationId xmlns:a16="http://schemas.microsoft.com/office/drawing/2014/main" id="{4C5660E6-4838-4631-BF5F-F866807611CE}"/>
              </a:ext>
            </a:extLst>
          </p:cNvPr>
          <p:cNvSpPr>
            <a:spLocks xmlns:a="http://schemas.openxmlformats.org/drawingml/2006/main" noGrp="1"/>
          </p:cNvSpPr>
          <p:nvPr/>
        </p:nvSpPr>
        <p:spPr>
          <a:xfrm xmlns:a="http://schemas.openxmlformats.org/drawingml/2006/main">
            <a:off x="7662863"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7"/>
                </a:solidFill>
              </a:defRPr>
            </a:pPr>
            <a:r>
              <a:rPr sz="1650" b="1">
                <a:solidFill>
                  <a:srgbClr val="F4EBE7"/>
                </a:solidFill>
              </a:rPr>
              <a:t>PRETEXT</a:t>
            </a:r>
          </a:p>
        </p:txBody>
      </p:sp>
    </p:spTree>
    <p:extLst>
      <p:ext uri="{BB962C8B-B14F-4D97-AF65-F5344CB8AC3E}">
        <p14:creationId xmlns:p14="http://schemas.microsoft.com/office/powerpoint/2010/main" val="943317395"/>
      </p:ext>
    </p:extLst>
  </p:cSld>
</p:sld>
</file>

<file path=ppt/slides/slide88.xml><?xml version="1.0" encoding="utf-8"?>
<p:sld xmlns:p="http://schemas.openxmlformats.org/presentationml/2006/main">
  <p:cSld>
    <p:bg>
      <p:bgPr>
        <a:solidFill xmlns:a="http://schemas.openxmlformats.org/drawingml/2006/main">
          <a:srgbClr val="050505"/>
        </a:solidFill>
      </p:bgPr>
    </p:bg>
    <p:spTree>
      <p:nvGrpSpPr>
        <p:cNvPr id="1" name="" descr="Instructional visual for Self-Supervision Still Obeys Temporal Boundaries"/>
        <p:cNvGrpSpPr/>
        <p:nvPr/>
      </p:nvGrpSpPr>
      <p:grpSpPr>
        <a:xfrm xmlns:a="http://schemas.openxmlformats.org/drawingml/2006/main"/>
      </p:grpSpPr>
      <p:sp>
        <p:nvSpPr>
          <p:cNvPr id="1" name="" descr="Instructional visual for Self-Supervision Still Obeys Temporal Boundaries">
            <a:extLst xmlns:a="http://schemas.openxmlformats.org/drawingml/2006/main">
              <a:ext uri="{FF2B5EF4-FFF2-40B4-BE49-F238E27FC236}">
                <a16:creationId xmlns:a16="http://schemas.microsoft.com/office/drawing/2014/main" id="{E3C6EB21-F152-4549-800B-959DE7676AB2}"/>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FF6B6A"/>
          </a:solidFill>
          <a:ln xmlns:a="http://schemas.openxmlformats.org/drawingml/2006/main" w="0">
            <a:noFill/>
            <a:prstDash val="solid"/>
          </a:ln>
        </p:spPr>
      </p:sp>
      <p:sp>
        <p:nvSpPr>
          <p:cNvPr id="2" name="" descr="Instructional visual for Self-Supervision Still Obeys Temporal Boundaries">
            <a:extLst xmlns:a="http://schemas.openxmlformats.org/drawingml/2006/main">
              <a:ext uri="{FF2B5EF4-FFF2-40B4-BE49-F238E27FC236}">
                <a16:creationId xmlns:a16="http://schemas.microsoft.com/office/drawing/2014/main" id="{E0FD4440-5873-436E-BD4E-7CB0F4B93CB8}"/>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REPRESENTATION</a:t>
            </a:r>
          </a:p>
        </p:txBody>
      </p:sp>
      <p:sp>
        <p:nvSpPr>
          <p:cNvPr id="3" name="" descr="Instructional visual for Self-Supervision Still Obeys Temporal Boundaries">
            <a:extLst xmlns:a="http://schemas.openxmlformats.org/drawingml/2006/main">
              <a:ext uri="{FF2B5EF4-FFF2-40B4-BE49-F238E27FC236}">
                <a16:creationId xmlns:a16="http://schemas.microsoft.com/office/drawing/2014/main" id="{A3FF8832-292A-4EF4-A5D9-95A591D6657B}"/>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9"/>
                </a:solidFill>
              </a:defRPr>
            </a:pPr>
            <a:r>
              <a:rPr sz="900" b="1">
                <a:solidFill>
                  <a:srgbClr val="BDB8B9"/>
                </a:solidFill>
              </a:rPr>
              <a:t>LITERATURE-DERIVED / DESIGN TARGET</a:t>
            </a:r>
          </a:p>
        </p:txBody>
      </p:sp>
      <p:sp>
        <p:nvSpPr>
          <p:cNvPr id="4" name="slide-title" descr="Instructional visual for Self-Supervision Still Obeys Temporal Boundaries">
            <a:extLst xmlns:a="http://schemas.openxmlformats.org/drawingml/2006/main">
              <a:ext uri="{FF2B5EF4-FFF2-40B4-BE49-F238E27FC236}">
                <a16:creationId xmlns:a16="http://schemas.microsoft.com/office/drawing/2014/main" id="{2F96499D-9B2B-4A16-9488-95375650D77E}"/>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Self-Supervision Still Obeys Temporal Boundaries</a:t>
            </a:r>
          </a:p>
        </p:txBody>
      </p:sp>
      <p:sp>
        <p:nvSpPr>
          <p:cNvPr id="5" name="" descr="Instructional visual for Self-Supervision Still Obeys Temporal Boundaries">
            <a:extLst xmlns:a="http://schemas.openxmlformats.org/drawingml/2006/main">
              <a:ext uri="{FF2B5EF4-FFF2-40B4-BE49-F238E27FC236}">
                <a16:creationId xmlns:a16="http://schemas.microsoft.com/office/drawing/2014/main" id="{E69779F3-908C-45B5-AD82-0CAA35240750}"/>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FF6B6A"/>
          </a:solidFill>
          <a:ln xmlns:a="http://schemas.openxmlformats.org/drawingml/2006/main" w="0">
            <a:noFill/>
            <a:prstDash val="solid"/>
          </a:ln>
        </p:spPr>
      </p:sp>
      <p:sp>
        <p:nvSpPr>
          <p:cNvPr id="6" name="" descr="Instructional visual for Self-Supervision Still Obeys Temporal Boundaries">
            <a:extLst xmlns:a="http://schemas.openxmlformats.org/drawingml/2006/main">
              <a:ext uri="{FF2B5EF4-FFF2-40B4-BE49-F238E27FC236}">
                <a16:creationId xmlns:a16="http://schemas.microsoft.com/office/drawing/2014/main" id="{0989E000-FFF7-4A57-8F12-F7DD22B9D1FF}"/>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Self-Supervision Still Obeys Temporal Boundaries">
            <a:extLst xmlns:a="http://schemas.openxmlformats.org/drawingml/2006/main">
              <a:ext uri="{FF2B5EF4-FFF2-40B4-BE49-F238E27FC236}">
                <a16:creationId xmlns:a16="http://schemas.microsoft.com/office/drawing/2014/main" id="{318B806D-0EB7-4508-9870-4B7AB6B11F61}"/>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088 / 144  •  BUILD 3/3</a:t>
            </a:r>
          </a:p>
        </p:txBody>
      </p:sp>
      <p:sp>
        <p:nvSpPr>
          <p:cNvPr id="8" name="" descr="Instructional visual for Self-Supervision Still Obeys Temporal Boundaries">
            <a:extLst xmlns:a="http://schemas.openxmlformats.org/drawingml/2006/main">
              <a:ext uri="{FF2B5EF4-FFF2-40B4-BE49-F238E27FC236}">
                <a16:creationId xmlns:a16="http://schemas.microsoft.com/office/drawing/2014/main" id="{44EFEDC8-B1DA-410D-A07D-24F4A614B944}"/>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Self-Supervision Still Obeys Temporal Boundaries">
            <a:extLst xmlns:a="http://schemas.openxmlformats.org/drawingml/2006/main">
              <a:ext uri="{FF2B5EF4-FFF2-40B4-BE49-F238E27FC236}">
                <a16:creationId xmlns:a16="http://schemas.microsoft.com/office/drawing/2014/main" id="{597D561D-7E8E-4F22-81A4-DF84229E6CCB}"/>
              </a:ext>
            </a:extLst>
          </p:cNvPr>
          <p:cNvSpPr>
            <a:spLocks xmlns:a="http://schemas.openxmlformats.org/drawingml/2006/main" noGrp="1"/>
          </p:cNvSpPr>
          <p:nvPr/>
        </p:nvSpPr>
        <p:spPr>
          <a:xfrm xmlns:a="http://schemas.openxmlformats.org/drawingml/2006/main">
            <a:off x="69103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Masked reconstruction and next-event prediction define different pretext assumptions and leakage risks.</a:t>
            </a:r>
          </a:p>
        </p:txBody>
      </p:sp>
      <p:sp>
        <p:nvSpPr>
          <p:cNvPr id="10" name="" descr="Instructional visual for Self-Supervision Still Obeys Temporal Boundaries">
            <a:extLst xmlns:a="http://schemas.openxmlformats.org/drawingml/2006/main">
              <a:ext uri="{FF2B5EF4-FFF2-40B4-BE49-F238E27FC236}">
                <a16:creationId xmlns:a16="http://schemas.microsoft.com/office/drawing/2014/main" id="{9475092D-DB00-4E76-BDB7-2C363D210126}"/>
              </a:ext>
            </a:extLst>
          </p:cNvPr>
          <p:cNvSpPr>
            <a:spLocks xmlns:a="http://schemas.openxmlformats.org/drawingml/2006/main" noGrp="1"/>
          </p:cNvSpPr>
          <p:nvPr/>
        </p:nvSpPr>
        <p:spPr>
          <a:xfrm xmlns:a="http://schemas.openxmlformats.org/drawingml/2006/main">
            <a:off x="6339364" y="3143250"/>
            <a:ext cx="419100" cy="209550"/>
          </a:xfrm>
          <a:prstGeom xmlns:a="http://schemas.openxmlformats.org/drawingml/2006/main" prst="rightArrow">
            <a:avLst/>
          </a:prstGeom>
          <a:solidFill xmlns:a="http://schemas.openxmlformats.org/drawingml/2006/main">
            <a:srgbClr val="FF6B6A"/>
          </a:solidFill>
          <a:ln xmlns:a="http://schemas.openxmlformats.org/drawingml/2006/main" w="0">
            <a:noFill/>
            <a:prstDash val="solid"/>
          </a:ln>
        </p:spPr>
      </p:sp>
      <p:sp>
        <p:nvSpPr>
          <p:cNvPr id="11" name="" descr="Instructional visual for Self-Supervision Still Obeys Temporal Boundaries">
            <a:extLst xmlns:a="http://schemas.openxmlformats.org/drawingml/2006/main">
              <a:ext uri="{FF2B5EF4-FFF2-40B4-BE49-F238E27FC236}">
                <a16:creationId xmlns:a16="http://schemas.microsoft.com/office/drawing/2014/main" id="{596F128B-7F75-46DD-B3B1-1B8BD39398DD}"/>
              </a:ext>
            </a:extLst>
          </p:cNvPr>
          <p:cNvSpPr>
            <a:spLocks xmlns:a="http://schemas.openxmlformats.org/drawingml/2006/main" noGrp="1"/>
          </p:cNvSpPr>
          <p:nvPr/>
        </p:nvSpPr>
        <p:spPr>
          <a:xfrm xmlns:a="http://schemas.openxmlformats.org/drawingml/2006/main">
            <a:off x="58154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27D3CD"/>
            </a:solidFill>
            <a:prstDash val="solid"/>
          </a:ln>
        </p:spPr>
      </p:sp>
      <p:sp>
        <p:nvSpPr>
          <p:cNvPr id="12" name="" descr="Instructional visual for Self-Supervision Still Obeys Temporal Boundaries">
            <a:extLst xmlns:a="http://schemas.openxmlformats.org/drawingml/2006/main">
              <a:ext uri="{FF2B5EF4-FFF2-40B4-BE49-F238E27FC236}">
                <a16:creationId xmlns:a16="http://schemas.microsoft.com/office/drawing/2014/main" id="{D4F498B2-CE9A-4BC1-9E2F-855C9086CBF1}"/>
              </a:ext>
            </a:extLst>
          </p:cNvPr>
          <p:cNvSpPr>
            <a:spLocks xmlns:a="http://schemas.openxmlformats.org/drawingml/2006/main" noGrp="1"/>
          </p:cNvSpPr>
          <p:nvPr/>
        </p:nvSpPr>
        <p:spPr>
          <a:xfrm xmlns:a="http://schemas.openxmlformats.org/drawingml/2006/main">
            <a:off x="58535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INPUT</a:t>
            </a:r>
          </a:p>
        </p:txBody>
      </p:sp>
      <p:sp>
        <p:nvSpPr>
          <p:cNvPr id="13" name="" descr="Instructional visual for Self-Supervision Still Obeys Temporal Boundaries">
            <a:extLst xmlns:a="http://schemas.openxmlformats.org/drawingml/2006/main">
              <a:ext uri="{FF2B5EF4-FFF2-40B4-BE49-F238E27FC236}">
                <a16:creationId xmlns:a16="http://schemas.microsoft.com/office/drawing/2014/main" id="{A9CDEF7B-FA05-49C2-84F3-8C299EF22F7B}"/>
              </a:ext>
            </a:extLst>
          </p:cNvPr>
          <p:cNvSpPr>
            <a:spLocks xmlns:a="http://schemas.openxmlformats.org/drawingml/2006/main" noGrp="1"/>
          </p:cNvSpPr>
          <p:nvPr/>
        </p:nvSpPr>
        <p:spPr>
          <a:xfrm xmlns:a="http://schemas.openxmlformats.org/drawingml/2006/main">
            <a:off x="8101489" y="3143250"/>
            <a:ext cx="419100" cy="209550"/>
          </a:xfrm>
          <a:prstGeom xmlns:a="http://schemas.openxmlformats.org/drawingml/2006/main" prst="rightArrow">
            <a:avLst/>
          </a:prstGeom>
          <a:solidFill xmlns:a="http://schemas.openxmlformats.org/drawingml/2006/main">
            <a:srgbClr val="FF6B6A"/>
          </a:solidFill>
          <a:ln xmlns:a="http://schemas.openxmlformats.org/drawingml/2006/main" w="0">
            <a:noFill/>
            <a:prstDash val="solid"/>
          </a:ln>
        </p:spPr>
      </p:sp>
      <p:sp>
        <p:nvSpPr>
          <p:cNvPr id="14" name="" descr="Instructional visual for Self-Supervision Still Obeys Temporal Boundaries">
            <a:extLst xmlns:a="http://schemas.openxmlformats.org/drawingml/2006/main">
              <a:ext uri="{FF2B5EF4-FFF2-40B4-BE49-F238E27FC236}">
                <a16:creationId xmlns:a16="http://schemas.microsoft.com/office/drawing/2014/main" id="{BC8B2FE3-633B-49DE-A870-FA471E762C1C}"/>
              </a:ext>
            </a:extLst>
          </p:cNvPr>
          <p:cNvSpPr>
            <a:spLocks xmlns:a="http://schemas.openxmlformats.org/drawingml/2006/main" noGrp="1"/>
          </p:cNvSpPr>
          <p:nvPr/>
        </p:nvSpPr>
        <p:spPr>
          <a:xfrm xmlns:a="http://schemas.openxmlformats.org/drawingml/2006/main">
            <a:off x="762523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E8B467"/>
            </a:solidFill>
            <a:prstDash val="solid"/>
          </a:ln>
        </p:spPr>
      </p:sp>
      <p:sp>
        <p:nvSpPr>
          <p:cNvPr id="15" name="" descr="Instructional visual for Self-Supervision Still Obeys Temporal Boundaries">
            <a:extLst xmlns:a="http://schemas.openxmlformats.org/drawingml/2006/main">
              <a:ext uri="{FF2B5EF4-FFF2-40B4-BE49-F238E27FC236}">
                <a16:creationId xmlns:a16="http://schemas.microsoft.com/office/drawing/2014/main" id="{8A5E8F3B-9E35-4D6A-AF3D-15AC89DE1E94}"/>
              </a:ext>
            </a:extLst>
          </p:cNvPr>
          <p:cNvSpPr>
            <a:spLocks xmlns:a="http://schemas.openxmlformats.org/drawingml/2006/main" noGrp="1"/>
          </p:cNvSpPr>
          <p:nvPr/>
        </p:nvSpPr>
        <p:spPr>
          <a:xfrm xmlns:a="http://schemas.openxmlformats.org/drawingml/2006/main">
            <a:off x="766333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PRETEXT</a:t>
            </a:r>
          </a:p>
        </p:txBody>
      </p:sp>
      <p:sp>
        <p:nvSpPr>
          <p:cNvPr id="16" name="" descr="Instructional visual for Self-Supervision Still Obeys Temporal Boundaries">
            <a:extLst xmlns:a="http://schemas.openxmlformats.org/drawingml/2006/main">
              <a:ext uri="{FF2B5EF4-FFF2-40B4-BE49-F238E27FC236}">
                <a16:creationId xmlns:a16="http://schemas.microsoft.com/office/drawing/2014/main" id="{17AA387D-1610-4548-B604-E2B188F53880}"/>
              </a:ext>
            </a:extLst>
          </p:cNvPr>
          <p:cNvSpPr>
            <a:spLocks xmlns:a="http://schemas.openxmlformats.org/drawingml/2006/main" noGrp="1"/>
          </p:cNvSpPr>
          <p:nvPr/>
        </p:nvSpPr>
        <p:spPr>
          <a:xfrm xmlns:a="http://schemas.openxmlformats.org/drawingml/2006/main">
            <a:off x="9434989" y="2724150"/>
            <a:ext cx="1524000" cy="1047750"/>
          </a:xfrm>
          <a:prstGeom xmlns:a="http://schemas.openxmlformats.org/drawingml/2006/main" prst="roundRect">
            <a:avLst>
              <a:gd name="adj" fmla="val 10909"/>
            </a:avLst>
          </a:prstGeom>
          <a:solidFill xmlns:a="http://schemas.openxmlformats.org/drawingml/2006/main">
            <a:srgbClr val="0B0B16"/>
          </a:solidFill>
          <a:ln xmlns:a="http://schemas.openxmlformats.org/drawingml/2006/main" w="19050">
            <a:solidFill>
              <a:srgbClr val="FF6B6A"/>
            </a:solidFill>
            <a:prstDash val="solid"/>
          </a:ln>
        </p:spPr>
      </p:sp>
      <p:sp>
        <p:nvSpPr>
          <p:cNvPr id="17" name="" descr="Instructional visual for Self-Supervision Still Obeys Temporal Boundaries">
            <a:extLst xmlns:a="http://schemas.openxmlformats.org/drawingml/2006/main">
              <a:ext uri="{FF2B5EF4-FFF2-40B4-BE49-F238E27FC236}">
                <a16:creationId xmlns:a16="http://schemas.microsoft.com/office/drawing/2014/main" id="{17CE4848-C5F3-45EE-B1F2-C41AE8BA34B1}"/>
              </a:ext>
            </a:extLst>
          </p:cNvPr>
          <p:cNvSpPr>
            <a:spLocks xmlns:a="http://schemas.openxmlformats.org/drawingml/2006/main" noGrp="1"/>
          </p:cNvSpPr>
          <p:nvPr/>
        </p:nvSpPr>
        <p:spPr>
          <a:xfrm xmlns:a="http://schemas.openxmlformats.org/drawingml/2006/main">
            <a:off x="947308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EMBEDDING</a:t>
            </a:r>
          </a:p>
        </p:txBody>
      </p:sp>
    </p:spTree>
    <p:extLst>
      <p:ext uri="{BB962C8B-B14F-4D97-AF65-F5344CB8AC3E}">
        <p14:creationId xmlns:p14="http://schemas.microsoft.com/office/powerpoint/2010/main" val="793556958"/>
      </p:ext>
    </p:extLst>
  </p:cSld>
</p:sld>
</file>

<file path=ppt/slides/slide89.xml><?xml version="1.0" encoding="utf-8"?>
<p:sld xmlns:p="http://schemas.openxmlformats.org/presentationml/2006/main">
  <p:cSld>
    <p:bg>
      <p:bgPr>
        <a:solidFill xmlns:a="http://schemas.openxmlformats.org/drawingml/2006/main">
          <a:srgbClr val="050505"/>
        </a:solidFill>
      </p:bgPr>
    </p:bg>
    <p:spTree>
      <p:nvGrpSpPr>
        <p:cNvPr id="1" name="" descr="Instructional visual for Masked Reconstruction Incurs 0.25 Squared Error"/>
        <p:cNvGrpSpPr/>
        <p:nvPr/>
      </p:nvGrpSpPr>
      <p:grpSpPr>
        <a:xfrm xmlns:a="http://schemas.openxmlformats.org/drawingml/2006/main"/>
      </p:grpSpPr>
      <p:sp>
        <p:nvSpPr>
          <p:cNvPr id="1" name="" descr="Instructional visual for Masked Reconstruction Incurs 0.25 Squared Error">
            <a:extLst xmlns:a="http://schemas.openxmlformats.org/drawingml/2006/main">
              <a:ext uri="{FF2B5EF4-FFF2-40B4-BE49-F238E27FC236}">
                <a16:creationId xmlns:a16="http://schemas.microsoft.com/office/drawing/2014/main" id="{88CC60D6-3ECF-48FF-A3FA-9D6B66BFA532}"/>
              </a:ext>
            </a:extLst>
          </p:cNvPr>
          <p:cNvSpPr>
            <a:spLocks xmlns:a="http://schemas.openxmlformats.org/drawingml/2006/main" noGrp="1"/>
          </p:cNvSpPr>
          <p:nvPr/>
        </p:nvSpPr>
        <p:spPr>
          <a:xfrm xmlns:a="http://schemas.openxmlformats.org/drawingml/2006/main">
            <a:off x="476" y="0"/>
            <a:ext cx="171450" cy="6858000"/>
          </a:xfrm>
          <a:prstGeom xmlns:a="http://schemas.openxmlformats.org/drawingml/2006/main" prst="rect">
            <a:avLst/>
          </a:prstGeom>
          <a:solidFill xmlns:a="http://schemas.openxmlformats.org/drawingml/2006/main">
            <a:srgbClr val="FF6B60"/>
          </a:solidFill>
          <a:ln xmlns:a="http://schemas.openxmlformats.org/drawingml/2006/main" w="0">
            <a:noFill/>
            <a:prstDash val="solid"/>
          </a:ln>
        </p:spPr>
      </p:sp>
      <p:sp>
        <p:nvSpPr>
          <p:cNvPr id="2" name="" descr="Instructional visual for Masked Reconstruction Incurs 0.25 Squared Error">
            <a:extLst xmlns:a="http://schemas.openxmlformats.org/drawingml/2006/main">
              <a:ext uri="{FF2B5EF4-FFF2-40B4-BE49-F238E27FC236}">
                <a16:creationId xmlns:a16="http://schemas.microsoft.com/office/drawing/2014/main" id="{23C43412-70D6-42B0-B322-A84BB46BA2EA}"/>
              </a:ext>
            </a:extLst>
          </p:cNvPr>
          <p:cNvSpPr>
            <a:spLocks xmlns:a="http://schemas.openxmlformats.org/drawingml/2006/main" noGrp="1"/>
          </p:cNvSpPr>
          <p:nvPr/>
        </p:nvSpPr>
        <p:spPr>
          <a:xfrm xmlns:a="http://schemas.openxmlformats.org/drawingml/2006/main">
            <a:off x="53387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AF"/>
                </a:solidFill>
              </a:defRPr>
            </a:pPr>
            <a:r>
              <a:rPr sz="975" b="1">
                <a:solidFill>
                  <a:srgbClr val="BDB8AF"/>
                </a:solidFill>
              </a:rPr>
              <a:t>REPRESENTATION</a:t>
            </a:r>
          </a:p>
        </p:txBody>
      </p:sp>
      <p:sp>
        <p:nvSpPr>
          <p:cNvPr id="3" name="" descr="Instructional visual for Masked Reconstruction Incurs 0.25 Squared Error">
            <a:extLst xmlns:a="http://schemas.openxmlformats.org/drawingml/2006/main">
              <a:ext uri="{FF2B5EF4-FFF2-40B4-BE49-F238E27FC236}">
                <a16:creationId xmlns:a16="http://schemas.microsoft.com/office/drawing/2014/main" id="{75A1B890-A61A-4331-A5DC-A0B09F5A142C}"/>
              </a:ext>
            </a:extLst>
          </p:cNvPr>
          <p:cNvSpPr>
            <a:spLocks xmlns:a="http://schemas.openxmlformats.org/drawingml/2006/main" noGrp="1"/>
          </p:cNvSpPr>
          <p:nvPr/>
        </p:nvSpPr>
        <p:spPr>
          <a:xfrm xmlns:a="http://schemas.openxmlformats.org/drawingml/2006/main">
            <a:off x="752522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5D"/>
                </a:solidFill>
              </a:defRPr>
            </a:pPr>
            <a:r>
              <a:rPr sz="900" b="1">
                <a:solidFill>
                  <a:srgbClr val="E8B45D"/>
                </a:solidFill>
              </a:rPr>
              <a:t>ILLUSTRATIVE • NOT OBSERVED</a:t>
            </a:r>
          </a:p>
        </p:txBody>
      </p:sp>
      <p:sp>
        <p:nvSpPr>
          <p:cNvPr id="4" name="slide-title" descr="Instructional visual for Masked Reconstruction Incurs 0.25 Squared Error">
            <a:extLst xmlns:a="http://schemas.openxmlformats.org/drawingml/2006/main">
              <a:ext uri="{FF2B5EF4-FFF2-40B4-BE49-F238E27FC236}">
                <a16:creationId xmlns:a16="http://schemas.microsoft.com/office/drawing/2014/main" id="{B09C88D5-ABF7-46A9-8816-BB5556566D51}"/>
              </a:ext>
            </a:extLst>
          </p:cNvPr>
          <p:cNvSpPr>
            <a:spLocks xmlns:a="http://schemas.openxmlformats.org/drawingml/2006/main" noGrp="1"/>
          </p:cNvSpPr>
          <p:nvPr/>
        </p:nvSpPr>
        <p:spPr>
          <a:xfrm xmlns:a="http://schemas.openxmlformats.org/drawingml/2006/main">
            <a:off x="53387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E"/>
                </a:solidFill>
              </a:defRPr>
            </a:pPr>
            <a:r>
              <a:rPr sz="3600" b="1">
                <a:solidFill>
                  <a:srgbClr val="F4EBDE"/>
                </a:solidFill>
              </a:rPr>
              <a:t>Masked Reconstruction Incurs 0.25 Squared Error</a:t>
            </a:r>
          </a:p>
        </p:txBody>
      </p:sp>
      <p:sp>
        <p:nvSpPr>
          <p:cNvPr id="5" name="" descr="Instructional visual for Masked Reconstruction Incurs 0.25 Squared Error">
            <a:extLst xmlns:a="http://schemas.openxmlformats.org/drawingml/2006/main">
              <a:ext uri="{FF2B5EF4-FFF2-40B4-BE49-F238E27FC236}">
                <a16:creationId xmlns:a16="http://schemas.microsoft.com/office/drawing/2014/main" id="{C36EBCD4-0A84-46F0-9934-2CC5249A628E}"/>
              </a:ext>
            </a:extLst>
          </p:cNvPr>
          <p:cNvSpPr>
            <a:spLocks xmlns:a="http://schemas.openxmlformats.org/drawingml/2006/main" noGrp="1"/>
          </p:cNvSpPr>
          <p:nvPr/>
        </p:nvSpPr>
        <p:spPr>
          <a:xfrm xmlns:a="http://schemas.openxmlformats.org/drawingml/2006/main">
            <a:off x="533876" y="1657350"/>
            <a:ext cx="952500" cy="47625"/>
          </a:xfrm>
          <a:prstGeom xmlns:a="http://schemas.openxmlformats.org/drawingml/2006/main" prst="rect">
            <a:avLst/>
          </a:prstGeom>
          <a:solidFill xmlns:a="http://schemas.openxmlformats.org/drawingml/2006/main">
            <a:srgbClr val="FF6B60"/>
          </a:solidFill>
          <a:ln xmlns:a="http://schemas.openxmlformats.org/drawingml/2006/main" w="0">
            <a:noFill/>
            <a:prstDash val="solid"/>
          </a:ln>
        </p:spPr>
      </p:sp>
      <p:sp>
        <p:nvSpPr>
          <p:cNvPr id="6" name="" descr="Instructional visual for Masked Reconstruction Incurs 0.25 Squared Error">
            <a:extLst xmlns:a="http://schemas.openxmlformats.org/drawingml/2006/main">
              <a:ext uri="{FF2B5EF4-FFF2-40B4-BE49-F238E27FC236}">
                <a16:creationId xmlns:a16="http://schemas.microsoft.com/office/drawing/2014/main" id="{4420C4FF-68A3-48E8-A747-3D03AAF97D2E}"/>
              </a:ext>
            </a:extLst>
          </p:cNvPr>
          <p:cNvSpPr>
            <a:spLocks xmlns:a="http://schemas.openxmlformats.org/drawingml/2006/main" noGrp="1"/>
          </p:cNvSpPr>
          <p:nvPr/>
        </p:nvSpPr>
        <p:spPr>
          <a:xfrm xmlns:a="http://schemas.openxmlformats.org/drawingml/2006/main">
            <a:off x="53387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SIGNAL QUEST</a:t>
            </a:r>
          </a:p>
        </p:txBody>
      </p:sp>
      <p:sp>
        <p:nvSpPr>
          <p:cNvPr id="7" name="" descr="Instructional visual for Masked Reconstruction Incurs 0.25 Squared Error">
            <a:extLst xmlns:a="http://schemas.openxmlformats.org/drawingml/2006/main">
              <a:ext uri="{FF2B5EF4-FFF2-40B4-BE49-F238E27FC236}">
                <a16:creationId xmlns:a16="http://schemas.microsoft.com/office/drawing/2014/main" id="{E8E4F6B6-BDE4-4272-9A84-D1365DF87C33}"/>
              </a:ext>
            </a:extLst>
          </p:cNvPr>
          <p:cNvSpPr>
            <a:spLocks xmlns:a="http://schemas.openxmlformats.org/drawingml/2006/main" noGrp="1"/>
          </p:cNvSpPr>
          <p:nvPr/>
        </p:nvSpPr>
        <p:spPr>
          <a:xfrm xmlns:a="http://schemas.openxmlformats.org/drawingml/2006/main">
            <a:off x="165782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AF"/>
                </a:solidFill>
              </a:defRPr>
            </a:pPr>
            <a:r>
              <a:rPr sz="825" b="1">
                <a:solidFill>
                  <a:srgbClr val="BDB8AF"/>
                </a:solidFill>
              </a:rPr>
              <a:t>•  089 / 144</a:t>
            </a:r>
          </a:p>
        </p:txBody>
      </p:sp>
      <p:sp>
        <p:nvSpPr>
          <p:cNvPr id="8" name="" descr="Instructional visual for Masked Reconstruction Incurs 0.25 Squared Error">
            <a:extLst xmlns:a="http://schemas.openxmlformats.org/drawingml/2006/main">
              <a:ext uri="{FF2B5EF4-FFF2-40B4-BE49-F238E27FC236}">
                <a16:creationId xmlns:a16="http://schemas.microsoft.com/office/drawing/2014/main" id="{586FC731-7038-4180-BC2C-22E16792E289}"/>
              </a:ext>
            </a:extLst>
          </p:cNvPr>
          <p:cNvSpPr>
            <a:spLocks xmlns:a="http://schemas.openxmlformats.org/drawingml/2006/main" noGrp="1"/>
          </p:cNvSpPr>
          <p:nvPr/>
        </p:nvSpPr>
        <p:spPr>
          <a:xfrm xmlns:a="http://schemas.openxmlformats.org/drawingml/2006/main">
            <a:off x="828722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AF"/>
                </a:solidFill>
              </a:defRPr>
            </a:pPr>
            <a:r>
              <a:rPr sz="825" b="1">
                <a:solidFill>
                  <a:srgbClr val="BDB8AF"/>
                </a:solidFill>
              </a:rPr>
              <a:t>EVIDENCE ≠ PERMISSION</a:t>
            </a:r>
          </a:p>
        </p:txBody>
      </p:sp>
      <p:sp>
        <p:nvSpPr>
          <p:cNvPr id="9" name="" descr="Instructional visual for Masked Reconstruction Incurs 0.25 Squared Error">
            <a:extLst xmlns:a="http://schemas.openxmlformats.org/drawingml/2006/main">
              <a:ext uri="{FF2B5EF4-FFF2-40B4-BE49-F238E27FC236}">
                <a16:creationId xmlns:a16="http://schemas.microsoft.com/office/drawing/2014/main" id="{69425B3E-33B2-4C69-BD67-904FEDD44BB3}"/>
              </a:ext>
            </a:extLst>
          </p:cNvPr>
          <p:cNvSpPr>
            <a:spLocks xmlns:a="http://schemas.openxmlformats.org/drawingml/2006/main" noGrp="1"/>
          </p:cNvSpPr>
          <p:nvPr/>
        </p:nvSpPr>
        <p:spPr>
          <a:xfrm xmlns:a="http://schemas.openxmlformats.org/drawingml/2006/main">
            <a:off x="686276" y="1962150"/>
            <a:ext cx="4095750" cy="381000"/>
          </a:xfrm>
          <a:prstGeom xmlns:a="http://schemas.openxmlformats.org/drawingml/2006/main" prst="roundRect">
            <a:avLst>
              <a:gd name="adj" fmla="val 20000"/>
            </a:avLst>
          </a:prstGeom>
          <a:solidFill xmlns:a="http://schemas.openxmlformats.org/drawingml/2006/main">
            <a:srgbClr val="0B0B0C"/>
          </a:solidFill>
          <a:ln xmlns:a="http://schemas.openxmlformats.org/drawingml/2006/main" w="14288">
            <a:solidFill>
              <a:srgbClr val="E8B45D"/>
            </a:solidFill>
            <a:prstDash val="solid"/>
          </a:ln>
        </p:spPr>
      </p:sp>
      <p:sp>
        <p:nvSpPr>
          <p:cNvPr id="10" name="" descr="Instructional visual for Masked Reconstruction Incurs 0.25 Squared Error">
            <a:extLst xmlns:a="http://schemas.openxmlformats.org/drawingml/2006/main">
              <a:ext uri="{FF2B5EF4-FFF2-40B4-BE49-F238E27FC236}">
                <a16:creationId xmlns:a16="http://schemas.microsoft.com/office/drawing/2014/main" id="{1EECC05F-1C59-43ED-8873-DB63A2CFFAD8}"/>
              </a:ext>
            </a:extLst>
          </p:cNvPr>
          <p:cNvSpPr>
            <a:spLocks xmlns:a="http://schemas.openxmlformats.org/drawingml/2006/main" noGrp="1"/>
          </p:cNvSpPr>
          <p:nvPr/>
        </p:nvSpPr>
        <p:spPr>
          <a:xfrm xmlns:a="http://schemas.openxmlformats.org/drawingml/2006/main">
            <a:off x="781526"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5D"/>
                </a:solidFill>
              </a:defRPr>
            </a:pPr>
            <a:r>
              <a:rPr sz="1650" b="1">
                <a:solidFill>
                  <a:srgbClr val="E8B45D"/>
                </a:solidFill>
              </a:rPr>
              <a:t>ILLUSTRATIVE • LEDGER LOCKED</a:t>
            </a:r>
          </a:p>
        </p:txBody>
      </p:sp>
      <p:sp>
        <p:nvSpPr>
          <p:cNvPr id="11" name="" descr="Instructional visual for Masked Reconstruction Incurs 0.25 Squared Error">
            <a:extLst xmlns:a="http://schemas.openxmlformats.org/drawingml/2006/main">
              <a:ext uri="{FF2B5EF4-FFF2-40B4-BE49-F238E27FC236}">
                <a16:creationId xmlns:a16="http://schemas.microsoft.com/office/drawing/2014/main" id="{233EA151-AF20-4CA4-AC7E-9A795DFE4DC3}"/>
              </a:ext>
            </a:extLst>
          </p:cNvPr>
          <p:cNvSpPr>
            <a:spLocks xmlns:a="http://schemas.openxmlformats.org/drawingml/2006/main" noGrp="1"/>
          </p:cNvSpPr>
          <p:nvPr/>
        </p:nvSpPr>
        <p:spPr>
          <a:xfrm xmlns:a="http://schemas.openxmlformats.org/drawingml/2006/main">
            <a:off x="686276"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DE"/>
                </a:solidFill>
              </a:defRPr>
            </a:pPr>
            <a:r>
              <a:rPr sz="1800" b="1">
                <a:solidFill>
                  <a:srgbClr val="F4EBDE"/>
                </a:solidFill>
              </a:rPr>
              <a:t>Masked self-supervised reconstruction loss</a:t>
            </a:r>
          </a:p>
        </p:txBody>
      </p:sp>
      <p:sp>
        <p:nvSpPr>
          <p:cNvPr id="12" name="" descr="Instructional visual for Masked Reconstruction Incurs 0.25 Squared Error">
            <a:extLst xmlns:a="http://schemas.openxmlformats.org/drawingml/2006/main">
              <a:ext uri="{FF2B5EF4-FFF2-40B4-BE49-F238E27FC236}">
                <a16:creationId xmlns:a16="http://schemas.microsoft.com/office/drawing/2014/main" id="{58FBE68E-8D37-4BD5-9505-2B043285E658}"/>
              </a:ext>
            </a:extLst>
          </p:cNvPr>
          <p:cNvSpPr>
            <a:spLocks xmlns:a="http://schemas.openxmlformats.org/drawingml/2006/main" noGrp="1"/>
          </p:cNvSpPr>
          <p:nvPr/>
        </p:nvSpPr>
        <p:spPr>
          <a:xfrm xmlns:a="http://schemas.openxmlformats.org/drawingml/2006/main">
            <a:off x="686276"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B"/>
                </a:solidFill>
              </a:defRPr>
            </a:pPr>
            <a:r>
              <a:rPr sz="1875" b="0">
                <a:solidFill>
                  <a:srgbClr val="FFF8EB"/>
                </a:solidFill>
              </a:rPr>
              <a:t>SQ-EX-011 verifies pretext arithmetic without establishing downstream value.</a:t>
            </a:r>
          </a:p>
        </p:txBody>
      </p:sp>
      <p:sp>
        <p:nvSpPr>
          <p:cNvPr id="13" name="" descr="Instructional visual for Masked Reconstruction Incurs 0.25 Squared Error">
            <a:extLst xmlns:a="http://schemas.openxmlformats.org/drawingml/2006/main">
              <a:ext uri="{FF2B5EF4-FFF2-40B4-BE49-F238E27FC236}">
                <a16:creationId xmlns:a16="http://schemas.microsoft.com/office/drawing/2014/main" id="{9595FDC6-452A-4A25-AB70-DB926C5AF22E}"/>
              </a:ext>
            </a:extLst>
          </p:cNvPr>
          <p:cNvSpPr>
            <a:spLocks xmlns:a="http://schemas.openxmlformats.org/drawingml/2006/main" noGrp="1"/>
          </p:cNvSpPr>
          <p:nvPr/>
        </p:nvSpPr>
        <p:spPr>
          <a:xfrm xmlns:a="http://schemas.openxmlformats.org/drawingml/2006/main">
            <a:off x="6191726" y="2000250"/>
            <a:ext cx="4857750" cy="3333750"/>
          </a:xfrm>
          <a:prstGeom xmlns:a="http://schemas.openxmlformats.org/drawingml/2006/main" prst="roundRect">
            <a:avLst>
              <a:gd name="adj" fmla="val 2286"/>
            </a:avLst>
          </a:prstGeom>
          <a:solidFill xmlns:a="http://schemas.openxmlformats.org/drawingml/2006/main">
            <a:srgbClr val="0B0B0C"/>
          </a:solidFill>
          <a:ln xmlns:a="http://schemas.openxmlformats.org/drawingml/2006/main" w="19050">
            <a:solidFill>
              <a:srgbClr val="E8B45D"/>
            </a:solidFill>
            <a:prstDash val="solid"/>
          </a:ln>
        </p:spPr>
      </p:sp>
      <p:sp>
        <p:nvSpPr>
          <p:cNvPr id="14" name="" descr="Instructional visual for Masked Reconstruction Incurs 0.25 Squared Error">
            <a:extLst xmlns:a="http://schemas.openxmlformats.org/drawingml/2006/main">
              <a:ext uri="{FF2B5EF4-FFF2-40B4-BE49-F238E27FC236}">
                <a16:creationId xmlns:a16="http://schemas.microsoft.com/office/drawing/2014/main" id="{86AF5127-B63E-4AB9-84E7-B88A07A4203C}"/>
              </a:ext>
            </a:extLst>
          </p:cNvPr>
          <p:cNvSpPr>
            <a:spLocks xmlns:a="http://schemas.openxmlformats.org/drawingml/2006/main" noGrp="1"/>
          </p:cNvSpPr>
          <p:nvPr/>
        </p:nvSpPr>
        <p:spPr>
          <a:xfrm xmlns:a="http://schemas.openxmlformats.org/drawingml/2006/main">
            <a:off x="6477476"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5D"/>
                </a:solidFill>
              </a:defRPr>
            </a:pPr>
            <a:r>
              <a:rPr sz="1650" b="1">
                <a:solidFill>
                  <a:srgbClr val="E8B45D"/>
                </a:solidFill>
              </a:rPr>
              <a:t>error = -0.5</a:t>
            </a:r>
          </a:p>
          <a:p xmlns:a="http://schemas.openxmlformats.org/drawingml/2006/main">
            <a:r>
              <a:t/>
            </a:r>
          </a:p>
          <a:p xmlns:a="http://schemas.openxmlformats.org/drawingml/2006/main">
            <a:pPr algn="l">
              <a:defRPr sz="1650" b="1">
                <a:solidFill>
                  <a:srgbClr val="E8B45D"/>
                </a:solidFill>
              </a:defRPr>
            </a:pPr>
            <a:r>
              <a:rPr sz="1650" b="1">
                <a:solidFill>
                  <a:srgbClr val="E8B45D"/>
                </a:solidFill>
              </a:rPr>
              <a:t>squared reconstruction loss = 0.25</a:t>
            </a:r>
          </a:p>
        </p:txBody>
      </p:sp>
      <p:sp>
        <p:nvSpPr>
          <p:cNvPr id="15" name="" descr="Instructional visual for Masked Reconstruction Incurs 0.25 Squared Error">
            <a:extLst xmlns:a="http://schemas.openxmlformats.org/drawingml/2006/main">
              <a:ext uri="{FF2B5EF4-FFF2-40B4-BE49-F238E27FC236}">
                <a16:creationId xmlns:a16="http://schemas.microsoft.com/office/drawing/2014/main" id="{42F75DBD-7D13-44EC-B6D7-FF08215707ED}"/>
              </a:ext>
            </a:extLst>
          </p:cNvPr>
          <p:cNvSpPr>
            <a:spLocks xmlns:a="http://schemas.openxmlformats.org/drawingml/2006/main" noGrp="1"/>
          </p:cNvSpPr>
          <p:nvPr/>
        </p:nvSpPr>
        <p:spPr>
          <a:xfrm xmlns:a="http://schemas.openxmlformats.org/drawingml/2006/main">
            <a:off x="6477476"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AF"/>
                </a:solidFill>
              </a:defRPr>
            </a:pPr>
            <a:r>
              <a:rPr sz="1125" b="0">
                <a:solidFill>
                  <a:srgbClr val="BDB8AF"/>
                </a:solidFill>
              </a:rPr>
              <a:t>Rounded for lecture • exact values remain in the ledger</a:t>
            </a:r>
          </a:p>
        </p:txBody>
      </p:sp>
    </p:spTree>
    <p:extLst>
      <p:ext uri="{BB962C8B-B14F-4D97-AF65-F5344CB8AC3E}">
        <p14:creationId xmlns:p14="http://schemas.microsoft.com/office/powerpoint/2010/main" val="1930608391"/>
      </p:ext>
    </p:extLst>
  </p:cSld>
</p:sld>
</file>

<file path=ppt/slides/slide9.xml><?xml version="1.0" encoding="utf-8"?>
<p:sld xmlns:p="http://schemas.openxmlformats.org/presentationml/2006/main">
  <p:cSld>
    <p:bg>
      <p:bgPr>
        <a:solidFill xmlns:a="http://schemas.openxmlformats.org/drawingml/2006/main">
          <a:srgbClr val="050505"/>
        </a:solidFill>
      </p:bgPr>
    </p:bg>
    <p:spTree>
      <p:nvGrpSpPr>
        <p:cNvPr id="1" name="" descr="Instructional visual for Supervised Learning Fits Scores to Cutoff-Valid Pairs"/>
        <p:cNvGrpSpPr/>
        <p:nvPr/>
      </p:nvGrpSpPr>
      <p:grpSpPr>
        <a:xfrm xmlns:a="http://schemas.openxmlformats.org/drawingml/2006/main"/>
      </p:grpSpPr>
      <p:sp>
        <p:nvSpPr>
          <p:cNvPr id="1" name="" descr="Instructional visual for Supervised Learning Fits Scores to Cutoff-Valid Pairs">
            <a:extLst xmlns:a="http://schemas.openxmlformats.org/drawingml/2006/main">
              <a:ext uri="{FF2B5EF4-FFF2-40B4-BE49-F238E27FC236}">
                <a16:creationId xmlns:a16="http://schemas.microsoft.com/office/drawing/2014/main" id="{3B797697-EA4C-4A44-8F3F-613B27000536}"/>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2" name="" descr="Instructional visual for Supervised Learning Fits Scores to Cutoff-Valid Pairs">
            <a:extLst xmlns:a="http://schemas.openxmlformats.org/drawingml/2006/main">
              <a:ext uri="{FF2B5EF4-FFF2-40B4-BE49-F238E27FC236}">
                <a16:creationId xmlns:a16="http://schemas.microsoft.com/office/drawing/2014/main" id="{1D32FAA5-EA88-4734-8075-7B7BE537817E}"/>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MEASUREMENT</a:t>
            </a:r>
          </a:p>
        </p:txBody>
      </p:sp>
      <p:sp>
        <p:nvSpPr>
          <p:cNvPr id="3" name="" descr="Instructional visual for Supervised Learning Fits Scores to Cutoff-Valid Pairs">
            <a:extLst xmlns:a="http://schemas.openxmlformats.org/drawingml/2006/main">
              <a:ext uri="{FF2B5EF4-FFF2-40B4-BE49-F238E27FC236}">
                <a16:creationId xmlns:a16="http://schemas.microsoft.com/office/drawing/2014/main" id="{D7EA1D52-4652-4BB3-9779-9E14EE0E9938}"/>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Supervised Learning Fits Scores to Cutoff-Valid Pairs">
            <a:extLst xmlns:a="http://schemas.openxmlformats.org/drawingml/2006/main">
              <a:ext uri="{FF2B5EF4-FFF2-40B4-BE49-F238E27FC236}">
                <a16:creationId xmlns:a16="http://schemas.microsoft.com/office/drawing/2014/main" id="{FF41680C-0D6C-44B0-BEC8-07402DDF58C4}"/>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Supervised Learning Fits Scores to Cutoff-Valid Pairs</a:t>
            </a:r>
          </a:p>
        </p:txBody>
      </p:sp>
      <p:sp>
        <p:nvSpPr>
          <p:cNvPr id="5" name="" descr="Instructional visual for Supervised Learning Fits Scores to Cutoff-Valid Pairs">
            <a:extLst xmlns:a="http://schemas.openxmlformats.org/drawingml/2006/main">
              <a:ext uri="{FF2B5EF4-FFF2-40B4-BE49-F238E27FC236}">
                <a16:creationId xmlns:a16="http://schemas.microsoft.com/office/drawing/2014/main" id="{EAC426C9-94C2-44BE-9ADD-5B10FB7A55BF}"/>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27D3CB"/>
          </a:solidFill>
          <a:ln xmlns:a="http://schemas.openxmlformats.org/drawingml/2006/main" w="0">
            <a:noFill/>
            <a:prstDash val="solid"/>
          </a:ln>
        </p:spPr>
      </p:sp>
      <p:sp>
        <p:nvSpPr>
          <p:cNvPr id="6" name="" descr="Instructional visual for Supervised Learning Fits Scores to Cutoff-Valid Pairs">
            <a:extLst xmlns:a="http://schemas.openxmlformats.org/drawingml/2006/main">
              <a:ext uri="{FF2B5EF4-FFF2-40B4-BE49-F238E27FC236}">
                <a16:creationId xmlns:a16="http://schemas.microsoft.com/office/drawing/2014/main" id="{8F56964D-CCF9-4B53-BC5D-D1198342B5A2}"/>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Supervised Learning Fits Scores to Cutoff-Valid Pairs">
            <a:extLst xmlns:a="http://schemas.openxmlformats.org/drawingml/2006/main">
              <a:ext uri="{FF2B5EF4-FFF2-40B4-BE49-F238E27FC236}">
                <a16:creationId xmlns:a16="http://schemas.microsoft.com/office/drawing/2014/main" id="{DB1B7F90-0FC5-4278-8316-ADD58AAB8FF2}"/>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009 / 144</a:t>
            </a:r>
          </a:p>
        </p:txBody>
      </p:sp>
      <p:sp>
        <p:nvSpPr>
          <p:cNvPr id="8" name="" descr="Instructional visual for Supervised Learning Fits Scores to Cutoff-Valid Pairs">
            <a:extLst xmlns:a="http://schemas.openxmlformats.org/drawingml/2006/main">
              <a:ext uri="{FF2B5EF4-FFF2-40B4-BE49-F238E27FC236}">
                <a16:creationId xmlns:a16="http://schemas.microsoft.com/office/drawing/2014/main" id="{E7DE7252-618E-4280-A750-B994716A9F17}"/>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Supervised Learning Fits Scores to Cutoff-Valid Pairs">
            <a:extLst xmlns:a="http://schemas.openxmlformats.org/drawingml/2006/main">
              <a:ext uri="{FF2B5EF4-FFF2-40B4-BE49-F238E27FC236}">
                <a16:creationId xmlns:a16="http://schemas.microsoft.com/office/drawing/2014/main" id="{8D7227A1-EE53-4645-B8F5-FF9A6B4F7D6F}"/>
              </a:ext>
            </a:extLst>
          </p:cNvPr>
          <p:cNvSpPr>
            <a:spLocks xmlns:a="http://schemas.openxmlformats.org/drawingml/2006/main" noGrp="1"/>
          </p:cNvSpPr>
          <p:nvPr/>
        </p:nvSpPr>
        <p:spPr>
          <a:xfrm xmlns:a="http://schemas.openxmlformats.org/drawingml/2006/main">
            <a:off x="613886" y="2190750"/>
            <a:ext cx="6191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3"/>
                </a:solidFill>
              </a:defRPr>
            </a:pPr>
            <a:r>
              <a:rPr sz="1875" b="0">
                <a:solidFill>
                  <a:srgbClr val="FFF8F3"/>
                </a:solidFill>
              </a:rPr>
              <a:t>Optimization only matters after features and labels share a defensible contract.</a:t>
            </a:r>
          </a:p>
        </p:txBody>
      </p:sp>
      <p:sp>
        <p:nvSpPr>
          <p:cNvPr id="10" name="" descr="Instructional visual for Supervised Learning Fits Scores to Cutoff-Valid Pairs">
            <a:extLst xmlns:a="http://schemas.openxmlformats.org/drawingml/2006/main">
              <a:ext uri="{FF2B5EF4-FFF2-40B4-BE49-F238E27FC236}">
                <a16:creationId xmlns:a16="http://schemas.microsoft.com/office/drawing/2014/main" id="{1851BEE1-1C68-4063-AD8E-04BB68E4AD66}"/>
              </a:ext>
            </a:extLst>
          </p:cNvPr>
          <p:cNvSpPr>
            <a:spLocks xmlns:a="http://schemas.openxmlformats.org/drawingml/2006/main" noGrp="1"/>
          </p:cNvSpPr>
          <p:nvPr/>
        </p:nvSpPr>
        <p:spPr>
          <a:xfrm xmlns:a="http://schemas.openxmlformats.org/drawingml/2006/main">
            <a:off x="6862286" y="2095500"/>
            <a:ext cx="4000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3450" b="1">
                <a:solidFill>
                  <a:srgbClr val="27D3CB"/>
                </a:solidFill>
              </a:defRPr>
            </a:pPr>
            <a:r>
              <a:rPr sz="3450" b="1">
                <a:solidFill>
                  <a:srgbClr val="27D3CB"/>
                </a:solidFill>
              </a:rPr>
              <a:t>EVIDENCE</a:t>
            </a:r>
          </a:p>
        </p:txBody>
      </p:sp>
      <p:sp>
        <p:nvSpPr>
          <p:cNvPr id="11" name="" descr="Instructional visual for Supervised Learning Fits Scores to Cutoff-Valid Pairs">
            <a:extLst xmlns:a="http://schemas.openxmlformats.org/drawingml/2006/main">
              <a:ext uri="{FF2B5EF4-FFF2-40B4-BE49-F238E27FC236}">
                <a16:creationId xmlns:a16="http://schemas.microsoft.com/office/drawing/2014/main" id="{7DDE7B96-9739-4A68-A59F-7B4B252F346F}"/>
              </a:ext>
            </a:extLst>
          </p:cNvPr>
          <p:cNvSpPr>
            <a:spLocks xmlns:a="http://schemas.openxmlformats.org/drawingml/2006/main" noGrp="1"/>
          </p:cNvSpPr>
          <p:nvPr/>
        </p:nvSpPr>
        <p:spPr>
          <a:xfrm xmlns:a="http://schemas.openxmlformats.org/drawingml/2006/main">
            <a:off x="7529036" y="3095625"/>
            <a:ext cx="2667000" cy="76200"/>
          </a:xfrm>
          <a:prstGeom xmlns:a="http://schemas.openxmlformats.org/drawingml/2006/main" prst="rect">
            <a:avLst/>
          </a:prstGeom>
          <a:solidFill xmlns:a="http://schemas.openxmlformats.org/drawingml/2006/main">
            <a:srgbClr val="2B2A31"/>
          </a:solidFill>
          <a:ln xmlns:a="http://schemas.openxmlformats.org/drawingml/2006/main" w="0">
            <a:noFill/>
            <a:prstDash val="solid"/>
          </a:ln>
        </p:spPr>
      </p:sp>
      <p:sp>
        <p:nvSpPr>
          <p:cNvPr id="12" name="" descr="Instructional visual for Supervised Learning Fits Scores to Cutoff-Valid Pairs">
            <a:extLst xmlns:a="http://schemas.openxmlformats.org/drawingml/2006/main">
              <a:ext uri="{FF2B5EF4-FFF2-40B4-BE49-F238E27FC236}">
                <a16:creationId xmlns:a16="http://schemas.microsoft.com/office/drawing/2014/main" id="{83401C0F-97CC-43E1-AD43-C0D229DE5946}"/>
              </a:ext>
            </a:extLst>
          </p:cNvPr>
          <p:cNvSpPr>
            <a:spLocks xmlns:a="http://schemas.openxmlformats.org/drawingml/2006/main" noGrp="1"/>
          </p:cNvSpPr>
          <p:nvPr/>
        </p:nvSpPr>
        <p:spPr>
          <a:xfrm xmlns:a="http://schemas.openxmlformats.org/drawingml/2006/main">
            <a:off x="6862286" y="3543300"/>
            <a:ext cx="4000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3450" b="1">
                <a:solidFill>
                  <a:srgbClr val="FF6B68"/>
                </a:solidFill>
              </a:defRPr>
            </a:pPr>
            <a:r>
              <a:rPr sz="3450" b="1">
                <a:solidFill>
                  <a:srgbClr val="FF6B68"/>
                </a:solidFill>
              </a:rPr>
              <a:t>PERMISSION</a:t>
            </a:r>
          </a:p>
        </p:txBody>
      </p:sp>
    </p:spTree>
    <p:extLst>
      <p:ext uri="{BB962C8B-B14F-4D97-AF65-F5344CB8AC3E}">
        <p14:creationId xmlns:p14="http://schemas.microsoft.com/office/powerpoint/2010/main" val="1846149107"/>
      </p:ext>
    </p:extLst>
  </p:cSld>
</p:sld>
</file>

<file path=ppt/slides/slide90.xml><?xml version="1.0" encoding="utf-8"?>
<p:sld xmlns:p="http://schemas.openxmlformats.org/presentationml/2006/main">
  <p:cSld>
    <p:bg>
      <p:bgPr>
        <a:solidFill xmlns:a="http://schemas.openxmlformats.org/drawingml/2006/main">
          <a:srgbClr val="050505"/>
        </a:solidFill>
      </p:bgPr>
    </p:bg>
    <p:spTree>
      <p:nvGrpSpPr>
        <p:cNvPr id="1" name="" descr="Instructional visual for Freeze, Fine-Tune, and Ensemble Define Different Procedures"/>
        <p:cNvGrpSpPr/>
        <p:nvPr/>
      </p:nvGrpSpPr>
      <p:grpSpPr>
        <a:xfrm xmlns:a="http://schemas.openxmlformats.org/drawingml/2006/main"/>
      </p:grpSpPr>
      <p:sp>
        <p:nvSpPr>
          <p:cNvPr id="1" name="" descr="Instructional visual for Freeze, Fine-Tune, and Ensemble Define Different Procedures">
            <a:extLst xmlns:a="http://schemas.openxmlformats.org/drawingml/2006/main">
              <a:ext uri="{FF2B5EF4-FFF2-40B4-BE49-F238E27FC236}">
                <a16:creationId xmlns:a16="http://schemas.microsoft.com/office/drawing/2014/main" id="{F3C7B043-CA96-44FF-9DA5-7515789F6112}"/>
              </a:ext>
            </a:extLst>
          </p:cNvPr>
          <p:cNvSpPr>
            <a:spLocks xmlns:a="http://schemas.openxmlformats.org/drawingml/2006/main" noGrp="1"/>
          </p:cNvSpPr>
          <p:nvPr/>
        </p:nvSpPr>
        <p:spPr>
          <a:xfrm xmlns:a="http://schemas.openxmlformats.org/drawingml/2006/main">
            <a:off x="953" y="0"/>
            <a:ext cx="171450" cy="6858000"/>
          </a:xfrm>
          <a:prstGeom xmlns:a="http://schemas.openxmlformats.org/drawingml/2006/main" prst="rect">
            <a:avLst/>
          </a:prstGeom>
          <a:solidFill xmlns:a="http://schemas.openxmlformats.org/drawingml/2006/main">
            <a:srgbClr val="FF6B61"/>
          </a:solidFill>
          <a:ln xmlns:a="http://schemas.openxmlformats.org/drawingml/2006/main" w="0">
            <a:noFill/>
            <a:prstDash val="solid"/>
          </a:ln>
        </p:spPr>
      </p:sp>
      <p:sp>
        <p:nvSpPr>
          <p:cNvPr id="2" name="" descr="Instructional visual for Freeze, Fine-Tune, and Ensemble Define Different Procedures">
            <a:extLst xmlns:a="http://schemas.openxmlformats.org/drawingml/2006/main">
              <a:ext uri="{FF2B5EF4-FFF2-40B4-BE49-F238E27FC236}">
                <a16:creationId xmlns:a16="http://schemas.microsoft.com/office/drawing/2014/main" id="{F55D4669-5E15-4565-95C2-96FC01EE0055}"/>
              </a:ext>
            </a:extLst>
          </p:cNvPr>
          <p:cNvSpPr>
            <a:spLocks xmlns:a="http://schemas.openxmlformats.org/drawingml/2006/main" noGrp="1"/>
          </p:cNvSpPr>
          <p:nvPr/>
        </p:nvSpPr>
        <p:spPr>
          <a:xfrm xmlns:a="http://schemas.openxmlformats.org/drawingml/2006/main">
            <a:off x="53435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0"/>
                </a:solidFill>
              </a:defRPr>
            </a:pPr>
            <a:r>
              <a:rPr sz="975" b="1">
                <a:solidFill>
                  <a:srgbClr val="BDB8B0"/>
                </a:solidFill>
              </a:rPr>
              <a:t>REPRESENTATION</a:t>
            </a:r>
          </a:p>
        </p:txBody>
      </p:sp>
      <p:sp>
        <p:nvSpPr>
          <p:cNvPr id="3" name="" descr="Instructional visual for Freeze, Fine-Tune, and Ensemble Define Different Procedures">
            <a:extLst xmlns:a="http://schemas.openxmlformats.org/drawingml/2006/main">
              <a:ext uri="{FF2B5EF4-FFF2-40B4-BE49-F238E27FC236}">
                <a16:creationId xmlns:a16="http://schemas.microsoft.com/office/drawing/2014/main" id="{A158489B-E7FB-4D85-85DA-614C045FA91C}"/>
              </a:ext>
            </a:extLst>
          </p:cNvPr>
          <p:cNvSpPr>
            <a:spLocks xmlns:a="http://schemas.openxmlformats.org/drawingml/2006/main" noGrp="1"/>
          </p:cNvSpPr>
          <p:nvPr/>
        </p:nvSpPr>
        <p:spPr>
          <a:xfrm xmlns:a="http://schemas.openxmlformats.org/drawingml/2006/main">
            <a:off x="752570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0"/>
                </a:solidFill>
              </a:defRPr>
            </a:pPr>
            <a:r>
              <a:rPr sz="900" b="1">
                <a:solidFill>
                  <a:srgbClr val="BDB8B0"/>
                </a:solidFill>
              </a:rPr>
              <a:t>RESEARCH-ONLY • NO ORDER AUTHORITY</a:t>
            </a:r>
          </a:p>
        </p:txBody>
      </p:sp>
      <p:sp>
        <p:nvSpPr>
          <p:cNvPr id="4" name="slide-title" descr="Instructional visual for Freeze, Fine-Tune, and Ensemble Define Different Procedures">
            <a:extLst xmlns:a="http://schemas.openxmlformats.org/drawingml/2006/main">
              <a:ext uri="{FF2B5EF4-FFF2-40B4-BE49-F238E27FC236}">
                <a16:creationId xmlns:a16="http://schemas.microsoft.com/office/drawing/2014/main" id="{D94728BE-6E20-4477-9534-C2ADD9EEB292}"/>
              </a:ext>
            </a:extLst>
          </p:cNvPr>
          <p:cNvSpPr>
            <a:spLocks xmlns:a="http://schemas.openxmlformats.org/drawingml/2006/main" noGrp="1"/>
          </p:cNvSpPr>
          <p:nvPr/>
        </p:nvSpPr>
        <p:spPr>
          <a:xfrm xmlns:a="http://schemas.openxmlformats.org/drawingml/2006/main">
            <a:off x="53435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DF"/>
                </a:solidFill>
              </a:defRPr>
            </a:pPr>
            <a:r>
              <a:rPr sz="3600" b="1">
                <a:solidFill>
                  <a:srgbClr val="F4EBDF"/>
                </a:solidFill>
              </a:rPr>
              <a:t>Freeze, Fine-Tune, and Ensemble Define Different Procedures</a:t>
            </a:r>
          </a:p>
        </p:txBody>
      </p:sp>
      <p:sp>
        <p:nvSpPr>
          <p:cNvPr id="5" name="" descr="Instructional visual for Freeze, Fine-Tune, and Ensemble Define Different Procedures">
            <a:extLst xmlns:a="http://schemas.openxmlformats.org/drawingml/2006/main">
              <a:ext uri="{FF2B5EF4-FFF2-40B4-BE49-F238E27FC236}">
                <a16:creationId xmlns:a16="http://schemas.microsoft.com/office/drawing/2014/main" id="{C32432DD-2400-46E2-92AF-5146486CC37F}"/>
              </a:ext>
            </a:extLst>
          </p:cNvPr>
          <p:cNvSpPr>
            <a:spLocks xmlns:a="http://schemas.openxmlformats.org/drawingml/2006/main" noGrp="1"/>
          </p:cNvSpPr>
          <p:nvPr/>
        </p:nvSpPr>
        <p:spPr>
          <a:xfrm xmlns:a="http://schemas.openxmlformats.org/drawingml/2006/main">
            <a:off x="534353" y="1657350"/>
            <a:ext cx="952500" cy="47625"/>
          </a:xfrm>
          <a:prstGeom xmlns:a="http://schemas.openxmlformats.org/drawingml/2006/main" prst="rect">
            <a:avLst/>
          </a:prstGeom>
          <a:solidFill xmlns:a="http://schemas.openxmlformats.org/drawingml/2006/main">
            <a:srgbClr val="FF6B61"/>
          </a:solidFill>
          <a:ln xmlns:a="http://schemas.openxmlformats.org/drawingml/2006/main" w="0">
            <a:noFill/>
            <a:prstDash val="solid"/>
          </a:ln>
        </p:spPr>
      </p:sp>
      <p:sp>
        <p:nvSpPr>
          <p:cNvPr id="6" name="" descr="Instructional visual for Freeze, Fine-Tune, and Ensemble Define Different Procedures">
            <a:extLst xmlns:a="http://schemas.openxmlformats.org/drawingml/2006/main">
              <a:ext uri="{FF2B5EF4-FFF2-40B4-BE49-F238E27FC236}">
                <a16:creationId xmlns:a16="http://schemas.microsoft.com/office/drawing/2014/main" id="{8157C20D-D19D-4CBA-986A-7E37F29D04F7}"/>
              </a:ext>
            </a:extLst>
          </p:cNvPr>
          <p:cNvSpPr>
            <a:spLocks xmlns:a="http://schemas.openxmlformats.org/drawingml/2006/main" noGrp="1"/>
          </p:cNvSpPr>
          <p:nvPr/>
        </p:nvSpPr>
        <p:spPr>
          <a:xfrm xmlns:a="http://schemas.openxmlformats.org/drawingml/2006/main">
            <a:off x="53435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SIGNAL QUEST</a:t>
            </a:r>
          </a:p>
        </p:txBody>
      </p:sp>
      <p:sp>
        <p:nvSpPr>
          <p:cNvPr id="7" name="" descr="Instructional visual for Freeze, Fine-Tune, and Ensemble Define Different Procedures">
            <a:extLst xmlns:a="http://schemas.openxmlformats.org/drawingml/2006/main">
              <a:ext uri="{FF2B5EF4-FFF2-40B4-BE49-F238E27FC236}">
                <a16:creationId xmlns:a16="http://schemas.microsoft.com/office/drawing/2014/main" id="{7BB1B745-43D8-46DC-9534-75AA9A000DB6}"/>
              </a:ext>
            </a:extLst>
          </p:cNvPr>
          <p:cNvSpPr>
            <a:spLocks xmlns:a="http://schemas.openxmlformats.org/drawingml/2006/main" noGrp="1"/>
          </p:cNvSpPr>
          <p:nvPr/>
        </p:nvSpPr>
        <p:spPr>
          <a:xfrm xmlns:a="http://schemas.openxmlformats.org/drawingml/2006/main">
            <a:off x="165830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0"/>
                </a:solidFill>
              </a:defRPr>
            </a:pPr>
            <a:r>
              <a:rPr sz="825" b="1">
                <a:solidFill>
                  <a:srgbClr val="BDB8B0"/>
                </a:solidFill>
              </a:rPr>
              <a:t>•  090 / 144</a:t>
            </a:r>
          </a:p>
        </p:txBody>
      </p:sp>
      <p:sp>
        <p:nvSpPr>
          <p:cNvPr id="8" name="" descr="Instructional visual for Freeze, Fine-Tune, and Ensemble Define Different Procedures">
            <a:extLst xmlns:a="http://schemas.openxmlformats.org/drawingml/2006/main">
              <a:ext uri="{FF2B5EF4-FFF2-40B4-BE49-F238E27FC236}">
                <a16:creationId xmlns:a16="http://schemas.microsoft.com/office/drawing/2014/main" id="{8582EC66-BB69-424B-84A1-2FCBBFE8949A}"/>
              </a:ext>
            </a:extLst>
          </p:cNvPr>
          <p:cNvSpPr>
            <a:spLocks xmlns:a="http://schemas.openxmlformats.org/drawingml/2006/main" noGrp="1"/>
          </p:cNvSpPr>
          <p:nvPr/>
        </p:nvSpPr>
        <p:spPr>
          <a:xfrm xmlns:a="http://schemas.openxmlformats.org/drawingml/2006/main">
            <a:off x="828770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0"/>
                </a:solidFill>
              </a:defRPr>
            </a:pPr>
            <a:r>
              <a:rPr sz="825" b="1">
                <a:solidFill>
                  <a:srgbClr val="BDB8B0"/>
                </a:solidFill>
              </a:rPr>
              <a:t>EVIDENCE ≠ PERMISSION</a:t>
            </a:r>
          </a:p>
        </p:txBody>
      </p:sp>
      <p:sp>
        <p:nvSpPr>
          <p:cNvPr id="9" name="" descr="Instructional visual for Freeze, Fine-Tune, and Ensemble Define Different Procedures">
            <a:extLst xmlns:a="http://schemas.openxmlformats.org/drawingml/2006/main">
              <a:ext uri="{FF2B5EF4-FFF2-40B4-BE49-F238E27FC236}">
                <a16:creationId xmlns:a16="http://schemas.microsoft.com/office/drawing/2014/main" id="{4FEDFE18-F382-4650-B078-CD8366EA84B1}"/>
              </a:ext>
            </a:extLst>
          </p:cNvPr>
          <p:cNvSpPr>
            <a:spLocks xmlns:a="http://schemas.openxmlformats.org/drawingml/2006/main" noGrp="1"/>
          </p:cNvSpPr>
          <p:nvPr/>
        </p:nvSpPr>
        <p:spPr>
          <a:xfrm xmlns:a="http://schemas.openxmlformats.org/drawingml/2006/main">
            <a:off x="686753" y="2476500"/>
            <a:ext cx="3238500" cy="1162050"/>
          </a:xfrm>
          <a:prstGeom xmlns:a="http://schemas.openxmlformats.org/drawingml/2006/main" prst="roundRect">
            <a:avLst>
              <a:gd name="adj" fmla="val 9836"/>
            </a:avLst>
          </a:prstGeom>
          <a:solidFill xmlns:a="http://schemas.openxmlformats.org/drawingml/2006/main">
            <a:srgbClr val="0B0B0D"/>
          </a:solidFill>
          <a:ln xmlns:a="http://schemas.openxmlformats.org/drawingml/2006/main" w="19050">
            <a:solidFill>
              <a:srgbClr val="27D3C4"/>
            </a:solidFill>
            <a:prstDash val="solid"/>
          </a:ln>
        </p:spPr>
      </p:sp>
      <p:sp>
        <p:nvSpPr>
          <p:cNvPr id="10" name="" descr="Instructional visual for Freeze, Fine-Tune, and Ensemble Define Different Procedures">
            <a:extLst xmlns:a="http://schemas.openxmlformats.org/drawingml/2006/main">
              <a:ext uri="{FF2B5EF4-FFF2-40B4-BE49-F238E27FC236}">
                <a16:creationId xmlns:a16="http://schemas.microsoft.com/office/drawing/2014/main" id="{3FE08635-3A7A-457F-9F37-2FA9CFABA4BD}"/>
              </a:ext>
            </a:extLst>
          </p:cNvPr>
          <p:cNvSpPr>
            <a:spLocks xmlns:a="http://schemas.openxmlformats.org/drawingml/2006/main" noGrp="1"/>
          </p:cNvSpPr>
          <p:nvPr/>
        </p:nvSpPr>
        <p:spPr>
          <a:xfrm xmlns:a="http://schemas.openxmlformats.org/drawingml/2006/main">
            <a:off x="782003" y="2514600"/>
            <a:ext cx="3048000" cy="1085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FREEZE</a:t>
            </a:r>
          </a:p>
        </p:txBody>
      </p:sp>
      <p:sp>
        <p:nvSpPr>
          <p:cNvPr id="11" name="" descr="Instructional visual for Freeze, Fine-Tune, and Ensemble Define Different Procedures">
            <a:extLst xmlns:a="http://schemas.openxmlformats.org/drawingml/2006/main">
              <a:ext uri="{FF2B5EF4-FFF2-40B4-BE49-F238E27FC236}">
                <a16:creationId xmlns:a16="http://schemas.microsoft.com/office/drawing/2014/main" id="{EE332EFA-AC5F-46C0-8628-86F722B6B7C1}"/>
              </a:ext>
            </a:extLst>
          </p:cNvPr>
          <p:cNvSpPr>
            <a:spLocks xmlns:a="http://schemas.openxmlformats.org/drawingml/2006/main" noGrp="1"/>
          </p:cNvSpPr>
          <p:nvPr/>
        </p:nvSpPr>
        <p:spPr>
          <a:xfrm xmlns:a="http://schemas.openxmlformats.org/drawingml/2006/main">
            <a:off x="4401503" y="2476500"/>
            <a:ext cx="3238500" cy="1162050"/>
          </a:xfrm>
          <a:prstGeom xmlns:a="http://schemas.openxmlformats.org/drawingml/2006/main" prst="roundRect">
            <a:avLst>
              <a:gd name="adj" fmla="val 9836"/>
            </a:avLst>
          </a:prstGeom>
          <a:solidFill xmlns:a="http://schemas.openxmlformats.org/drawingml/2006/main">
            <a:srgbClr val="0B0B0D"/>
          </a:solidFill>
          <a:ln xmlns:a="http://schemas.openxmlformats.org/drawingml/2006/main" w="19050">
            <a:solidFill>
              <a:srgbClr val="E8B45E"/>
            </a:solidFill>
            <a:prstDash val="solid"/>
          </a:ln>
        </p:spPr>
      </p:sp>
      <p:sp>
        <p:nvSpPr>
          <p:cNvPr id="12" name="" descr="Instructional visual for Freeze, Fine-Tune, and Ensemble Define Different Procedures">
            <a:extLst xmlns:a="http://schemas.openxmlformats.org/drawingml/2006/main">
              <a:ext uri="{FF2B5EF4-FFF2-40B4-BE49-F238E27FC236}">
                <a16:creationId xmlns:a16="http://schemas.microsoft.com/office/drawing/2014/main" id="{5B674BFF-0D6A-4982-AB25-29F5A00AA736}"/>
              </a:ext>
            </a:extLst>
          </p:cNvPr>
          <p:cNvSpPr>
            <a:spLocks xmlns:a="http://schemas.openxmlformats.org/drawingml/2006/main" noGrp="1"/>
          </p:cNvSpPr>
          <p:nvPr/>
        </p:nvSpPr>
        <p:spPr>
          <a:xfrm xmlns:a="http://schemas.openxmlformats.org/drawingml/2006/main">
            <a:off x="4496753" y="2514600"/>
            <a:ext cx="3048000" cy="1085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FINE-TUNE</a:t>
            </a:r>
          </a:p>
        </p:txBody>
      </p:sp>
      <p:sp>
        <p:nvSpPr>
          <p:cNvPr id="13" name="" descr="Instructional visual for Freeze, Fine-Tune, and Ensemble Define Different Procedures">
            <a:extLst xmlns:a="http://schemas.openxmlformats.org/drawingml/2006/main">
              <a:ext uri="{FF2B5EF4-FFF2-40B4-BE49-F238E27FC236}">
                <a16:creationId xmlns:a16="http://schemas.microsoft.com/office/drawing/2014/main" id="{9C0637FE-0AD4-4AA5-A23E-A5AA4FE784DA}"/>
              </a:ext>
            </a:extLst>
          </p:cNvPr>
          <p:cNvSpPr>
            <a:spLocks xmlns:a="http://schemas.openxmlformats.org/drawingml/2006/main" noGrp="1"/>
          </p:cNvSpPr>
          <p:nvPr/>
        </p:nvSpPr>
        <p:spPr>
          <a:xfrm xmlns:a="http://schemas.openxmlformats.org/drawingml/2006/main">
            <a:off x="8116253" y="2476500"/>
            <a:ext cx="3238500" cy="1162050"/>
          </a:xfrm>
          <a:prstGeom xmlns:a="http://schemas.openxmlformats.org/drawingml/2006/main" prst="roundRect">
            <a:avLst>
              <a:gd name="adj" fmla="val 9836"/>
            </a:avLst>
          </a:prstGeom>
          <a:solidFill xmlns:a="http://schemas.openxmlformats.org/drawingml/2006/main">
            <a:srgbClr val="0B0B0D"/>
          </a:solidFill>
          <a:ln xmlns:a="http://schemas.openxmlformats.org/drawingml/2006/main" w="19050">
            <a:solidFill>
              <a:srgbClr val="FF6B61"/>
            </a:solidFill>
            <a:prstDash val="solid"/>
          </a:ln>
        </p:spPr>
      </p:sp>
      <p:sp>
        <p:nvSpPr>
          <p:cNvPr id="14" name="" descr="Instructional visual for Freeze, Fine-Tune, and Ensemble Define Different Procedures">
            <a:extLst xmlns:a="http://schemas.openxmlformats.org/drawingml/2006/main">
              <a:ext uri="{FF2B5EF4-FFF2-40B4-BE49-F238E27FC236}">
                <a16:creationId xmlns:a16="http://schemas.microsoft.com/office/drawing/2014/main" id="{D109A93F-C8AB-43CF-BA21-83F730D5C6DD}"/>
              </a:ext>
            </a:extLst>
          </p:cNvPr>
          <p:cNvSpPr>
            <a:spLocks xmlns:a="http://schemas.openxmlformats.org/drawingml/2006/main" noGrp="1"/>
          </p:cNvSpPr>
          <p:nvPr/>
        </p:nvSpPr>
        <p:spPr>
          <a:xfrm xmlns:a="http://schemas.openxmlformats.org/drawingml/2006/main">
            <a:off x="8211503" y="2514600"/>
            <a:ext cx="3048000" cy="1085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DF"/>
                </a:solidFill>
              </a:defRPr>
            </a:pPr>
            <a:r>
              <a:rPr sz="1650" b="1">
                <a:solidFill>
                  <a:srgbClr val="F4EBDF"/>
                </a:solidFill>
              </a:rPr>
              <a:t>ENSEMBLE</a:t>
            </a:r>
          </a:p>
        </p:txBody>
      </p:sp>
      <p:sp>
        <p:nvSpPr>
          <p:cNvPr id="15" name="" descr="Instructional visual for Freeze, Fine-Tune, and Ensemble Define Different Procedures">
            <a:extLst xmlns:a="http://schemas.openxmlformats.org/drawingml/2006/main">
              <a:ext uri="{FF2B5EF4-FFF2-40B4-BE49-F238E27FC236}">
                <a16:creationId xmlns:a16="http://schemas.microsoft.com/office/drawing/2014/main" id="{50DF36EE-0FA0-4FEE-8A78-36BAAB642091}"/>
              </a:ext>
            </a:extLst>
          </p:cNvPr>
          <p:cNvSpPr>
            <a:spLocks xmlns:a="http://schemas.openxmlformats.org/drawingml/2006/main" noGrp="1"/>
          </p:cNvSpPr>
          <p:nvPr/>
        </p:nvSpPr>
        <p:spPr>
          <a:xfrm xmlns:a="http://schemas.openxmlformats.org/drawingml/2006/main">
            <a:off x="1048703" y="4210050"/>
            <a:ext cx="10096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725" b="0">
                <a:solidFill>
                  <a:srgbClr val="BDB8B0"/>
                </a:solidFill>
              </a:defRPr>
            </a:pPr>
            <a:r>
              <a:rPr sz="1725" b="0">
                <a:solidFill>
                  <a:srgbClr val="BDB8B0"/>
                </a:solidFill>
              </a:rPr>
              <a:t>Each choice changes capacity, calibration, leakage risk, and required out-of-fold evidence.</a:t>
            </a:r>
          </a:p>
        </p:txBody>
      </p:sp>
    </p:spTree>
    <p:extLst>
      <p:ext uri="{BB962C8B-B14F-4D97-AF65-F5344CB8AC3E}">
        <p14:creationId xmlns:p14="http://schemas.microsoft.com/office/powerpoint/2010/main" val="1705509815"/>
      </p:ext>
    </p:extLst>
  </p:cSld>
</p:sld>
</file>

<file path=ppt/slides/slide91.xml><?xml version="1.0" encoding="utf-8"?>
<p:sld xmlns:p="http://schemas.openxmlformats.org/presentationml/2006/main">
  <p:cSld>
    <p:bg>
      <p:bgPr>
        <a:solidFill xmlns:a="http://schemas.openxmlformats.org/drawingml/2006/main">
          <a:srgbClr val="050505"/>
        </a:solidFill>
      </p:bgPr>
    </p:bg>
    <p:spTree>
      <p:nvGrpSpPr>
        <p:cNvPr id="1" name="" descr="Instructional visual for Attention Computes Weighted Values Across Explicit Tensor Axes"/>
        <p:cNvGrpSpPr/>
        <p:nvPr/>
      </p:nvGrpSpPr>
      <p:grpSpPr>
        <a:xfrm xmlns:a="http://schemas.openxmlformats.org/drawingml/2006/main"/>
      </p:grpSpPr>
      <p:sp>
        <p:nvSpPr>
          <p:cNvPr id="1" name="" descr="Instructional visual for Attention Computes Weighted Values Across Explicit Tensor Axes">
            <a:extLst xmlns:a="http://schemas.openxmlformats.org/drawingml/2006/main">
              <a:ext uri="{FF2B5EF4-FFF2-40B4-BE49-F238E27FC236}">
                <a16:creationId xmlns:a16="http://schemas.microsoft.com/office/drawing/2014/main" id="{3FF120EA-FCF7-4408-BD2E-A4D2AD2430C5}"/>
              </a:ext>
            </a:extLst>
          </p:cNvPr>
          <p:cNvSpPr>
            <a:spLocks xmlns:a="http://schemas.openxmlformats.org/drawingml/2006/main" noGrp="1"/>
          </p:cNvSpPr>
          <p:nvPr/>
        </p:nvSpPr>
        <p:spPr>
          <a:xfrm xmlns:a="http://schemas.openxmlformats.org/drawingml/2006/main">
            <a:off x="1429" y="0"/>
            <a:ext cx="171450" cy="6858000"/>
          </a:xfrm>
          <a:prstGeom xmlns:a="http://schemas.openxmlformats.org/drawingml/2006/main" prst="rect">
            <a:avLst/>
          </a:prstGeom>
          <a:solidFill xmlns:a="http://schemas.openxmlformats.org/drawingml/2006/main">
            <a:srgbClr val="FF6B62"/>
          </a:solidFill>
          <a:ln xmlns:a="http://schemas.openxmlformats.org/drawingml/2006/main" w="0">
            <a:noFill/>
            <a:prstDash val="solid"/>
          </a:ln>
        </p:spPr>
      </p:sp>
      <p:sp>
        <p:nvSpPr>
          <p:cNvPr id="2" name="" descr="Instructional visual for Attention Computes Weighted Values Across Explicit Tensor Axes">
            <a:extLst xmlns:a="http://schemas.openxmlformats.org/drawingml/2006/main">
              <a:ext uri="{FF2B5EF4-FFF2-40B4-BE49-F238E27FC236}">
                <a16:creationId xmlns:a16="http://schemas.microsoft.com/office/drawing/2014/main" id="{2D830ADB-D4CA-4979-AC0C-9619B270589B}"/>
              </a:ext>
            </a:extLst>
          </p:cNvPr>
          <p:cNvSpPr>
            <a:spLocks xmlns:a="http://schemas.openxmlformats.org/drawingml/2006/main" noGrp="1"/>
          </p:cNvSpPr>
          <p:nvPr/>
        </p:nvSpPr>
        <p:spPr>
          <a:xfrm xmlns:a="http://schemas.openxmlformats.org/drawingml/2006/main">
            <a:off x="53482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1"/>
                </a:solidFill>
              </a:defRPr>
            </a:pPr>
            <a:r>
              <a:rPr sz="975" b="1">
                <a:solidFill>
                  <a:srgbClr val="BDB8B1"/>
                </a:solidFill>
              </a:rPr>
              <a:t>REPRESENTATION</a:t>
            </a:r>
          </a:p>
        </p:txBody>
      </p:sp>
      <p:sp>
        <p:nvSpPr>
          <p:cNvPr id="3" name="" descr="Instructional visual for Attention Computes Weighted Values Across Explicit Tensor Axes">
            <a:extLst xmlns:a="http://schemas.openxmlformats.org/drawingml/2006/main">
              <a:ext uri="{FF2B5EF4-FFF2-40B4-BE49-F238E27FC236}">
                <a16:creationId xmlns:a16="http://schemas.microsoft.com/office/drawing/2014/main" id="{EF7336B7-AB4D-4A28-9529-ED1FC5563B21}"/>
              </a:ext>
            </a:extLst>
          </p:cNvPr>
          <p:cNvSpPr>
            <a:spLocks xmlns:a="http://schemas.openxmlformats.org/drawingml/2006/main" noGrp="1"/>
          </p:cNvSpPr>
          <p:nvPr/>
        </p:nvSpPr>
        <p:spPr>
          <a:xfrm xmlns:a="http://schemas.openxmlformats.org/drawingml/2006/main">
            <a:off x="752617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1"/>
                </a:solidFill>
              </a:defRPr>
            </a:pPr>
            <a:r>
              <a:rPr sz="900" b="1">
                <a:solidFill>
                  <a:srgbClr val="BDB8B1"/>
                </a:solidFill>
              </a:rPr>
              <a:t>LITERATURE-DERIVED / DESIGN TARGET</a:t>
            </a:r>
          </a:p>
        </p:txBody>
      </p:sp>
      <p:sp>
        <p:nvSpPr>
          <p:cNvPr id="4" name="slide-title" descr="Instructional visual for Attention Computes Weighted Values Across Explicit Tensor Axes">
            <a:extLst xmlns:a="http://schemas.openxmlformats.org/drawingml/2006/main">
              <a:ext uri="{FF2B5EF4-FFF2-40B4-BE49-F238E27FC236}">
                <a16:creationId xmlns:a16="http://schemas.microsoft.com/office/drawing/2014/main" id="{D1F435C9-5ED4-4156-BA3E-5EBE5D188E3C}"/>
              </a:ext>
            </a:extLst>
          </p:cNvPr>
          <p:cNvSpPr>
            <a:spLocks xmlns:a="http://schemas.openxmlformats.org/drawingml/2006/main" noGrp="1"/>
          </p:cNvSpPr>
          <p:nvPr/>
        </p:nvSpPr>
        <p:spPr>
          <a:xfrm xmlns:a="http://schemas.openxmlformats.org/drawingml/2006/main">
            <a:off x="53482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0"/>
                </a:solidFill>
              </a:defRPr>
            </a:pPr>
            <a:r>
              <a:rPr sz="3600" b="1">
                <a:solidFill>
                  <a:srgbClr val="F4EBE0"/>
                </a:solidFill>
              </a:rPr>
              <a:t>Attention Computes Weighted Values Across Explicit Tensor Axes</a:t>
            </a:r>
          </a:p>
        </p:txBody>
      </p:sp>
      <p:sp>
        <p:nvSpPr>
          <p:cNvPr id="5" name="" descr="Instructional visual for Attention Computes Weighted Values Across Explicit Tensor Axes">
            <a:extLst xmlns:a="http://schemas.openxmlformats.org/drawingml/2006/main">
              <a:ext uri="{FF2B5EF4-FFF2-40B4-BE49-F238E27FC236}">
                <a16:creationId xmlns:a16="http://schemas.microsoft.com/office/drawing/2014/main" id="{5ACB4B3A-CEFC-42CA-BE91-E8477559EB55}"/>
              </a:ext>
            </a:extLst>
          </p:cNvPr>
          <p:cNvSpPr>
            <a:spLocks xmlns:a="http://schemas.openxmlformats.org/drawingml/2006/main" noGrp="1"/>
          </p:cNvSpPr>
          <p:nvPr/>
        </p:nvSpPr>
        <p:spPr>
          <a:xfrm xmlns:a="http://schemas.openxmlformats.org/drawingml/2006/main">
            <a:off x="534829" y="1657350"/>
            <a:ext cx="952500" cy="47625"/>
          </a:xfrm>
          <a:prstGeom xmlns:a="http://schemas.openxmlformats.org/drawingml/2006/main" prst="rect">
            <a:avLst/>
          </a:prstGeom>
          <a:solidFill xmlns:a="http://schemas.openxmlformats.org/drawingml/2006/main">
            <a:srgbClr val="FF6B62"/>
          </a:solidFill>
          <a:ln xmlns:a="http://schemas.openxmlformats.org/drawingml/2006/main" w="0">
            <a:noFill/>
            <a:prstDash val="solid"/>
          </a:ln>
        </p:spPr>
      </p:sp>
      <p:sp>
        <p:nvSpPr>
          <p:cNvPr id="6" name="" descr="Instructional visual for Attention Computes Weighted Values Across Explicit Tensor Axes">
            <a:extLst xmlns:a="http://schemas.openxmlformats.org/drawingml/2006/main">
              <a:ext uri="{FF2B5EF4-FFF2-40B4-BE49-F238E27FC236}">
                <a16:creationId xmlns:a16="http://schemas.microsoft.com/office/drawing/2014/main" id="{02FC56EF-520E-4D81-A945-82B189F62728}"/>
              </a:ext>
            </a:extLst>
          </p:cNvPr>
          <p:cNvSpPr>
            <a:spLocks xmlns:a="http://schemas.openxmlformats.org/drawingml/2006/main" noGrp="1"/>
          </p:cNvSpPr>
          <p:nvPr/>
        </p:nvSpPr>
        <p:spPr>
          <a:xfrm xmlns:a="http://schemas.openxmlformats.org/drawingml/2006/main">
            <a:off x="53482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SIGNAL QUEST</a:t>
            </a:r>
          </a:p>
        </p:txBody>
      </p:sp>
      <p:sp>
        <p:nvSpPr>
          <p:cNvPr id="7" name="" descr="Instructional visual for Attention Computes Weighted Values Across Explicit Tensor Axes">
            <a:extLst xmlns:a="http://schemas.openxmlformats.org/drawingml/2006/main">
              <a:ext uri="{FF2B5EF4-FFF2-40B4-BE49-F238E27FC236}">
                <a16:creationId xmlns:a16="http://schemas.microsoft.com/office/drawing/2014/main" id="{4089D1C6-81CD-458C-B1A8-690CA7DE263F}"/>
              </a:ext>
            </a:extLst>
          </p:cNvPr>
          <p:cNvSpPr>
            <a:spLocks xmlns:a="http://schemas.openxmlformats.org/drawingml/2006/main" noGrp="1"/>
          </p:cNvSpPr>
          <p:nvPr/>
        </p:nvSpPr>
        <p:spPr>
          <a:xfrm xmlns:a="http://schemas.openxmlformats.org/drawingml/2006/main">
            <a:off x="165877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1"/>
                </a:solidFill>
              </a:defRPr>
            </a:pPr>
            <a:r>
              <a:rPr sz="825" b="1">
                <a:solidFill>
                  <a:srgbClr val="BDB8B1"/>
                </a:solidFill>
              </a:rPr>
              <a:t>•  091 / 144</a:t>
            </a:r>
          </a:p>
        </p:txBody>
      </p:sp>
      <p:sp>
        <p:nvSpPr>
          <p:cNvPr id="8" name="" descr="Instructional visual for Attention Computes Weighted Values Across Explicit Tensor Axes">
            <a:extLst xmlns:a="http://schemas.openxmlformats.org/drawingml/2006/main">
              <a:ext uri="{FF2B5EF4-FFF2-40B4-BE49-F238E27FC236}">
                <a16:creationId xmlns:a16="http://schemas.microsoft.com/office/drawing/2014/main" id="{21EEBD4F-EB3A-416E-A102-EE5D1006330A}"/>
              </a:ext>
            </a:extLst>
          </p:cNvPr>
          <p:cNvSpPr>
            <a:spLocks xmlns:a="http://schemas.openxmlformats.org/drawingml/2006/main" noGrp="1"/>
          </p:cNvSpPr>
          <p:nvPr/>
        </p:nvSpPr>
        <p:spPr>
          <a:xfrm xmlns:a="http://schemas.openxmlformats.org/drawingml/2006/main">
            <a:off x="828817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1"/>
                </a:solidFill>
              </a:defRPr>
            </a:pPr>
            <a:r>
              <a:rPr sz="825" b="1">
                <a:solidFill>
                  <a:srgbClr val="BDB8B1"/>
                </a:solidFill>
              </a:rPr>
              <a:t>EVIDENCE ≠ PERMISSION</a:t>
            </a:r>
          </a:p>
        </p:txBody>
      </p:sp>
      <p:sp>
        <p:nvSpPr>
          <p:cNvPr id="9" name="" descr="Instructional visual for Attention Computes Weighted Values Across Explicit Tensor Axes">
            <a:extLst xmlns:a="http://schemas.openxmlformats.org/drawingml/2006/main">
              <a:ext uri="{FF2B5EF4-FFF2-40B4-BE49-F238E27FC236}">
                <a16:creationId xmlns:a16="http://schemas.microsoft.com/office/drawing/2014/main" id="{0707301E-7E53-4CDD-AC90-0A6ED90C0245}"/>
              </a:ext>
            </a:extLst>
          </p:cNvPr>
          <p:cNvSpPr>
            <a:spLocks xmlns:a="http://schemas.openxmlformats.org/drawingml/2006/main" noGrp="1"/>
          </p:cNvSpPr>
          <p:nvPr/>
        </p:nvSpPr>
        <p:spPr>
          <a:xfrm xmlns:a="http://schemas.openxmlformats.org/drawingml/2006/main">
            <a:off x="687229"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D"/>
                </a:solidFill>
              </a:defRPr>
            </a:pPr>
            <a:r>
              <a:rPr sz="1875" b="0">
                <a:solidFill>
                  <a:srgbClr val="FFF8ED"/>
                </a:solidFill>
              </a:rPr>
              <a:t>Queries, keys, values, masks, and softmax create position-to-position weights.</a:t>
            </a:r>
          </a:p>
        </p:txBody>
      </p:sp>
      <p:sp>
        <p:nvSpPr>
          <p:cNvPr id="10" name="" descr="Instructional visual for Attention Computes Weighted Values Across Explicit Tensor Axes">
            <a:extLst xmlns:a="http://schemas.openxmlformats.org/drawingml/2006/main">
              <a:ext uri="{FF2B5EF4-FFF2-40B4-BE49-F238E27FC236}">
                <a16:creationId xmlns:a16="http://schemas.microsoft.com/office/drawing/2014/main" id="{6A82C9C8-0D0D-40D2-A39C-3ED29B63D0F4}"/>
              </a:ext>
            </a:extLst>
          </p:cNvPr>
          <p:cNvSpPr>
            <a:spLocks xmlns:a="http://schemas.openxmlformats.org/drawingml/2006/main" noGrp="1"/>
          </p:cNvSpPr>
          <p:nvPr/>
        </p:nvSpPr>
        <p:spPr>
          <a:xfrm xmlns:a="http://schemas.openxmlformats.org/drawingml/2006/main">
            <a:off x="6335554" y="3143250"/>
            <a:ext cx="419100" cy="209550"/>
          </a:xfrm>
          <a:prstGeom xmlns:a="http://schemas.openxmlformats.org/drawingml/2006/main" prst="rightArrow">
            <a:avLst/>
          </a:prstGeom>
          <a:solidFill xmlns:a="http://schemas.openxmlformats.org/drawingml/2006/main">
            <a:srgbClr val="FF6B62"/>
          </a:solidFill>
          <a:ln xmlns:a="http://schemas.openxmlformats.org/drawingml/2006/main" w="0">
            <a:noFill/>
            <a:prstDash val="solid"/>
          </a:ln>
        </p:spPr>
      </p:sp>
      <p:sp>
        <p:nvSpPr>
          <p:cNvPr id="11" name="" descr="Instructional visual for Attention Computes Weighted Values Across Explicit Tensor Axes">
            <a:extLst xmlns:a="http://schemas.openxmlformats.org/drawingml/2006/main">
              <a:ext uri="{FF2B5EF4-FFF2-40B4-BE49-F238E27FC236}">
                <a16:creationId xmlns:a16="http://schemas.microsoft.com/office/drawing/2014/main" id="{BD812697-D6BD-4D5D-873C-E8755E73C527}"/>
              </a:ext>
            </a:extLst>
          </p:cNvPr>
          <p:cNvSpPr>
            <a:spLocks xmlns:a="http://schemas.openxmlformats.org/drawingml/2006/main" noGrp="1"/>
          </p:cNvSpPr>
          <p:nvPr/>
        </p:nvSpPr>
        <p:spPr>
          <a:xfrm xmlns:a="http://schemas.openxmlformats.org/drawingml/2006/main">
            <a:off x="581167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27D3C5"/>
            </a:solidFill>
            <a:prstDash val="solid"/>
          </a:ln>
        </p:spPr>
      </p:sp>
      <p:sp>
        <p:nvSpPr>
          <p:cNvPr id="12" name="" descr="Instructional visual for Attention Computes Weighted Values Across Explicit Tensor Axes">
            <a:extLst xmlns:a="http://schemas.openxmlformats.org/drawingml/2006/main">
              <a:ext uri="{FF2B5EF4-FFF2-40B4-BE49-F238E27FC236}">
                <a16:creationId xmlns:a16="http://schemas.microsoft.com/office/drawing/2014/main" id="{2F1DD1BA-1ABC-49B8-AF86-D8D4E524E2AD}"/>
              </a:ext>
            </a:extLst>
          </p:cNvPr>
          <p:cNvSpPr>
            <a:spLocks xmlns:a="http://schemas.openxmlformats.org/drawingml/2006/main" noGrp="1"/>
          </p:cNvSpPr>
          <p:nvPr/>
        </p:nvSpPr>
        <p:spPr>
          <a:xfrm xmlns:a="http://schemas.openxmlformats.org/drawingml/2006/main">
            <a:off x="584977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Q</a:t>
            </a:r>
          </a:p>
        </p:txBody>
      </p:sp>
      <p:sp>
        <p:nvSpPr>
          <p:cNvPr id="13" name="" descr="Instructional visual for Attention Computes Weighted Values Across Explicit Tensor Axes">
            <a:extLst xmlns:a="http://schemas.openxmlformats.org/drawingml/2006/main">
              <a:ext uri="{FF2B5EF4-FFF2-40B4-BE49-F238E27FC236}">
                <a16:creationId xmlns:a16="http://schemas.microsoft.com/office/drawing/2014/main" id="{7C08001E-B8DE-4E00-8739-37B1189CD869}"/>
              </a:ext>
            </a:extLst>
          </p:cNvPr>
          <p:cNvSpPr>
            <a:spLocks xmlns:a="http://schemas.openxmlformats.org/drawingml/2006/main" noGrp="1"/>
          </p:cNvSpPr>
          <p:nvPr/>
        </p:nvSpPr>
        <p:spPr>
          <a:xfrm xmlns:a="http://schemas.openxmlformats.org/drawingml/2006/main">
            <a:off x="8097679" y="3143250"/>
            <a:ext cx="419100" cy="209550"/>
          </a:xfrm>
          <a:prstGeom xmlns:a="http://schemas.openxmlformats.org/drawingml/2006/main" prst="rightArrow">
            <a:avLst/>
          </a:prstGeom>
          <a:solidFill xmlns:a="http://schemas.openxmlformats.org/drawingml/2006/main">
            <a:srgbClr val="FF6B62"/>
          </a:solidFill>
          <a:ln xmlns:a="http://schemas.openxmlformats.org/drawingml/2006/main" w="0">
            <a:noFill/>
            <a:prstDash val="solid"/>
          </a:ln>
        </p:spPr>
      </p:sp>
      <p:sp>
        <p:nvSpPr>
          <p:cNvPr id="14" name="" descr="Instructional visual for Attention Computes Weighted Values Across Explicit Tensor Axes">
            <a:extLst xmlns:a="http://schemas.openxmlformats.org/drawingml/2006/main">
              <a:ext uri="{FF2B5EF4-FFF2-40B4-BE49-F238E27FC236}">
                <a16:creationId xmlns:a16="http://schemas.microsoft.com/office/drawing/2014/main" id="{D2755FB8-F0AA-4505-85D3-0886A30F38B8}"/>
              </a:ext>
            </a:extLst>
          </p:cNvPr>
          <p:cNvSpPr>
            <a:spLocks xmlns:a="http://schemas.openxmlformats.org/drawingml/2006/main" noGrp="1"/>
          </p:cNvSpPr>
          <p:nvPr/>
        </p:nvSpPr>
        <p:spPr>
          <a:xfrm xmlns:a="http://schemas.openxmlformats.org/drawingml/2006/main">
            <a:off x="762142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E8B45F"/>
            </a:solidFill>
            <a:prstDash val="solid"/>
          </a:ln>
        </p:spPr>
      </p:sp>
      <p:sp>
        <p:nvSpPr>
          <p:cNvPr id="15" name="" descr="Instructional visual for Attention Computes Weighted Values Across Explicit Tensor Axes">
            <a:extLst xmlns:a="http://schemas.openxmlformats.org/drawingml/2006/main">
              <a:ext uri="{FF2B5EF4-FFF2-40B4-BE49-F238E27FC236}">
                <a16:creationId xmlns:a16="http://schemas.microsoft.com/office/drawing/2014/main" id="{2124F256-769B-4BCC-9383-8B8CAB5877F4}"/>
              </a:ext>
            </a:extLst>
          </p:cNvPr>
          <p:cNvSpPr>
            <a:spLocks xmlns:a="http://schemas.openxmlformats.org/drawingml/2006/main" noGrp="1"/>
          </p:cNvSpPr>
          <p:nvPr/>
        </p:nvSpPr>
        <p:spPr>
          <a:xfrm xmlns:a="http://schemas.openxmlformats.org/drawingml/2006/main">
            <a:off x="765952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K</a:t>
            </a:r>
          </a:p>
        </p:txBody>
      </p:sp>
      <p:sp>
        <p:nvSpPr>
          <p:cNvPr id="16" name="" descr="Instructional visual for Attention Computes Weighted Values Across Explicit Tensor Axes">
            <a:extLst xmlns:a="http://schemas.openxmlformats.org/drawingml/2006/main">
              <a:ext uri="{FF2B5EF4-FFF2-40B4-BE49-F238E27FC236}">
                <a16:creationId xmlns:a16="http://schemas.microsoft.com/office/drawing/2014/main" id="{2D6854E5-415E-4B31-ADD3-1B2A4B9CB432}"/>
              </a:ext>
            </a:extLst>
          </p:cNvPr>
          <p:cNvSpPr>
            <a:spLocks xmlns:a="http://schemas.openxmlformats.org/drawingml/2006/main" noGrp="1"/>
          </p:cNvSpPr>
          <p:nvPr/>
        </p:nvSpPr>
        <p:spPr>
          <a:xfrm xmlns:a="http://schemas.openxmlformats.org/drawingml/2006/main">
            <a:off x="9431179" y="2724150"/>
            <a:ext cx="1524000" cy="1047750"/>
          </a:xfrm>
          <a:prstGeom xmlns:a="http://schemas.openxmlformats.org/drawingml/2006/main" prst="roundRect">
            <a:avLst>
              <a:gd name="adj" fmla="val 10909"/>
            </a:avLst>
          </a:prstGeom>
          <a:solidFill xmlns:a="http://schemas.openxmlformats.org/drawingml/2006/main">
            <a:srgbClr val="0B0B0E"/>
          </a:solidFill>
          <a:ln xmlns:a="http://schemas.openxmlformats.org/drawingml/2006/main" w="19050">
            <a:solidFill>
              <a:srgbClr val="FF6B62"/>
            </a:solidFill>
            <a:prstDash val="solid"/>
          </a:ln>
        </p:spPr>
      </p:sp>
      <p:sp>
        <p:nvSpPr>
          <p:cNvPr id="17" name="" descr="Instructional visual for Attention Computes Weighted Values Across Explicit Tensor Axes">
            <a:extLst xmlns:a="http://schemas.openxmlformats.org/drawingml/2006/main">
              <a:ext uri="{FF2B5EF4-FFF2-40B4-BE49-F238E27FC236}">
                <a16:creationId xmlns:a16="http://schemas.microsoft.com/office/drawing/2014/main" id="{4875FF54-2440-43A6-9FBA-ED87A2E51A36}"/>
              </a:ext>
            </a:extLst>
          </p:cNvPr>
          <p:cNvSpPr>
            <a:spLocks xmlns:a="http://schemas.openxmlformats.org/drawingml/2006/main" noGrp="1"/>
          </p:cNvSpPr>
          <p:nvPr/>
        </p:nvSpPr>
        <p:spPr>
          <a:xfrm xmlns:a="http://schemas.openxmlformats.org/drawingml/2006/main">
            <a:off x="9469279"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0"/>
                </a:solidFill>
              </a:defRPr>
            </a:pPr>
            <a:r>
              <a:rPr sz="1650" b="1">
                <a:solidFill>
                  <a:srgbClr val="F4EBE0"/>
                </a:solidFill>
              </a:rPr>
              <a:t>V</a:t>
            </a:r>
          </a:p>
        </p:txBody>
      </p:sp>
    </p:spTree>
    <p:extLst>
      <p:ext uri="{BB962C8B-B14F-4D97-AF65-F5344CB8AC3E}">
        <p14:creationId xmlns:p14="http://schemas.microsoft.com/office/powerpoint/2010/main" val="326527937"/>
      </p:ext>
    </p:extLst>
  </p:cSld>
</p:sld>
</file>

<file path=ppt/slides/slide92.xml><?xml version="1.0" encoding="utf-8"?>
<p:sld xmlns:p="http://schemas.openxmlformats.org/presentationml/2006/main">
  <p:cSld>
    <p:bg>
      <p:bgPr>
        <a:solidFill xmlns:a="http://schemas.openxmlformats.org/drawingml/2006/main">
          <a:srgbClr val="050505"/>
        </a:solidFill>
      </p:bgPr>
    </p:bg>
    <p:spTree>
      <p:nvGrpSpPr>
        <p:cNvPr id="1" name="" descr="Instructional visual for Causal Softmax Zeroes Forbidden Future Positions"/>
        <p:cNvGrpSpPr/>
        <p:nvPr/>
      </p:nvGrpSpPr>
      <p:grpSpPr>
        <a:xfrm xmlns:a="http://schemas.openxmlformats.org/drawingml/2006/main"/>
      </p:grpSpPr>
      <p:sp>
        <p:nvSpPr>
          <p:cNvPr id="1" name="" descr="Instructional visual for Causal Softmax Zeroes Forbidden Future Positions">
            <a:extLst xmlns:a="http://schemas.openxmlformats.org/drawingml/2006/main">
              <a:ext uri="{FF2B5EF4-FFF2-40B4-BE49-F238E27FC236}">
                <a16:creationId xmlns:a16="http://schemas.microsoft.com/office/drawing/2014/main" id="{22BCFB76-C89A-49CB-B625-8F52710AB106}"/>
              </a:ext>
            </a:extLst>
          </p:cNvPr>
          <p:cNvSpPr>
            <a:spLocks xmlns:a="http://schemas.openxmlformats.org/drawingml/2006/main" noGrp="1"/>
          </p:cNvSpPr>
          <p:nvPr/>
        </p:nvSpPr>
        <p:spPr>
          <a:xfrm xmlns:a="http://schemas.openxmlformats.org/drawingml/2006/main">
            <a:off x="1905" y="0"/>
            <a:ext cx="171450" cy="6858000"/>
          </a:xfrm>
          <a:prstGeom xmlns:a="http://schemas.openxmlformats.org/drawingml/2006/main" prst="rect">
            <a:avLst/>
          </a:prstGeom>
          <a:solidFill xmlns:a="http://schemas.openxmlformats.org/drawingml/2006/main">
            <a:srgbClr val="FF6B63"/>
          </a:solidFill>
          <a:ln xmlns:a="http://schemas.openxmlformats.org/drawingml/2006/main" w="0">
            <a:noFill/>
            <a:prstDash val="solid"/>
          </a:ln>
        </p:spPr>
      </p:sp>
      <p:sp>
        <p:nvSpPr>
          <p:cNvPr id="2" name="" descr="Instructional visual for Causal Softmax Zeroes Forbidden Future Positions">
            <a:extLst xmlns:a="http://schemas.openxmlformats.org/drawingml/2006/main">
              <a:ext uri="{FF2B5EF4-FFF2-40B4-BE49-F238E27FC236}">
                <a16:creationId xmlns:a16="http://schemas.microsoft.com/office/drawing/2014/main" id="{A4703195-A4A0-4483-94DE-D25B1080226E}"/>
              </a:ext>
            </a:extLst>
          </p:cNvPr>
          <p:cNvSpPr>
            <a:spLocks xmlns:a="http://schemas.openxmlformats.org/drawingml/2006/main" noGrp="1"/>
          </p:cNvSpPr>
          <p:nvPr/>
        </p:nvSpPr>
        <p:spPr>
          <a:xfrm xmlns:a="http://schemas.openxmlformats.org/drawingml/2006/main">
            <a:off x="535305"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2"/>
                </a:solidFill>
              </a:defRPr>
            </a:pPr>
            <a:r>
              <a:rPr sz="975" b="1">
                <a:solidFill>
                  <a:srgbClr val="BDB8B2"/>
                </a:solidFill>
              </a:rPr>
              <a:t>REPRESENTATION</a:t>
            </a:r>
          </a:p>
        </p:txBody>
      </p:sp>
      <p:sp>
        <p:nvSpPr>
          <p:cNvPr id="3" name="" descr="Instructional visual for Causal Softmax Zeroes Forbidden Future Positions">
            <a:extLst xmlns:a="http://schemas.openxmlformats.org/drawingml/2006/main">
              <a:ext uri="{FF2B5EF4-FFF2-40B4-BE49-F238E27FC236}">
                <a16:creationId xmlns:a16="http://schemas.microsoft.com/office/drawing/2014/main" id="{E8C8049A-0E88-42AC-993E-9A40598BB5D6}"/>
              </a:ext>
            </a:extLst>
          </p:cNvPr>
          <p:cNvSpPr>
            <a:spLocks xmlns:a="http://schemas.openxmlformats.org/drawingml/2006/main" noGrp="1"/>
          </p:cNvSpPr>
          <p:nvPr/>
        </p:nvSpPr>
        <p:spPr>
          <a:xfrm xmlns:a="http://schemas.openxmlformats.org/drawingml/2006/main">
            <a:off x="7526655"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0"/>
                </a:solidFill>
              </a:defRPr>
            </a:pPr>
            <a:r>
              <a:rPr sz="900" b="1">
                <a:solidFill>
                  <a:srgbClr val="E8B460"/>
                </a:solidFill>
              </a:rPr>
              <a:t>ILLUSTRATIVE • NOT OBSERVED</a:t>
            </a:r>
          </a:p>
        </p:txBody>
      </p:sp>
      <p:sp>
        <p:nvSpPr>
          <p:cNvPr id="4" name="slide-title" descr="Instructional visual for Causal Softmax Zeroes Forbidden Future Positions">
            <a:extLst xmlns:a="http://schemas.openxmlformats.org/drawingml/2006/main">
              <a:ext uri="{FF2B5EF4-FFF2-40B4-BE49-F238E27FC236}">
                <a16:creationId xmlns:a16="http://schemas.microsoft.com/office/drawing/2014/main" id="{F647B7B4-4E24-4B6A-A327-8B31CC532A43}"/>
              </a:ext>
            </a:extLst>
          </p:cNvPr>
          <p:cNvSpPr>
            <a:spLocks xmlns:a="http://schemas.openxmlformats.org/drawingml/2006/main" noGrp="1"/>
          </p:cNvSpPr>
          <p:nvPr/>
        </p:nvSpPr>
        <p:spPr>
          <a:xfrm xmlns:a="http://schemas.openxmlformats.org/drawingml/2006/main">
            <a:off x="535305"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1"/>
                </a:solidFill>
              </a:defRPr>
            </a:pPr>
            <a:r>
              <a:rPr sz="3600" b="1">
                <a:solidFill>
                  <a:srgbClr val="F4EBE1"/>
                </a:solidFill>
              </a:rPr>
              <a:t>Causal Softmax Zeroes Forbidden Future Positions</a:t>
            </a:r>
          </a:p>
        </p:txBody>
      </p:sp>
      <p:sp>
        <p:nvSpPr>
          <p:cNvPr id="5" name="" descr="Instructional visual for Causal Softmax Zeroes Forbidden Future Positions">
            <a:extLst xmlns:a="http://schemas.openxmlformats.org/drawingml/2006/main">
              <a:ext uri="{FF2B5EF4-FFF2-40B4-BE49-F238E27FC236}">
                <a16:creationId xmlns:a16="http://schemas.microsoft.com/office/drawing/2014/main" id="{04E65895-F0F9-400A-8FC9-0E2DD7FC4E02}"/>
              </a:ext>
            </a:extLst>
          </p:cNvPr>
          <p:cNvSpPr>
            <a:spLocks xmlns:a="http://schemas.openxmlformats.org/drawingml/2006/main" noGrp="1"/>
          </p:cNvSpPr>
          <p:nvPr/>
        </p:nvSpPr>
        <p:spPr>
          <a:xfrm xmlns:a="http://schemas.openxmlformats.org/drawingml/2006/main">
            <a:off x="535305" y="1657350"/>
            <a:ext cx="952500" cy="47625"/>
          </a:xfrm>
          <a:prstGeom xmlns:a="http://schemas.openxmlformats.org/drawingml/2006/main" prst="rect">
            <a:avLst/>
          </a:prstGeom>
          <a:solidFill xmlns:a="http://schemas.openxmlformats.org/drawingml/2006/main">
            <a:srgbClr val="FF6B63"/>
          </a:solidFill>
          <a:ln xmlns:a="http://schemas.openxmlformats.org/drawingml/2006/main" w="0">
            <a:noFill/>
            <a:prstDash val="solid"/>
          </a:ln>
        </p:spPr>
      </p:sp>
      <p:sp>
        <p:nvSpPr>
          <p:cNvPr id="6" name="" descr="Instructional visual for Causal Softmax Zeroes Forbidden Future Positions">
            <a:extLst xmlns:a="http://schemas.openxmlformats.org/drawingml/2006/main">
              <a:ext uri="{FF2B5EF4-FFF2-40B4-BE49-F238E27FC236}">
                <a16:creationId xmlns:a16="http://schemas.microsoft.com/office/drawing/2014/main" id="{8944B307-A5FF-4BAB-8DA8-F767B4B3E689}"/>
              </a:ext>
            </a:extLst>
          </p:cNvPr>
          <p:cNvSpPr>
            <a:spLocks xmlns:a="http://schemas.openxmlformats.org/drawingml/2006/main" noGrp="1"/>
          </p:cNvSpPr>
          <p:nvPr/>
        </p:nvSpPr>
        <p:spPr>
          <a:xfrm xmlns:a="http://schemas.openxmlformats.org/drawingml/2006/main">
            <a:off x="535305"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SIGNAL QUEST</a:t>
            </a:r>
          </a:p>
        </p:txBody>
      </p:sp>
      <p:sp>
        <p:nvSpPr>
          <p:cNvPr id="7" name="" descr="Instructional visual for Causal Softmax Zeroes Forbidden Future Positions">
            <a:extLst xmlns:a="http://schemas.openxmlformats.org/drawingml/2006/main">
              <a:ext uri="{FF2B5EF4-FFF2-40B4-BE49-F238E27FC236}">
                <a16:creationId xmlns:a16="http://schemas.microsoft.com/office/drawing/2014/main" id="{7BC3F444-72DD-4652-9946-D3E5A9CE7020}"/>
              </a:ext>
            </a:extLst>
          </p:cNvPr>
          <p:cNvSpPr>
            <a:spLocks xmlns:a="http://schemas.openxmlformats.org/drawingml/2006/main" noGrp="1"/>
          </p:cNvSpPr>
          <p:nvPr/>
        </p:nvSpPr>
        <p:spPr>
          <a:xfrm xmlns:a="http://schemas.openxmlformats.org/drawingml/2006/main">
            <a:off x="1659255"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2"/>
                </a:solidFill>
              </a:defRPr>
            </a:pPr>
            <a:r>
              <a:rPr sz="825" b="1">
                <a:solidFill>
                  <a:srgbClr val="BDB8B2"/>
                </a:solidFill>
              </a:rPr>
              <a:t>•  092 / 144  •  BUILD 1/3</a:t>
            </a:r>
          </a:p>
        </p:txBody>
      </p:sp>
      <p:sp>
        <p:nvSpPr>
          <p:cNvPr id="8" name="" descr="Instructional visual for Causal Softmax Zeroes Forbidden Future Positions">
            <a:extLst xmlns:a="http://schemas.openxmlformats.org/drawingml/2006/main">
              <a:ext uri="{FF2B5EF4-FFF2-40B4-BE49-F238E27FC236}">
                <a16:creationId xmlns:a16="http://schemas.microsoft.com/office/drawing/2014/main" id="{ACF0DAC1-70F5-462C-8F23-651D7A6AD32F}"/>
              </a:ext>
            </a:extLst>
          </p:cNvPr>
          <p:cNvSpPr>
            <a:spLocks xmlns:a="http://schemas.openxmlformats.org/drawingml/2006/main" noGrp="1"/>
          </p:cNvSpPr>
          <p:nvPr/>
        </p:nvSpPr>
        <p:spPr>
          <a:xfrm xmlns:a="http://schemas.openxmlformats.org/drawingml/2006/main">
            <a:off x="8288655"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2"/>
                </a:solidFill>
              </a:defRPr>
            </a:pPr>
            <a:r>
              <a:rPr sz="825" b="1">
                <a:solidFill>
                  <a:srgbClr val="BDB8B2"/>
                </a:solidFill>
              </a:rPr>
              <a:t>EVIDENCE ≠ PERMISSION</a:t>
            </a:r>
          </a:p>
        </p:txBody>
      </p:sp>
      <p:sp>
        <p:nvSpPr>
          <p:cNvPr id="9" name="" descr="Instructional visual for Causal Softmax Zeroes Forbidden Future Positions">
            <a:extLst xmlns:a="http://schemas.openxmlformats.org/drawingml/2006/main">
              <a:ext uri="{FF2B5EF4-FFF2-40B4-BE49-F238E27FC236}">
                <a16:creationId xmlns:a16="http://schemas.microsoft.com/office/drawing/2014/main" id="{0FB9C7C9-1B28-4008-AE08-F7FC03F67F34}"/>
              </a:ext>
            </a:extLst>
          </p:cNvPr>
          <p:cNvSpPr>
            <a:spLocks xmlns:a="http://schemas.openxmlformats.org/drawingml/2006/main" noGrp="1"/>
          </p:cNvSpPr>
          <p:nvPr/>
        </p:nvSpPr>
        <p:spPr>
          <a:xfrm xmlns:a="http://schemas.openxmlformats.org/drawingml/2006/main">
            <a:off x="687705" y="1962150"/>
            <a:ext cx="4095750" cy="381000"/>
          </a:xfrm>
          <a:prstGeom xmlns:a="http://schemas.openxmlformats.org/drawingml/2006/main" prst="roundRect">
            <a:avLst>
              <a:gd name="adj" fmla="val 20000"/>
            </a:avLst>
          </a:prstGeom>
          <a:solidFill xmlns:a="http://schemas.openxmlformats.org/drawingml/2006/main">
            <a:srgbClr val="0B0B0F"/>
          </a:solidFill>
          <a:ln xmlns:a="http://schemas.openxmlformats.org/drawingml/2006/main" w="14288">
            <a:solidFill>
              <a:srgbClr val="E8B460"/>
            </a:solidFill>
            <a:prstDash val="solid"/>
          </a:ln>
        </p:spPr>
      </p:sp>
      <p:sp>
        <p:nvSpPr>
          <p:cNvPr id="10" name="" descr="Instructional visual for Causal Softmax Zeroes Forbidden Future Positions">
            <a:extLst xmlns:a="http://schemas.openxmlformats.org/drawingml/2006/main">
              <a:ext uri="{FF2B5EF4-FFF2-40B4-BE49-F238E27FC236}">
                <a16:creationId xmlns:a16="http://schemas.microsoft.com/office/drawing/2014/main" id="{316031DE-ECB2-48F2-8E4D-8FE6C6A11407}"/>
              </a:ext>
            </a:extLst>
          </p:cNvPr>
          <p:cNvSpPr>
            <a:spLocks xmlns:a="http://schemas.openxmlformats.org/drawingml/2006/main" noGrp="1"/>
          </p:cNvSpPr>
          <p:nvPr/>
        </p:nvSpPr>
        <p:spPr>
          <a:xfrm xmlns:a="http://schemas.openxmlformats.org/drawingml/2006/main">
            <a:off x="782955"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0"/>
                </a:solidFill>
              </a:defRPr>
            </a:pPr>
            <a:r>
              <a:rPr sz="1650" b="1">
                <a:solidFill>
                  <a:srgbClr val="E8B460"/>
                </a:solidFill>
              </a:rPr>
              <a:t>ILLUSTRATIVE • LEDGER LOCKED</a:t>
            </a:r>
          </a:p>
        </p:txBody>
      </p:sp>
      <p:sp>
        <p:nvSpPr>
          <p:cNvPr id="11" name="" descr="Instructional visual for Causal Softmax Zeroes Forbidden Future Positions">
            <a:extLst xmlns:a="http://schemas.openxmlformats.org/drawingml/2006/main">
              <a:ext uri="{FF2B5EF4-FFF2-40B4-BE49-F238E27FC236}">
                <a16:creationId xmlns:a16="http://schemas.microsoft.com/office/drawing/2014/main" id="{86D36F31-62E8-4FD4-84D4-054FFF4CA332}"/>
              </a:ext>
            </a:extLst>
          </p:cNvPr>
          <p:cNvSpPr>
            <a:spLocks xmlns:a="http://schemas.openxmlformats.org/drawingml/2006/main" noGrp="1"/>
          </p:cNvSpPr>
          <p:nvPr/>
        </p:nvSpPr>
        <p:spPr>
          <a:xfrm xmlns:a="http://schemas.openxmlformats.org/drawingml/2006/main">
            <a:off x="687705"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1"/>
                </a:solidFill>
              </a:defRPr>
            </a:pPr>
            <a:r>
              <a:rPr sz="1800" b="1">
                <a:solidFill>
                  <a:srgbClr val="F4EBE1"/>
                </a:solidFill>
              </a:rPr>
              <a:t>Causal masking and row-wise softmax</a:t>
            </a:r>
          </a:p>
        </p:txBody>
      </p:sp>
      <p:sp>
        <p:nvSpPr>
          <p:cNvPr id="12" name="" descr="Instructional visual for Causal Softmax Zeroes Forbidden Future Positions">
            <a:extLst xmlns:a="http://schemas.openxmlformats.org/drawingml/2006/main">
              <a:ext uri="{FF2B5EF4-FFF2-40B4-BE49-F238E27FC236}">
                <a16:creationId xmlns:a16="http://schemas.microsoft.com/office/drawing/2014/main" id="{0E57F83A-92EB-4F77-81CE-DE30DB970D4A}"/>
              </a:ext>
            </a:extLst>
          </p:cNvPr>
          <p:cNvSpPr>
            <a:spLocks xmlns:a="http://schemas.openxmlformats.org/drawingml/2006/main" noGrp="1"/>
          </p:cNvSpPr>
          <p:nvPr/>
        </p:nvSpPr>
        <p:spPr>
          <a:xfrm xmlns:a="http://schemas.openxmlformats.org/drawingml/2006/main">
            <a:off x="687705"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E"/>
                </a:solidFill>
              </a:defRPr>
            </a:pPr>
            <a:r>
              <a:rPr sz="1875" b="0">
                <a:solidFill>
                  <a:srgbClr val="FFF8EE"/>
                </a:solidFill>
              </a:rPr>
              <a:t>SQ-EX-012 verifies mask arithmetic while preserving the full pipeline’s causal burden.</a:t>
            </a:r>
          </a:p>
        </p:txBody>
      </p:sp>
      <p:sp>
        <p:nvSpPr>
          <p:cNvPr id="13" name="" descr="Instructional visual for Causal Softmax Zeroes Forbidden Future Positions">
            <a:extLst xmlns:a="http://schemas.openxmlformats.org/drawingml/2006/main">
              <a:ext uri="{FF2B5EF4-FFF2-40B4-BE49-F238E27FC236}">
                <a16:creationId xmlns:a16="http://schemas.microsoft.com/office/drawing/2014/main" id="{9F4A2155-EFE0-4788-A022-5294E242F3F1}"/>
              </a:ext>
            </a:extLst>
          </p:cNvPr>
          <p:cNvSpPr>
            <a:spLocks xmlns:a="http://schemas.openxmlformats.org/drawingml/2006/main" noGrp="1"/>
          </p:cNvSpPr>
          <p:nvPr/>
        </p:nvSpPr>
        <p:spPr>
          <a:xfrm xmlns:a="http://schemas.openxmlformats.org/drawingml/2006/main">
            <a:off x="6193155" y="2000250"/>
            <a:ext cx="4857750" cy="3333750"/>
          </a:xfrm>
          <a:prstGeom xmlns:a="http://schemas.openxmlformats.org/drawingml/2006/main" prst="roundRect">
            <a:avLst>
              <a:gd name="adj" fmla="val 2286"/>
            </a:avLst>
          </a:prstGeom>
          <a:solidFill xmlns:a="http://schemas.openxmlformats.org/drawingml/2006/main">
            <a:srgbClr val="0B0B0F"/>
          </a:solidFill>
          <a:ln xmlns:a="http://schemas.openxmlformats.org/drawingml/2006/main" w="19050">
            <a:solidFill>
              <a:srgbClr val="E8B460"/>
            </a:solidFill>
            <a:prstDash val="solid"/>
          </a:ln>
        </p:spPr>
      </p:sp>
      <p:sp>
        <p:nvSpPr>
          <p:cNvPr id="14" name="" descr="Instructional visual for Causal Softmax Zeroes Forbidden Future Positions">
            <a:extLst xmlns:a="http://schemas.openxmlformats.org/drawingml/2006/main">
              <a:ext uri="{FF2B5EF4-FFF2-40B4-BE49-F238E27FC236}">
                <a16:creationId xmlns:a16="http://schemas.microsoft.com/office/drawing/2014/main" id="{DB9DAD56-81F1-4A69-BBF4-AE1D02F87FBE}"/>
              </a:ext>
            </a:extLst>
          </p:cNvPr>
          <p:cNvSpPr>
            <a:spLocks xmlns:a="http://schemas.openxmlformats.org/drawingml/2006/main" noGrp="1"/>
          </p:cNvSpPr>
          <p:nvPr/>
        </p:nvSpPr>
        <p:spPr>
          <a:xfrm xmlns:a="http://schemas.openxmlformats.org/drawingml/2006/main">
            <a:off x="6478905"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0"/>
                </a:solidFill>
              </a:defRPr>
            </a:pPr>
            <a:r>
              <a:rPr sz="1650" b="1">
                <a:solidFill>
                  <a:srgbClr val="E8B460"/>
                </a:solidFill>
              </a:rPr>
              <a:t>Mask future logits: [1, −∞, −∞]</a:t>
            </a:r>
          </a:p>
        </p:txBody>
      </p:sp>
      <p:sp>
        <p:nvSpPr>
          <p:cNvPr id="15" name="" descr="Instructional visual for Causal Softmax Zeroes Forbidden Future Positions">
            <a:extLst xmlns:a="http://schemas.openxmlformats.org/drawingml/2006/main">
              <a:ext uri="{FF2B5EF4-FFF2-40B4-BE49-F238E27FC236}">
                <a16:creationId xmlns:a16="http://schemas.microsoft.com/office/drawing/2014/main" id="{87A77177-4658-478D-B183-6D74D6BCA573}"/>
              </a:ext>
            </a:extLst>
          </p:cNvPr>
          <p:cNvSpPr>
            <a:spLocks xmlns:a="http://schemas.openxmlformats.org/drawingml/2006/main" noGrp="1"/>
          </p:cNvSpPr>
          <p:nvPr/>
        </p:nvSpPr>
        <p:spPr>
          <a:xfrm xmlns:a="http://schemas.openxmlformats.org/drawingml/2006/main">
            <a:off x="6478905"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2"/>
                </a:solidFill>
              </a:defRPr>
            </a:pPr>
            <a:r>
              <a:rPr sz="1125" b="0">
                <a:solidFill>
                  <a:srgbClr val="BDB8B2"/>
                </a:solidFill>
              </a:rPr>
              <a:t>Rounded for lecture • exact values remain in the ledger</a:t>
            </a:r>
          </a:p>
        </p:txBody>
      </p:sp>
    </p:spTree>
    <p:extLst>
      <p:ext uri="{BB962C8B-B14F-4D97-AF65-F5344CB8AC3E}">
        <p14:creationId xmlns:p14="http://schemas.microsoft.com/office/powerpoint/2010/main" val="1980101072"/>
      </p:ext>
    </p:extLst>
  </p:cSld>
</p:sld>
</file>

<file path=ppt/slides/slide93.xml><?xml version="1.0" encoding="utf-8"?>
<p:sld xmlns:p="http://schemas.openxmlformats.org/presentationml/2006/main">
  <p:cSld>
    <p:bg>
      <p:bgPr>
        <a:solidFill xmlns:a="http://schemas.openxmlformats.org/drawingml/2006/main">
          <a:srgbClr val="050505"/>
        </a:solidFill>
      </p:bgPr>
    </p:bg>
    <p:spTree>
      <p:nvGrpSpPr>
        <p:cNvPr id="1" name="" descr="Instructional visual for Causal Softmax Zeroes Forbidden Future Positions"/>
        <p:cNvGrpSpPr/>
        <p:nvPr/>
      </p:nvGrpSpPr>
      <p:grpSpPr>
        <a:xfrm xmlns:a="http://schemas.openxmlformats.org/drawingml/2006/main"/>
      </p:grpSpPr>
      <p:sp>
        <p:nvSpPr>
          <p:cNvPr id="1" name="" descr="Instructional visual for Causal Softmax Zeroes Forbidden Future Positions">
            <a:extLst xmlns:a="http://schemas.openxmlformats.org/drawingml/2006/main">
              <a:ext uri="{FF2B5EF4-FFF2-40B4-BE49-F238E27FC236}">
                <a16:creationId xmlns:a16="http://schemas.microsoft.com/office/drawing/2014/main" id="{9519FBF0-81A4-45CF-B16F-041AD199E76F}"/>
              </a:ext>
            </a:extLst>
          </p:cNvPr>
          <p:cNvSpPr>
            <a:spLocks xmlns:a="http://schemas.openxmlformats.org/drawingml/2006/main" noGrp="1"/>
          </p:cNvSpPr>
          <p:nvPr/>
        </p:nvSpPr>
        <p:spPr>
          <a:xfrm xmlns:a="http://schemas.openxmlformats.org/drawingml/2006/main">
            <a:off x="2381" y="0"/>
            <a:ext cx="171450" cy="6858000"/>
          </a:xfrm>
          <a:prstGeom xmlns:a="http://schemas.openxmlformats.org/drawingml/2006/main" prst="rect">
            <a:avLst/>
          </a:prstGeom>
          <a:solidFill xmlns:a="http://schemas.openxmlformats.org/drawingml/2006/main">
            <a:srgbClr val="FF6B64"/>
          </a:solidFill>
          <a:ln xmlns:a="http://schemas.openxmlformats.org/drawingml/2006/main" w="0">
            <a:noFill/>
            <a:prstDash val="solid"/>
          </a:ln>
        </p:spPr>
      </p:sp>
      <p:sp>
        <p:nvSpPr>
          <p:cNvPr id="2" name="" descr="Instructional visual for Causal Softmax Zeroes Forbidden Future Positions">
            <a:extLst xmlns:a="http://schemas.openxmlformats.org/drawingml/2006/main">
              <a:ext uri="{FF2B5EF4-FFF2-40B4-BE49-F238E27FC236}">
                <a16:creationId xmlns:a16="http://schemas.microsoft.com/office/drawing/2014/main" id="{973DD9D8-B13A-4399-8B1D-C90BE453C607}"/>
              </a:ext>
            </a:extLst>
          </p:cNvPr>
          <p:cNvSpPr>
            <a:spLocks xmlns:a="http://schemas.openxmlformats.org/drawingml/2006/main" noGrp="1"/>
          </p:cNvSpPr>
          <p:nvPr/>
        </p:nvSpPr>
        <p:spPr>
          <a:xfrm xmlns:a="http://schemas.openxmlformats.org/drawingml/2006/main">
            <a:off x="535781"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3"/>
                </a:solidFill>
              </a:defRPr>
            </a:pPr>
            <a:r>
              <a:rPr sz="975" b="1">
                <a:solidFill>
                  <a:srgbClr val="BDB8B3"/>
                </a:solidFill>
              </a:rPr>
              <a:t>REPRESENTATION</a:t>
            </a:r>
          </a:p>
        </p:txBody>
      </p:sp>
      <p:sp>
        <p:nvSpPr>
          <p:cNvPr id="3" name="" descr="Instructional visual for Causal Softmax Zeroes Forbidden Future Positions">
            <a:extLst xmlns:a="http://schemas.openxmlformats.org/drawingml/2006/main">
              <a:ext uri="{FF2B5EF4-FFF2-40B4-BE49-F238E27FC236}">
                <a16:creationId xmlns:a16="http://schemas.microsoft.com/office/drawing/2014/main" id="{66501C8C-B690-4E19-931A-27576F8E12E2}"/>
              </a:ext>
            </a:extLst>
          </p:cNvPr>
          <p:cNvSpPr>
            <a:spLocks xmlns:a="http://schemas.openxmlformats.org/drawingml/2006/main" noGrp="1"/>
          </p:cNvSpPr>
          <p:nvPr/>
        </p:nvSpPr>
        <p:spPr>
          <a:xfrm xmlns:a="http://schemas.openxmlformats.org/drawingml/2006/main">
            <a:off x="7527131"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1"/>
                </a:solidFill>
              </a:defRPr>
            </a:pPr>
            <a:r>
              <a:rPr sz="900" b="1">
                <a:solidFill>
                  <a:srgbClr val="E8B461"/>
                </a:solidFill>
              </a:rPr>
              <a:t>ILLUSTRATIVE • NOT OBSERVED</a:t>
            </a:r>
          </a:p>
        </p:txBody>
      </p:sp>
      <p:sp>
        <p:nvSpPr>
          <p:cNvPr id="4" name="slide-title" descr="Instructional visual for Causal Softmax Zeroes Forbidden Future Positions">
            <a:extLst xmlns:a="http://schemas.openxmlformats.org/drawingml/2006/main">
              <a:ext uri="{FF2B5EF4-FFF2-40B4-BE49-F238E27FC236}">
                <a16:creationId xmlns:a16="http://schemas.microsoft.com/office/drawing/2014/main" id="{F08A63EE-5323-45D5-9330-0E6EB95A02C9}"/>
              </a:ext>
            </a:extLst>
          </p:cNvPr>
          <p:cNvSpPr>
            <a:spLocks xmlns:a="http://schemas.openxmlformats.org/drawingml/2006/main" noGrp="1"/>
          </p:cNvSpPr>
          <p:nvPr/>
        </p:nvSpPr>
        <p:spPr>
          <a:xfrm xmlns:a="http://schemas.openxmlformats.org/drawingml/2006/main">
            <a:off x="535781"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2"/>
                </a:solidFill>
              </a:defRPr>
            </a:pPr>
            <a:r>
              <a:rPr sz="3600" b="1">
                <a:solidFill>
                  <a:srgbClr val="F4EBE2"/>
                </a:solidFill>
              </a:rPr>
              <a:t>Causal Softmax Zeroes Forbidden Future Positions</a:t>
            </a:r>
          </a:p>
        </p:txBody>
      </p:sp>
      <p:sp>
        <p:nvSpPr>
          <p:cNvPr id="5" name="" descr="Instructional visual for Causal Softmax Zeroes Forbidden Future Positions">
            <a:extLst xmlns:a="http://schemas.openxmlformats.org/drawingml/2006/main">
              <a:ext uri="{FF2B5EF4-FFF2-40B4-BE49-F238E27FC236}">
                <a16:creationId xmlns:a16="http://schemas.microsoft.com/office/drawing/2014/main" id="{D9264737-8BF4-4AF3-932F-2DDC38FE2E3E}"/>
              </a:ext>
            </a:extLst>
          </p:cNvPr>
          <p:cNvSpPr>
            <a:spLocks xmlns:a="http://schemas.openxmlformats.org/drawingml/2006/main" noGrp="1"/>
          </p:cNvSpPr>
          <p:nvPr/>
        </p:nvSpPr>
        <p:spPr>
          <a:xfrm xmlns:a="http://schemas.openxmlformats.org/drawingml/2006/main">
            <a:off x="535781" y="1657350"/>
            <a:ext cx="952500" cy="47625"/>
          </a:xfrm>
          <a:prstGeom xmlns:a="http://schemas.openxmlformats.org/drawingml/2006/main" prst="rect">
            <a:avLst/>
          </a:prstGeom>
          <a:solidFill xmlns:a="http://schemas.openxmlformats.org/drawingml/2006/main">
            <a:srgbClr val="FF6B64"/>
          </a:solidFill>
          <a:ln xmlns:a="http://schemas.openxmlformats.org/drawingml/2006/main" w="0">
            <a:noFill/>
            <a:prstDash val="solid"/>
          </a:ln>
        </p:spPr>
      </p:sp>
      <p:sp>
        <p:nvSpPr>
          <p:cNvPr id="6" name="" descr="Instructional visual for Causal Softmax Zeroes Forbidden Future Positions">
            <a:extLst xmlns:a="http://schemas.openxmlformats.org/drawingml/2006/main">
              <a:ext uri="{FF2B5EF4-FFF2-40B4-BE49-F238E27FC236}">
                <a16:creationId xmlns:a16="http://schemas.microsoft.com/office/drawing/2014/main" id="{45C207D0-7F62-4238-A236-5A6A751E9EF5}"/>
              </a:ext>
            </a:extLst>
          </p:cNvPr>
          <p:cNvSpPr>
            <a:spLocks xmlns:a="http://schemas.openxmlformats.org/drawingml/2006/main" noGrp="1"/>
          </p:cNvSpPr>
          <p:nvPr/>
        </p:nvSpPr>
        <p:spPr>
          <a:xfrm xmlns:a="http://schemas.openxmlformats.org/drawingml/2006/main">
            <a:off x="535781"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SIGNAL QUEST</a:t>
            </a:r>
          </a:p>
        </p:txBody>
      </p:sp>
      <p:sp>
        <p:nvSpPr>
          <p:cNvPr id="7" name="" descr="Instructional visual for Causal Softmax Zeroes Forbidden Future Positions">
            <a:extLst xmlns:a="http://schemas.openxmlformats.org/drawingml/2006/main">
              <a:ext uri="{FF2B5EF4-FFF2-40B4-BE49-F238E27FC236}">
                <a16:creationId xmlns:a16="http://schemas.microsoft.com/office/drawing/2014/main" id="{A79F92C5-4885-4AF1-BE54-3CDF6F524E24}"/>
              </a:ext>
            </a:extLst>
          </p:cNvPr>
          <p:cNvSpPr>
            <a:spLocks xmlns:a="http://schemas.openxmlformats.org/drawingml/2006/main" noGrp="1"/>
          </p:cNvSpPr>
          <p:nvPr/>
        </p:nvSpPr>
        <p:spPr>
          <a:xfrm xmlns:a="http://schemas.openxmlformats.org/drawingml/2006/main">
            <a:off x="1659731"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3"/>
                </a:solidFill>
              </a:defRPr>
            </a:pPr>
            <a:r>
              <a:rPr sz="825" b="1">
                <a:solidFill>
                  <a:srgbClr val="BDB8B3"/>
                </a:solidFill>
              </a:rPr>
              <a:t>•  093 / 144  •  BUILD 2/3</a:t>
            </a:r>
          </a:p>
        </p:txBody>
      </p:sp>
      <p:sp>
        <p:nvSpPr>
          <p:cNvPr id="8" name="" descr="Instructional visual for Causal Softmax Zeroes Forbidden Future Positions">
            <a:extLst xmlns:a="http://schemas.openxmlformats.org/drawingml/2006/main">
              <a:ext uri="{FF2B5EF4-FFF2-40B4-BE49-F238E27FC236}">
                <a16:creationId xmlns:a16="http://schemas.microsoft.com/office/drawing/2014/main" id="{C2B5BC5E-3BB7-4C2C-8CC3-6E75B6271717}"/>
              </a:ext>
            </a:extLst>
          </p:cNvPr>
          <p:cNvSpPr>
            <a:spLocks xmlns:a="http://schemas.openxmlformats.org/drawingml/2006/main" noGrp="1"/>
          </p:cNvSpPr>
          <p:nvPr/>
        </p:nvSpPr>
        <p:spPr>
          <a:xfrm xmlns:a="http://schemas.openxmlformats.org/drawingml/2006/main">
            <a:off x="8289131"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3"/>
                </a:solidFill>
              </a:defRPr>
            </a:pPr>
            <a:r>
              <a:rPr sz="825" b="1">
                <a:solidFill>
                  <a:srgbClr val="BDB8B3"/>
                </a:solidFill>
              </a:rPr>
              <a:t>EVIDENCE ≠ PERMISSION</a:t>
            </a:r>
          </a:p>
        </p:txBody>
      </p:sp>
      <p:sp>
        <p:nvSpPr>
          <p:cNvPr id="9" name="" descr="Instructional visual for Causal Softmax Zeroes Forbidden Future Positions">
            <a:extLst xmlns:a="http://schemas.openxmlformats.org/drawingml/2006/main">
              <a:ext uri="{FF2B5EF4-FFF2-40B4-BE49-F238E27FC236}">
                <a16:creationId xmlns:a16="http://schemas.microsoft.com/office/drawing/2014/main" id="{EA11D16B-3483-4F14-8B37-884261DF39E0}"/>
              </a:ext>
            </a:extLst>
          </p:cNvPr>
          <p:cNvSpPr>
            <a:spLocks xmlns:a="http://schemas.openxmlformats.org/drawingml/2006/main" noGrp="1"/>
          </p:cNvSpPr>
          <p:nvPr/>
        </p:nvSpPr>
        <p:spPr>
          <a:xfrm xmlns:a="http://schemas.openxmlformats.org/drawingml/2006/main">
            <a:off x="688181" y="1962150"/>
            <a:ext cx="4095750" cy="381000"/>
          </a:xfrm>
          <a:prstGeom xmlns:a="http://schemas.openxmlformats.org/drawingml/2006/main" prst="roundRect">
            <a:avLst>
              <a:gd name="adj" fmla="val 20000"/>
            </a:avLst>
          </a:prstGeom>
          <a:solidFill xmlns:a="http://schemas.openxmlformats.org/drawingml/2006/main">
            <a:srgbClr val="0B0B10"/>
          </a:solidFill>
          <a:ln xmlns:a="http://schemas.openxmlformats.org/drawingml/2006/main" w="14288">
            <a:solidFill>
              <a:srgbClr val="E8B461"/>
            </a:solidFill>
            <a:prstDash val="solid"/>
          </a:ln>
        </p:spPr>
      </p:sp>
      <p:sp>
        <p:nvSpPr>
          <p:cNvPr id="10" name="" descr="Instructional visual for Causal Softmax Zeroes Forbidden Future Positions">
            <a:extLst xmlns:a="http://schemas.openxmlformats.org/drawingml/2006/main">
              <a:ext uri="{FF2B5EF4-FFF2-40B4-BE49-F238E27FC236}">
                <a16:creationId xmlns:a16="http://schemas.microsoft.com/office/drawing/2014/main" id="{6372F741-BEAE-42C6-8AEF-A352244B20EA}"/>
              </a:ext>
            </a:extLst>
          </p:cNvPr>
          <p:cNvSpPr>
            <a:spLocks xmlns:a="http://schemas.openxmlformats.org/drawingml/2006/main" noGrp="1"/>
          </p:cNvSpPr>
          <p:nvPr/>
        </p:nvSpPr>
        <p:spPr>
          <a:xfrm xmlns:a="http://schemas.openxmlformats.org/drawingml/2006/main">
            <a:off x="783431"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1"/>
                </a:solidFill>
              </a:defRPr>
            </a:pPr>
            <a:r>
              <a:rPr sz="1650" b="1">
                <a:solidFill>
                  <a:srgbClr val="E8B461"/>
                </a:solidFill>
              </a:rPr>
              <a:t>ILLUSTRATIVE • LEDGER LOCKED</a:t>
            </a:r>
          </a:p>
        </p:txBody>
      </p:sp>
      <p:sp>
        <p:nvSpPr>
          <p:cNvPr id="11" name="" descr="Instructional visual for Causal Softmax Zeroes Forbidden Future Positions">
            <a:extLst xmlns:a="http://schemas.openxmlformats.org/drawingml/2006/main">
              <a:ext uri="{FF2B5EF4-FFF2-40B4-BE49-F238E27FC236}">
                <a16:creationId xmlns:a16="http://schemas.microsoft.com/office/drawing/2014/main" id="{EE4BE149-A87E-4E59-89C8-3059C9F9A874}"/>
              </a:ext>
            </a:extLst>
          </p:cNvPr>
          <p:cNvSpPr>
            <a:spLocks xmlns:a="http://schemas.openxmlformats.org/drawingml/2006/main" noGrp="1"/>
          </p:cNvSpPr>
          <p:nvPr/>
        </p:nvSpPr>
        <p:spPr>
          <a:xfrm xmlns:a="http://schemas.openxmlformats.org/drawingml/2006/main">
            <a:off x="688181"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2"/>
                </a:solidFill>
              </a:defRPr>
            </a:pPr>
            <a:r>
              <a:rPr sz="1800" b="1">
                <a:solidFill>
                  <a:srgbClr val="F4EBE2"/>
                </a:solidFill>
              </a:rPr>
              <a:t>Causal masking and row-wise softmax</a:t>
            </a:r>
          </a:p>
        </p:txBody>
      </p:sp>
      <p:sp>
        <p:nvSpPr>
          <p:cNvPr id="12" name="" descr="Instructional visual for Causal Softmax Zeroes Forbidden Future Positions">
            <a:extLst xmlns:a="http://schemas.openxmlformats.org/drawingml/2006/main">
              <a:ext uri="{FF2B5EF4-FFF2-40B4-BE49-F238E27FC236}">
                <a16:creationId xmlns:a16="http://schemas.microsoft.com/office/drawing/2014/main" id="{76413855-774B-4573-93A2-9F441CB86FC4}"/>
              </a:ext>
            </a:extLst>
          </p:cNvPr>
          <p:cNvSpPr>
            <a:spLocks xmlns:a="http://schemas.openxmlformats.org/drawingml/2006/main" noGrp="1"/>
          </p:cNvSpPr>
          <p:nvPr/>
        </p:nvSpPr>
        <p:spPr>
          <a:xfrm xmlns:a="http://schemas.openxmlformats.org/drawingml/2006/main">
            <a:off x="688181"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EF"/>
                </a:solidFill>
              </a:defRPr>
            </a:pPr>
            <a:r>
              <a:rPr sz="1875" b="0">
                <a:solidFill>
                  <a:srgbClr val="FFF8EF"/>
                </a:solidFill>
              </a:rPr>
              <a:t>SQ-EX-012 verifies mask arithmetic while preserving the full pipeline’s causal burden.</a:t>
            </a:r>
          </a:p>
        </p:txBody>
      </p:sp>
      <p:sp>
        <p:nvSpPr>
          <p:cNvPr id="13" name="" descr="Instructional visual for Causal Softmax Zeroes Forbidden Future Positions">
            <a:extLst xmlns:a="http://schemas.openxmlformats.org/drawingml/2006/main">
              <a:ext uri="{FF2B5EF4-FFF2-40B4-BE49-F238E27FC236}">
                <a16:creationId xmlns:a16="http://schemas.microsoft.com/office/drawing/2014/main" id="{D8DA53F5-5D04-4D5B-BB66-9214877FD69B}"/>
              </a:ext>
            </a:extLst>
          </p:cNvPr>
          <p:cNvSpPr>
            <a:spLocks xmlns:a="http://schemas.openxmlformats.org/drawingml/2006/main" noGrp="1"/>
          </p:cNvSpPr>
          <p:nvPr/>
        </p:nvSpPr>
        <p:spPr>
          <a:xfrm xmlns:a="http://schemas.openxmlformats.org/drawingml/2006/main">
            <a:off x="6193631" y="2000250"/>
            <a:ext cx="4857750" cy="3333750"/>
          </a:xfrm>
          <a:prstGeom xmlns:a="http://schemas.openxmlformats.org/drawingml/2006/main" prst="roundRect">
            <a:avLst>
              <a:gd name="adj" fmla="val 2286"/>
            </a:avLst>
          </a:prstGeom>
          <a:solidFill xmlns:a="http://schemas.openxmlformats.org/drawingml/2006/main">
            <a:srgbClr val="0B0B10"/>
          </a:solidFill>
          <a:ln xmlns:a="http://schemas.openxmlformats.org/drawingml/2006/main" w="19050">
            <a:solidFill>
              <a:srgbClr val="E8B461"/>
            </a:solidFill>
            <a:prstDash val="solid"/>
          </a:ln>
        </p:spPr>
      </p:sp>
      <p:sp>
        <p:nvSpPr>
          <p:cNvPr id="14" name="" descr="Instructional visual for Causal Softmax Zeroes Forbidden Future Positions">
            <a:extLst xmlns:a="http://schemas.openxmlformats.org/drawingml/2006/main">
              <a:ext uri="{FF2B5EF4-FFF2-40B4-BE49-F238E27FC236}">
                <a16:creationId xmlns:a16="http://schemas.microsoft.com/office/drawing/2014/main" id="{998BD811-EA4B-45F0-94D8-4E6BB1D52430}"/>
              </a:ext>
            </a:extLst>
          </p:cNvPr>
          <p:cNvSpPr>
            <a:spLocks xmlns:a="http://schemas.openxmlformats.org/drawingml/2006/main" noGrp="1"/>
          </p:cNvSpPr>
          <p:nvPr/>
        </p:nvSpPr>
        <p:spPr>
          <a:xfrm xmlns:a="http://schemas.openxmlformats.org/drawingml/2006/main">
            <a:off x="6479381"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1"/>
                </a:solidFill>
              </a:defRPr>
            </a:pPr>
            <a:r>
              <a:rPr sz="1650" b="1">
                <a:solidFill>
                  <a:srgbClr val="E8B461"/>
                </a:solidFill>
              </a:rPr>
              <a:t>Mask future logits: [1, −∞, −∞]</a:t>
            </a:r>
          </a:p>
          <a:p xmlns:a="http://schemas.openxmlformats.org/drawingml/2006/main">
            <a:r>
              <a:t/>
            </a:r>
          </a:p>
          <a:p xmlns:a="http://schemas.openxmlformats.org/drawingml/2006/main">
            <a:pPr algn="l">
              <a:defRPr sz="1650" b="1">
                <a:solidFill>
                  <a:srgbClr val="E8B461"/>
                </a:solidFill>
              </a:defRPr>
            </a:pPr>
            <a:r>
              <a:rPr sz="1650" b="1">
                <a:solidFill>
                  <a:srgbClr val="E8B461"/>
                </a:solidFill>
              </a:rPr>
              <a:t>Row 2 softmax: [0.2689, 0.7311, 0]</a:t>
            </a:r>
          </a:p>
        </p:txBody>
      </p:sp>
      <p:sp>
        <p:nvSpPr>
          <p:cNvPr id="15" name="" descr="Instructional visual for Causal Softmax Zeroes Forbidden Future Positions">
            <a:extLst xmlns:a="http://schemas.openxmlformats.org/drawingml/2006/main">
              <a:ext uri="{FF2B5EF4-FFF2-40B4-BE49-F238E27FC236}">
                <a16:creationId xmlns:a16="http://schemas.microsoft.com/office/drawing/2014/main" id="{6B56373F-0615-49BA-BAA6-A7F86FB5E2A9}"/>
              </a:ext>
            </a:extLst>
          </p:cNvPr>
          <p:cNvSpPr>
            <a:spLocks xmlns:a="http://schemas.openxmlformats.org/drawingml/2006/main" noGrp="1"/>
          </p:cNvSpPr>
          <p:nvPr/>
        </p:nvSpPr>
        <p:spPr>
          <a:xfrm xmlns:a="http://schemas.openxmlformats.org/drawingml/2006/main">
            <a:off x="6479381"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3"/>
                </a:solidFill>
              </a:defRPr>
            </a:pPr>
            <a:r>
              <a:rPr sz="1125" b="0">
                <a:solidFill>
                  <a:srgbClr val="BDB8B3"/>
                </a:solidFill>
              </a:rPr>
              <a:t>Rounded for lecture • exact values remain in the ledger</a:t>
            </a:r>
          </a:p>
        </p:txBody>
      </p:sp>
    </p:spTree>
    <p:extLst>
      <p:ext uri="{BB962C8B-B14F-4D97-AF65-F5344CB8AC3E}">
        <p14:creationId xmlns:p14="http://schemas.microsoft.com/office/powerpoint/2010/main" val="2116097994"/>
      </p:ext>
    </p:extLst>
  </p:cSld>
</p:sld>
</file>

<file path=ppt/slides/slide94.xml><?xml version="1.0" encoding="utf-8"?>
<p:sld xmlns:p="http://schemas.openxmlformats.org/presentationml/2006/main">
  <p:cSld>
    <p:bg>
      <p:bgPr>
        <a:solidFill xmlns:a="http://schemas.openxmlformats.org/drawingml/2006/main">
          <a:srgbClr val="050505"/>
        </a:solidFill>
      </p:bgPr>
    </p:bg>
    <p:spTree>
      <p:nvGrpSpPr>
        <p:cNvPr id="1" name="" descr="Instructional visual for Causal Softmax Zeroes Forbidden Future Positions"/>
        <p:cNvGrpSpPr/>
        <p:nvPr/>
      </p:nvGrpSpPr>
      <p:grpSpPr>
        <a:xfrm xmlns:a="http://schemas.openxmlformats.org/drawingml/2006/main"/>
      </p:grpSpPr>
      <p:sp>
        <p:nvSpPr>
          <p:cNvPr id="1" name="" descr="Instructional visual for Causal Softmax Zeroes Forbidden Future Positions">
            <a:extLst xmlns:a="http://schemas.openxmlformats.org/drawingml/2006/main">
              <a:ext uri="{FF2B5EF4-FFF2-40B4-BE49-F238E27FC236}">
                <a16:creationId xmlns:a16="http://schemas.microsoft.com/office/drawing/2014/main" id="{AAEF4C57-F267-414D-8FA7-1B04BD19FB35}"/>
              </a:ext>
            </a:extLst>
          </p:cNvPr>
          <p:cNvSpPr>
            <a:spLocks xmlns:a="http://schemas.openxmlformats.org/drawingml/2006/main" noGrp="1"/>
          </p:cNvSpPr>
          <p:nvPr/>
        </p:nvSpPr>
        <p:spPr>
          <a:xfrm xmlns:a="http://schemas.openxmlformats.org/drawingml/2006/main">
            <a:off x="2858" y="0"/>
            <a:ext cx="171450" cy="6858000"/>
          </a:xfrm>
          <a:prstGeom xmlns:a="http://schemas.openxmlformats.org/drawingml/2006/main" prst="rect">
            <a:avLst/>
          </a:prstGeom>
          <a:solidFill xmlns:a="http://schemas.openxmlformats.org/drawingml/2006/main">
            <a:srgbClr val="FF6B65"/>
          </a:solidFill>
          <a:ln xmlns:a="http://schemas.openxmlformats.org/drawingml/2006/main" w="0">
            <a:noFill/>
            <a:prstDash val="solid"/>
          </a:ln>
        </p:spPr>
      </p:sp>
      <p:sp>
        <p:nvSpPr>
          <p:cNvPr id="2" name="" descr="Instructional visual for Causal Softmax Zeroes Forbidden Future Positions">
            <a:extLst xmlns:a="http://schemas.openxmlformats.org/drawingml/2006/main">
              <a:ext uri="{FF2B5EF4-FFF2-40B4-BE49-F238E27FC236}">
                <a16:creationId xmlns:a16="http://schemas.microsoft.com/office/drawing/2014/main" id="{5562C393-28F5-49DF-B23A-F1BB5FCA079C}"/>
              </a:ext>
            </a:extLst>
          </p:cNvPr>
          <p:cNvSpPr>
            <a:spLocks xmlns:a="http://schemas.openxmlformats.org/drawingml/2006/main" noGrp="1"/>
          </p:cNvSpPr>
          <p:nvPr/>
        </p:nvSpPr>
        <p:spPr>
          <a:xfrm xmlns:a="http://schemas.openxmlformats.org/drawingml/2006/main">
            <a:off x="536258"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4"/>
                </a:solidFill>
              </a:defRPr>
            </a:pPr>
            <a:r>
              <a:rPr sz="975" b="1">
                <a:solidFill>
                  <a:srgbClr val="BDB8B4"/>
                </a:solidFill>
              </a:rPr>
              <a:t>REPRESENTATION</a:t>
            </a:r>
          </a:p>
        </p:txBody>
      </p:sp>
      <p:sp>
        <p:nvSpPr>
          <p:cNvPr id="3" name="" descr="Instructional visual for Causal Softmax Zeroes Forbidden Future Positions">
            <a:extLst xmlns:a="http://schemas.openxmlformats.org/drawingml/2006/main">
              <a:ext uri="{FF2B5EF4-FFF2-40B4-BE49-F238E27FC236}">
                <a16:creationId xmlns:a16="http://schemas.microsoft.com/office/drawing/2014/main" id="{280C8199-A93B-430F-B392-92E9A218EBA9}"/>
              </a:ext>
            </a:extLst>
          </p:cNvPr>
          <p:cNvSpPr>
            <a:spLocks xmlns:a="http://schemas.openxmlformats.org/drawingml/2006/main" noGrp="1"/>
          </p:cNvSpPr>
          <p:nvPr/>
        </p:nvSpPr>
        <p:spPr>
          <a:xfrm xmlns:a="http://schemas.openxmlformats.org/drawingml/2006/main">
            <a:off x="7527608"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E8B462"/>
                </a:solidFill>
              </a:defRPr>
            </a:pPr>
            <a:r>
              <a:rPr sz="900" b="1">
                <a:solidFill>
                  <a:srgbClr val="E8B462"/>
                </a:solidFill>
              </a:rPr>
              <a:t>ILLUSTRATIVE • NOT OBSERVED</a:t>
            </a:r>
          </a:p>
        </p:txBody>
      </p:sp>
      <p:sp>
        <p:nvSpPr>
          <p:cNvPr id="4" name="slide-title" descr="Instructional visual for Causal Softmax Zeroes Forbidden Future Positions">
            <a:extLst xmlns:a="http://schemas.openxmlformats.org/drawingml/2006/main">
              <a:ext uri="{FF2B5EF4-FFF2-40B4-BE49-F238E27FC236}">
                <a16:creationId xmlns:a16="http://schemas.microsoft.com/office/drawing/2014/main" id="{66EEF482-26A3-42E1-BA3C-C74EC9C5CAAD}"/>
              </a:ext>
            </a:extLst>
          </p:cNvPr>
          <p:cNvSpPr>
            <a:spLocks xmlns:a="http://schemas.openxmlformats.org/drawingml/2006/main" noGrp="1"/>
          </p:cNvSpPr>
          <p:nvPr/>
        </p:nvSpPr>
        <p:spPr>
          <a:xfrm xmlns:a="http://schemas.openxmlformats.org/drawingml/2006/main">
            <a:off x="536258"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3"/>
                </a:solidFill>
              </a:defRPr>
            </a:pPr>
            <a:r>
              <a:rPr sz="3600" b="1">
                <a:solidFill>
                  <a:srgbClr val="F4EBE3"/>
                </a:solidFill>
              </a:rPr>
              <a:t>Causal Softmax Zeroes Forbidden Future Positions</a:t>
            </a:r>
          </a:p>
        </p:txBody>
      </p:sp>
      <p:sp>
        <p:nvSpPr>
          <p:cNvPr id="5" name="" descr="Instructional visual for Causal Softmax Zeroes Forbidden Future Positions">
            <a:extLst xmlns:a="http://schemas.openxmlformats.org/drawingml/2006/main">
              <a:ext uri="{FF2B5EF4-FFF2-40B4-BE49-F238E27FC236}">
                <a16:creationId xmlns:a16="http://schemas.microsoft.com/office/drawing/2014/main" id="{5F1610D7-B7BE-408B-BE88-32CB6D0D02BB}"/>
              </a:ext>
            </a:extLst>
          </p:cNvPr>
          <p:cNvSpPr>
            <a:spLocks xmlns:a="http://schemas.openxmlformats.org/drawingml/2006/main" noGrp="1"/>
          </p:cNvSpPr>
          <p:nvPr/>
        </p:nvSpPr>
        <p:spPr>
          <a:xfrm xmlns:a="http://schemas.openxmlformats.org/drawingml/2006/main">
            <a:off x="536258" y="1657350"/>
            <a:ext cx="952500" cy="47625"/>
          </a:xfrm>
          <a:prstGeom xmlns:a="http://schemas.openxmlformats.org/drawingml/2006/main" prst="rect">
            <a:avLst/>
          </a:prstGeom>
          <a:solidFill xmlns:a="http://schemas.openxmlformats.org/drawingml/2006/main">
            <a:srgbClr val="FF6B65"/>
          </a:solidFill>
          <a:ln xmlns:a="http://schemas.openxmlformats.org/drawingml/2006/main" w="0">
            <a:noFill/>
            <a:prstDash val="solid"/>
          </a:ln>
        </p:spPr>
      </p:sp>
      <p:sp>
        <p:nvSpPr>
          <p:cNvPr id="6" name="" descr="Instructional visual for Causal Softmax Zeroes Forbidden Future Positions">
            <a:extLst xmlns:a="http://schemas.openxmlformats.org/drawingml/2006/main">
              <a:ext uri="{FF2B5EF4-FFF2-40B4-BE49-F238E27FC236}">
                <a16:creationId xmlns:a16="http://schemas.microsoft.com/office/drawing/2014/main" id="{2EDDB2CE-282C-44EE-A943-16E0469C111E}"/>
              </a:ext>
            </a:extLst>
          </p:cNvPr>
          <p:cNvSpPr>
            <a:spLocks xmlns:a="http://schemas.openxmlformats.org/drawingml/2006/main" noGrp="1"/>
          </p:cNvSpPr>
          <p:nvPr/>
        </p:nvSpPr>
        <p:spPr>
          <a:xfrm xmlns:a="http://schemas.openxmlformats.org/drawingml/2006/main">
            <a:off x="536258"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SIGNAL QUEST</a:t>
            </a:r>
          </a:p>
        </p:txBody>
      </p:sp>
      <p:sp>
        <p:nvSpPr>
          <p:cNvPr id="7" name="" descr="Instructional visual for Causal Softmax Zeroes Forbidden Future Positions">
            <a:extLst xmlns:a="http://schemas.openxmlformats.org/drawingml/2006/main">
              <a:ext uri="{FF2B5EF4-FFF2-40B4-BE49-F238E27FC236}">
                <a16:creationId xmlns:a16="http://schemas.microsoft.com/office/drawing/2014/main" id="{CA1C79BC-864F-41DF-8753-46ABA134933B}"/>
              </a:ext>
            </a:extLst>
          </p:cNvPr>
          <p:cNvSpPr>
            <a:spLocks xmlns:a="http://schemas.openxmlformats.org/drawingml/2006/main" noGrp="1"/>
          </p:cNvSpPr>
          <p:nvPr/>
        </p:nvSpPr>
        <p:spPr>
          <a:xfrm xmlns:a="http://schemas.openxmlformats.org/drawingml/2006/main">
            <a:off x="1660208"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4"/>
                </a:solidFill>
              </a:defRPr>
            </a:pPr>
            <a:r>
              <a:rPr sz="825" b="1">
                <a:solidFill>
                  <a:srgbClr val="BDB8B4"/>
                </a:solidFill>
              </a:rPr>
              <a:t>•  094 / 144  •  BUILD 3/3</a:t>
            </a:r>
          </a:p>
        </p:txBody>
      </p:sp>
      <p:sp>
        <p:nvSpPr>
          <p:cNvPr id="8" name="" descr="Instructional visual for Causal Softmax Zeroes Forbidden Future Positions">
            <a:extLst xmlns:a="http://schemas.openxmlformats.org/drawingml/2006/main">
              <a:ext uri="{FF2B5EF4-FFF2-40B4-BE49-F238E27FC236}">
                <a16:creationId xmlns:a16="http://schemas.microsoft.com/office/drawing/2014/main" id="{447F11C6-7393-4110-895C-667FDE4C599B}"/>
              </a:ext>
            </a:extLst>
          </p:cNvPr>
          <p:cNvSpPr>
            <a:spLocks xmlns:a="http://schemas.openxmlformats.org/drawingml/2006/main" noGrp="1"/>
          </p:cNvSpPr>
          <p:nvPr/>
        </p:nvSpPr>
        <p:spPr>
          <a:xfrm xmlns:a="http://schemas.openxmlformats.org/drawingml/2006/main">
            <a:off x="8289608"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4"/>
                </a:solidFill>
              </a:defRPr>
            </a:pPr>
            <a:r>
              <a:rPr sz="825" b="1">
                <a:solidFill>
                  <a:srgbClr val="BDB8B4"/>
                </a:solidFill>
              </a:rPr>
              <a:t>EVIDENCE ≠ PERMISSION</a:t>
            </a:r>
          </a:p>
        </p:txBody>
      </p:sp>
      <p:sp>
        <p:nvSpPr>
          <p:cNvPr id="9" name="" descr="Instructional visual for Causal Softmax Zeroes Forbidden Future Positions">
            <a:extLst xmlns:a="http://schemas.openxmlformats.org/drawingml/2006/main">
              <a:ext uri="{FF2B5EF4-FFF2-40B4-BE49-F238E27FC236}">
                <a16:creationId xmlns:a16="http://schemas.microsoft.com/office/drawing/2014/main" id="{0D7D0CA0-0E21-46A1-8473-A31D5C368F42}"/>
              </a:ext>
            </a:extLst>
          </p:cNvPr>
          <p:cNvSpPr>
            <a:spLocks xmlns:a="http://schemas.openxmlformats.org/drawingml/2006/main" noGrp="1"/>
          </p:cNvSpPr>
          <p:nvPr/>
        </p:nvSpPr>
        <p:spPr>
          <a:xfrm xmlns:a="http://schemas.openxmlformats.org/drawingml/2006/main">
            <a:off x="688658" y="1962150"/>
            <a:ext cx="4095750" cy="381000"/>
          </a:xfrm>
          <a:prstGeom xmlns:a="http://schemas.openxmlformats.org/drawingml/2006/main" prst="roundRect">
            <a:avLst>
              <a:gd name="adj" fmla="val 20000"/>
            </a:avLst>
          </a:prstGeom>
          <a:solidFill xmlns:a="http://schemas.openxmlformats.org/drawingml/2006/main">
            <a:srgbClr val="0B0B11"/>
          </a:solidFill>
          <a:ln xmlns:a="http://schemas.openxmlformats.org/drawingml/2006/main" w="14288">
            <a:solidFill>
              <a:srgbClr val="E8B462"/>
            </a:solidFill>
            <a:prstDash val="solid"/>
          </a:ln>
        </p:spPr>
      </p:sp>
      <p:sp>
        <p:nvSpPr>
          <p:cNvPr id="10" name="" descr="Instructional visual for Causal Softmax Zeroes Forbidden Future Positions">
            <a:extLst xmlns:a="http://schemas.openxmlformats.org/drawingml/2006/main">
              <a:ext uri="{FF2B5EF4-FFF2-40B4-BE49-F238E27FC236}">
                <a16:creationId xmlns:a16="http://schemas.microsoft.com/office/drawing/2014/main" id="{DCD895B8-36DF-41E3-8583-2697EC409256}"/>
              </a:ext>
            </a:extLst>
          </p:cNvPr>
          <p:cNvSpPr>
            <a:spLocks xmlns:a="http://schemas.openxmlformats.org/drawingml/2006/main" noGrp="1"/>
          </p:cNvSpPr>
          <p:nvPr/>
        </p:nvSpPr>
        <p:spPr>
          <a:xfrm xmlns:a="http://schemas.openxmlformats.org/drawingml/2006/main">
            <a:off x="783908" y="1990725"/>
            <a:ext cx="3905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E8B462"/>
                </a:solidFill>
              </a:defRPr>
            </a:pPr>
            <a:r>
              <a:rPr sz="1650" b="1">
                <a:solidFill>
                  <a:srgbClr val="E8B462"/>
                </a:solidFill>
              </a:rPr>
              <a:t>ILLUSTRATIVE • LEDGER LOCKED</a:t>
            </a:r>
          </a:p>
        </p:txBody>
      </p:sp>
      <p:sp>
        <p:nvSpPr>
          <p:cNvPr id="11" name="" descr="Instructional visual for Causal Softmax Zeroes Forbidden Future Positions">
            <a:extLst xmlns:a="http://schemas.openxmlformats.org/drawingml/2006/main">
              <a:ext uri="{FF2B5EF4-FFF2-40B4-BE49-F238E27FC236}">
                <a16:creationId xmlns:a16="http://schemas.microsoft.com/office/drawing/2014/main" id="{6BCCB090-4C1F-48AE-9BF6-1E9FD4CD1552}"/>
              </a:ext>
            </a:extLst>
          </p:cNvPr>
          <p:cNvSpPr>
            <a:spLocks xmlns:a="http://schemas.openxmlformats.org/drawingml/2006/main" noGrp="1"/>
          </p:cNvSpPr>
          <p:nvPr/>
        </p:nvSpPr>
        <p:spPr>
          <a:xfrm xmlns:a="http://schemas.openxmlformats.org/drawingml/2006/main">
            <a:off x="688658" y="23812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1">
                <a:solidFill>
                  <a:srgbClr val="F4EBE3"/>
                </a:solidFill>
              </a:defRPr>
            </a:pPr>
            <a:r>
              <a:rPr sz="1800" b="1">
                <a:solidFill>
                  <a:srgbClr val="F4EBE3"/>
                </a:solidFill>
              </a:rPr>
              <a:t>Causal masking and row-wise softmax</a:t>
            </a:r>
          </a:p>
        </p:txBody>
      </p:sp>
      <p:sp>
        <p:nvSpPr>
          <p:cNvPr id="12" name="" descr="Instructional visual for Causal Softmax Zeroes Forbidden Future Positions">
            <a:extLst xmlns:a="http://schemas.openxmlformats.org/drawingml/2006/main">
              <a:ext uri="{FF2B5EF4-FFF2-40B4-BE49-F238E27FC236}">
                <a16:creationId xmlns:a16="http://schemas.microsoft.com/office/drawing/2014/main" id="{779E43AA-A8E2-4B6B-AD0F-83C7BF8F9D5D}"/>
              </a:ext>
            </a:extLst>
          </p:cNvPr>
          <p:cNvSpPr>
            <a:spLocks xmlns:a="http://schemas.openxmlformats.org/drawingml/2006/main" noGrp="1"/>
          </p:cNvSpPr>
          <p:nvPr/>
        </p:nvSpPr>
        <p:spPr>
          <a:xfrm xmlns:a="http://schemas.openxmlformats.org/drawingml/2006/main">
            <a:off x="688658" y="3219450"/>
            <a:ext cx="49530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0"/>
                </a:solidFill>
              </a:defRPr>
            </a:pPr>
            <a:r>
              <a:rPr sz="1875" b="0">
                <a:solidFill>
                  <a:srgbClr val="FFF8F0"/>
                </a:solidFill>
              </a:rPr>
              <a:t>SQ-EX-012 verifies mask arithmetic while preserving the full pipeline’s causal burden.</a:t>
            </a:r>
          </a:p>
        </p:txBody>
      </p:sp>
      <p:sp>
        <p:nvSpPr>
          <p:cNvPr id="13" name="" descr="Instructional visual for Causal Softmax Zeroes Forbidden Future Positions">
            <a:extLst xmlns:a="http://schemas.openxmlformats.org/drawingml/2006/main">
              <a:ext uri="{FF2B5EF4-FFF2-40B4-BE49-F238E27FC236}">
                <a16:creationId xmlns:a16="http://schemas.microsoft.com/office/drawing/2014/main" id="{0AB9E6D9-A305-4395-90D3-CB31382F4602}"/>
              </a:ext>
            </a:extLst>
          </p:cNvPr>
          <p:cNvSpPr>
            <a:spLocks xmlns:a="http://schemas.openxmlformats.org/drawingml/2006/main" noGrp="1"/>
          </p:cNvSpPr>
          <p:nvPr/>
        </p:nvSpPr>
        <p:spPr>
          <a:xfrm xmlns:a="http://schemas.openxmlformats.org/drawingml/2006/main">
            <a:off x="6194108" y="2000250"/>
            <a:ext cx="4857750" cy="3333750"/>
          </a:xfrm>
          <a:prstGeom xmlns:a="http://schemas.openxmlformats.org/drawingml/2006/main" prst="roundRect">
            <a:avLst>
              <a:gd name="adj" fmla="val 2286"/>
            </a:avLst>
          </a:prstGeom>
          <a:solidFill xmlns:a="http://schemas.openxmlformats.org/drawingml/2006/main">
            <a:srgbClr val="0B0B11"/>
          </a:solidFill>
          <a:ln xmlns:a="http://schemas.openxmlformats.org/drawingml/2006/main" w="19050">
            <a:solidFill>
              <a:srgbClr val="E8B462"/>
            </a:solidFill>
            <a:prstDash val="solid"/>
          </a:ln>
        </p:spPr>
      </p:sp>
      <p:sp>
        <p:nvSpPr>
          <p:cNvPr id="14" name="" descr="Instructional visual for Causal Softmax Zeroes Forbidden Future Positions">
            <a:extLst xmlns:a="http://schemas.openxmlformats.org/drawingml/2006/main">
              <a:ext uri="{FF2B5EF4-FFF2-40B4-BE49-F238E27FC236}">
                <a16:creationId xmlns:a16="http://schemas.microsoft.com/office/drawing/2014/main" id="{2AD8C9B4-9021-473B-B064-94A05352A633}"/>
              </a:ext>
            </a:extLst>
          </p:cNvPr>
          <p:cNvSpPr>
            <a:spLocks xmlns:a="http://schemas.openxmlformats.org/drawingml/2006/main" noGrp="1"/>
          </p:cNvSpPr>
          <p:nvPr/>
        </p:nvSpPr>
        <p:spPr>
          <a:xfrm xmlns:a="http://schemas.openxmlformats.org/drawingml/2006/main">
            <a:off x="6479858" y="2247900"/>
            <a:ext cx="42862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E8B462"/>
                </a:solidFill>
              </a:defRPr>
            </a:pPr>
            <a:r>
              <a:rPr sz="1650" b="1">
                <a:solidFill>
                  <a:srgbClr val="E8B462"/>
                </a:solidFill>
              </a:rPr>
              <a:t>Mask future logits: [1, −∞, −∞]</a:t>
            </a:r>
          </a:p>
          <a:p xmlns:a="http://schemas.openxmlformats.org/drawingml/2006/main">
            <a:r>
              <a:t/>
            </a:r>
          </a:p>
          <a:p xmlns:a="http://schemas.openxmlformats.org/drawingml/2006/main">
            <a:pPr algn="l">
              <a:defRPr sz="1650" b="1">
                <a:solidFill>
                  <a:srgbClr val="E8B462"/>
                </a:solidFill>
              </a:defRPr>
            </a:pPr>
            <a:r>
              <a:rPr sz="1650" b="1">
                <a:solidFill>
                  <a:srgbClr val="E8B462"/>
                </a:solidFill>
              </a:rPr>
              <a:t>Row 2 softmax: [0.2689, 0.7311, 0]</a:t>
            </a:r>
          </a:p>
          <a:p xmlns:a="http://schemas.openxmlformats.org/drawingml/2006/main">
            <a:r>
              <a:t/>
            </a:r>
          </a:p>
          <a:p xmlns:a="http://schemas.openxmlformats.org/drawingml/2006/main">
            <a:pPr algn="l">
              <a:defRPr sz="1650" b="1">
                <a:solidFill>
                  <a:srgbClr val="E8B462"/>
                </a:solidFill>
              </a:defRPr>
            </a:pPr>
            <a:r>
              <a:rPr sz="1650" b="1">
                <a:solidFill>
                  <a:srgbClr val="E8B462"/>
                </a:solidFill>
              </a:rPr>
              <a:t>Row 3 softmax: [0.6652, 0.2447, 0.0900]</a:t>
            </a:r>
          </a:p>
        </p:txBody>
      </p:sp>
      <p:sp>
        <p:nvSpPr>
          <p:cNvPr id="15" name="" descr="Instructional visual for Causal Softmax Zeroes Forbidden Future Positions">
            <a:extLst xmlns:a="http://schemas.openxmlformats.org/drawingml/2006/main">
              <a:ext uri="{FF2B5EF4-FFF2-40B4-BE49-F238E27FC236}">
                <a16:creationId xmlns:a16="http://schemas.microsoft.com/office/drawing/2014/main" id="{63F6FDC8-9982-4992-BA5E-B0E22A882F4E}"/>
              </a:ext>
            </a:extLst>
          </p:cNvPr>
          <p:cNvSpPr>
            <a:spLocks xmlns:a="http://schemas.openxmlformats.org/drawingml/2006/main" noGrp="1"/>
          </p:cNvSpPr>
          <p:nvPr/>
        </p:nvSpPr>
        <p:spPr>
          <a:xfrm xmlns:a="http://schemas.openxmlformats.org/drawingml/2006/main">
            <a:off x="6479858" y="49149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125" b="0">
                <a:solidFill>
                  <a:srgbClr val="BDB8B4"/>
                </a:solidFill>
              </a:defRPr>
            </a:pPr>
            <a:r>
              <a:rPr sz="1125" b="0">
                <a:solidFill>
                  <a:srgbClr val="BDB8B4"/>
                </a:solidFill>
              </a:rPr>
              <a:t>Rounded for lecture • exact values remain in the ledger</a:t>
            </a:r>
          </a:p>
        </p:txBody>
      </p:sp>
    </p:spTree>
    <p:extLst>
      <p:ext uri="{BB962C8B-B14F-4D97-AF65-F5344CB8AC3E}">
        <p14:creationId xmlns:p14="http://schemas.microsoft.com/office/powerpoint/2010/main" val="619789757"/>
      </p:ext>
    </p:extLst>
  </p:cSld>
</p:sld>
</file>

<file path=ppt/slides/slide95.xml><?xml version="1.0" encoding="utf-8"?>
<p:sld xmlns:p="http://schemas.openxmlformats.org/presentationml/2006/main">
  <p:cSld>
    <p:bg>
      <p:bgPr>
        <a:solidFill xmlns:a="http://schemas.openxmlformats.org/drawingml/2006/main">
          <a:srgbClr val="050505"/>
        </a:solidFill>
      </p:bgPr>
    </p:bg>
    <p:spTree>
      <p:nvGrpSpPr>
        <p:cNvPr id="1" name="" descr="Instructional visual for Future Perturbation Tests the Complete Causal Path"/>
        <p:cNvGrpSpPr/>
        <p:nvPr/>
      </p:nvGrpSpPr>
      <p:grpSpPr>
        <a:xfrm xmlns:a="http://schemas.openxmlformats.org/drawingml/2006/main"/>
      </p:grpSpPr>
      <p:sp>
        <p:nvSpPr>
          <p:cNvPr id="1" name="" descr="Instructional visual for Future Perturbation Tests the Complete Causal Path">
            <a:extLst xmlns:a="http://schemas.openxmlformats.org/drawingml/2006/main">
              <a:ext uri="{FF2B5EF4-FFF2-40B4-BE49-F238E27FC236}">
                <a16:creationId xmlns:a16="http://schemas.microsoft.com/office/drawing/2014/main" id="{D96C2167-3A32-4A4A-ADC3-31F4FAA8690E}"/>
              </a:ext>
            </a:extLst>
          </p:cNvPr>
          <p:cNvSpPr>
            <a:spLocks xmlns:a="http://schemas.openxmlformats.org/drawingml/2006/main" noGrp="1"/>
          </p:cNvSpPr>
          <p:nvPr/>
        </p:nvSpPr>
        <p:spPr>
          <a:xfrm xmlns:a="http://schemas.openxmlformats.org/drawingml/2006/main">
            <a:off x="3334" y="0"/>
            <a:ext cx="171450" cy="6858000"/>
          </a:xfrm>
          <a:prstGeom xmlns:a="http://schemas.openxmlformats.org/drawingml/2006/main" prst="rect">
            <a:avLst/>
          </a:prstGeom>
          <a:solidFill xmlns:a="http://schemas.openxmlformats.org/drawingml/2006/main">
            <a:srgbClr val="FF6B66"/>
          </a:solidFill>
          <a:ln xmlns:a="http://schemas.openxmlformats.org/drawingml/2006/main" w="0">
            <a:noFill/>
            <a:prstDash val="solid"/>
          </a:ln>
        </p:spPr>
      </p:sp>
      <p:sp>
        <p:nvSpPr>
          <p:cNvPr id="2" name="" descr="Instructional visual for Future Perturbation Tests the Complete Causal Path">
            <a:extLst xmlns:a="http://schemas.openxmlformats.org/drawingml/2006/main">
              <a:ext uri="{FF2B5EF4-FFF2-40B4-BE49-F238E27FC236}">
                <a16:creationId xmlns:a16="http://schemas.microsoft.com/office/drawing/2014/main" id="{34AC2B91-576F-461C-9848-8145C9A63314}"/>
              </a:ext>
            </a:extLst>
          </p:cNvPr>
          <p:cNvSpPr>
            <a:spLocks xmlns:a="http://schemas.openxmlformats.org/drawingml/2006/main" noGrp="1"/>
          </p:cNvSpPr>
          <p:nvPr/>
        </p:nvSpPr>
        <p:spPr>
          <a:xfrm xmlns:a="http://schemas.openxmlformats.org/drawingml/2006/main">
            <a:off x="536734"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5"/>
                </a:solidFill>
              </a:defRPr>
            </a:pPr>
            <a:r>
              <a:rPr sz="975" b="1">
                <a:solidFill>
                  <a:srgbClr val="BDB8B5"/>
                </a:solidFill>
              </a:rPr>
              <a:t>REPRESENTATION</a:t>
            </a:r>
          </a:p>
        </p:txBody>
      </p:sp>
      <p:sp>
        <p:nvSpPr>
          <p:cNvPr id="3" name="" descr="Instructional visual for Future Perturbation Tests the Complete Causal Path">
            <a:extLst xmlns:a="http://schemas.openxmlformats.org/drawingml/2006/main">
              <a:ext uri="{FF2B5EF4-FFF2-40B4-BE49-F238E27FC236}">
                <a16:creationId xmlns:a16="http://schemas.microsoft.com/office/drawing/2014/main" id="{3CAE343D-B3FA-4808-8845-7A4D5D71C838}"/>
              </a:ext>
            </a:extLst>
          </p:cNvPr>
          <p:cNvSpPr>
            <a:spLocks xmlns:a="http://schemas.openxmlformats.org/drawingml/2006/main" noGrp="1"/>
          </p:cNvSpPr>
          <p:nvPr/>
        </p:nvSpPr>
        <p:spPr>
          <a:xfrm xmlns:a="http://schemas.openxmlformats.org/drawingml/2006/main">
            <a:off x="7528084"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5"/>
                </a:solidFill>
              </a:defRPr>
            </a:pPr>
            <a:r>
              <a:rPr sz="900" b="1">
                <a:solidFill>
                  <a:srgbClr val="BDB8B5"/>
                </a:solidFill>
              </a:rPr>
              <a:t>RESEARCH-ONLY • NO ORDER AUTHORITY</a:t>
            </a:r>
          </a:p>
        </p:txBody>
      </p:sp>
      <p:sp>
        <p:nvSpPr>
          <p:cNvPr id="4" name="slide-title" descr="Instructional visual for Future Perturbation Tests the Complete Causal Path">
            <a:extLst xmlns:a="http://schemas.openxmlformats.org/drawingml/2006/main">
              <a:ext uri="{FF2B5EF4-FFF2-40B4-BE49-F238E27FC236}">
                <a16:creationId xmlns:a16="http://schemas.microsoft.com/office/drawing/2014/main" id="{4471A832-9D7F-491F-BDD5-BC7A0B8D3B9D}"/>
              </a:ext>
            </a:extLst>
          </p:cNvPr>
          <p:cNvSpPr>
            <a:spLocks xmlns:a="http://schemas.openxmlformats.org/drawingml/2006/main" noGrp="1"/>
          </p:cNvSpPr>
          <p:nvPr/>
        </p:nvSpPr>
        <p:spPr>
          <a:xfrm xmlns:a="http://schemas.openxmlformats.org/drawingml/2006/main">
            <a:off x="536734"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4"/>
                </a:solidFill>
              </a:defRPr>
            </a:pPr>
            <a:r>
              <a:rPr sz="3600" b="1">
                <a:solidFill>
                  <a:srgbClr val="F4EBE4"/>
                </a:solidFill>
              </a:rPr>
              <a:t>Future Perturbation Tests the Complete Causal Path</a:t>
            </a:r>
          </a:p>
        </p:txBody>
      </p:sp>
      <p:sp>
        <p:nvSpPr>
          <p:cNvPr id="5" name="" descr="Instructional visual for Future Perturbation Tests the Complete Causal Path">
            <a:extLst xmlns:a="http://schemas.openxmlformats.org/drawingml/2006/main">
              <a:ext uri="{FF2B5EF4-FFF2-40B4-BE49-F238E27FC236}">
                <a16:creationId xmlns:a16="http://schemas.microsoft.com/office/drawing/2014/main" id="{1580BC3D-66FF-4A77-9882-4507866AD0B4}"/>
              </a:ext>
            </a:extLst>
          </p:cNvPr>
          <p:cNvSpPr>
            <a:spLocks xmlns:a="http://schemas.openxmlformats.org/drawingml/2006/main" noGrp="1"/>
          </p:cNvSpPr>
          <p:nvPr/>
        </p:nvSpPr>
        <p:spPr>
          <a:xfrm xmlns:a="http://schemas.openxmlformats.org/drawingml/2006/main">
            <a:off x="536734" y="1657350"/>
            <a:ext cx="952500" cy="47625"/>
          </a:xfrm>
          <a:prstGeom xmlns:a="http://schemas.openxmlformats.org/drawingml/2006/main" prst="rect">
            <a:avLst/>
          </a:prstGeom>
          <a:solidFill xmlns:a="http://schemas.openxmlformats.org/drawingml/2006/main">
            <a:srgbClr val="FF6B66"/>
          </a:solidFill>
          <a:ln xmlns:a="http://schemas.openxmlformats.org/drawingml/2006/main" w="0">
            <a:noFill/>
            <a:prstDash val="solid"/>
          </a:ln>
        </p:spPr>
      </p:sp>
      <p:sp>
        <p:nvSpPr>
          <p:cNvPr id="6" name="" descr="Instructional visual for Future Perturbation Tests the Complete Causal Path">
            <a:extLst xmlns:a="http://schemas.openxmlformats.org/drawingml/2006/main">
              <a:ext uri="{FF2B5EF4-FFF2-40B4-BE49-F238E27FC236}">
                <a16:creationId xmlns:a16="http://schemas.microsoft.com/office/drawing/2014/main" id="{666A5DCC-3627-4D2C-8D56-81AF0C008110}"/>
              </a:ext>
            </a:extLst>
          </p:cNvPr>
          <p:cNvSpPr>
            <a:spLocks xmlns:a="http://schemas.openxmlformats.org/drawingml/2006/main" noGrp="1"/>
          </p:cNvSpPr>
          <p:nvPr/>
        </p:nvSpPr>
        <p:spPr>
          <a:xfrm xmlns:a="http://schemas.openxmlformats.org/drawingml/2006/main">
            <a:off x="536734"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SIGNAL QUEST</a:t>
            </a:r>
          </a:p>
        </p:txBody>
      </p:sp>
      <p:sp>
        <p:nvSpPr>
          <p:cNvPr id="7" name="" descr="Instructional visual for Future Perturbation Tests the Complete Causal Path">
            <a:extLst xmlns:a="http://schemas.openxmlformats.org/drawingml/2006/main">
              <a:ext uri="{FF2B5EF4-FFF2-40B4-BE49-F238E27FC236}">
                <a16:creationId xmlns:a16="http://schemas.microsoft.com/office/drawing/2014/main" id="{CB21135E-34DE-407B-B04A-44295B7B46A3}"/>
              </a:ext>
            </a:extLst>
          </p:cNvPr>
          <p:cNvSpPr>
            <a:spLocks xmlns:a="http://schemas.openxmlformats.org/drawingml/2006/main" noGrp="1"/>
          </p:cNvSpPr>
          <p:nvPr/>
        </p:nvSpPr>
        <p:spPr>
          <a:xfrm xmlns:a="http://schemas.openxmlformats.org/drawingml/2006/main">
            <a:off x="1660684"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5"/>
                </a:solidFill>
              </a:defRPr>
            </a:pPr>
            <a:r>
              <a:rPr sz="825" b="1">
                <a:solidFill>
                  <a:srgbClr val="BDB8B5"/>
                </a:solidFill>
              </a:rPr>
              <a:t>•  095 / 144  •  BUILD 1/3</a:t>
            </a:r>
          </a:p>
        </p:txBody>
      </p:sp>
      <p:sp>
        <p:nvSpPr>
          <p:cNvPr id="8" name="" descr="Instructional visual for Future Perturbation Tests the Complete Causal Path">
            <a:extLst xmlns:a="http://schemas.openxmlformats.org/drawingml/2006/main">
              <a:ext uri="{FF2B5EF4-FFF2-40B4-BE49-F238E27FC236}">
                <a16:creationId xmlns:a16="http://schemas.microsoft.com/office/drawing/2014/main" id="{D9EEBC1A-DC2D-4892-84E5-DE24BC54C7CB}"/>
              </a:ext>
            </a:extLst>
          </p:cNvPr>
          <p:cNvSpPr>
            <a:spLocks xmlns:a="http://schemas.openxmlformats.org/drawingml/2006/main" noGrp="1"/>
          </p:cNvSpPr>
          <p:nvPr/>
        </p:nvSpPr>
        <p:spPr>
          <a:xfrm xmlns:a="http://schemas.openxmlformats.org/drawingml/2006/main">
            <a:off x="8290084"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5"/>
                </a:solidFill>
              </a:defRPr>
            </a:pPr>
            <a:r>
              <a:rPr sz="825" b="1">
                <a:solidFill>
                  <a:srgbClr val="BDB8B5"/>
                </a:solidFill>
              </a:rPr>
              <a:t>EVIDENCE ≠ PERMISSION</a:t>
            </a:r>
          </a:p>
        </p:txBody>
      </p:sp>
      <p:sp>
        <p:nvSpPr>
          <p:cNvPr id="9" name="" descr="Instructional visual for Future Perturbation Tests the Complete Causal Path">
            <a:extLst xmlns:a="http://schemas.openxmlformats.org/drawingml/2006/main">
              <a:ext uri="{FF2B5EF4-FFF2-40B4-BE49-F238E27FC236}">
                <a16:creationId xmlns:a16="http://schemas.microsoft.com/office/drawing/2014/main" id="{C4F889D5-CB22-4A5F-9C5A-80B39072359C}"/>
              </a:ext>
            </a:extLst>
          </p:cNvPr>
          <p:cNvSpPr>
            <a:spLocks xmlns:a="http://schemas.openxmlformats.org/drawingml/2006/main" noGrp="1"/>
          </p:cNvSpPr>
          <p:nvPr/>
        </p:nvSpPr>
        <p:spPr>
          <a:xfrm xmlns:a="http://schemas.openxmlformats.org/drawingml/2006/main">
            <a:off x="689134"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1"/>
                </a:solidFill>
              </a:defRPr>
            </a:pPr>
            <a:r>
              <a:rPr sz="1875" b="0">
                <a:solidFill>
                  <a:srgbClr val="FFF8F1"/>
                </a:solidFill>
              </a:rPr>
              <a:t>Changing later raw evidence must leave earlier scores unchanged within a declared tolerance.</a:t>
            </a:r>
          </a:p>
        </p:txBody>
      </p:sp>
      <p:sp>
        <p:nvSpPr>
          <p:cNvPr id="10" name="" descr="Instructional visual for Future Perturbation Tests the Complete Causal Path">
            <a:extLst xmlns:a="http://schemas.openxmlformats.org/drawingml/2006/main">
              <a:ext uri="{FF2B5EF4-FFF2-40B4-BE49-F238E27FC236}">
                <a16:creationId xmlns:a16="http://schemas.microsoft.com/office/drawing/2014/main" id="{2DB7D20F-0833-4BA0-B0B0-1DA5696B913D}"/>
              </a:ext>
            </a:extLst>
          </p:cNvPr>
          <p:cNvSpPr>
            <a:spLocks xmlns:a="http://schemas.openxmlformats.org/drawingml/2006/main" noGrp="1"/>
          </p:cNvSpPr>
          <p:nvPr/>
        </p:nvSpPr>
        <p:spPr>
          <a:xfrm xmlns:a="http://schemas.openxmlformats.org/drawingml/2006/main">
            <a:off x="5813584" y="2724150"/>
            <a:ext cx="1524000" cy="1047750"/>
          </a:xfrm>
          <a:prstGeom xmlns:a="http://schemas.openxmlformats.org/drawingml/2006/main" prst="roundRect">
            <a:avLst>
              <a:gd name="adj" fmla="val 10909"/>
            </a:avLst>
          </a:prstGeom>
          <a:solidFill xmlns:a="http://schemas.openxmlformats.org/drawingml/2006/main">
            <a:srgbClr val="0B0B12"/>
          </a:solidFill>
          <a:ln xmlns:a="http://schemas.openxmlformats.org/drawingml/2006/main" w="19050">
            <a:solidFill>
              <a:srgbClr val="27D3C9"/>
            </a:solidFill>
            <a:prstDash val="solid"/>
          </a:ln>
        </p:spPr>
      </p:sp>
      <p:sp>
        <p:nvSpPr>
          <p:cNvPr id="11" name="" descr="Instructional visual for Future Perturbation Tests the Complete Causal Path">
            <a:extLst xmlns:a="http://schemas.openxmlformats.org/drawingml/2006/main">
              <a:ext uri="{FF2B5EF4-FFF2-40B4-BE49-F238E27FC236}">
                <a16:creationId xmlns:a16="http://schemas.microsoft.com/office/drawing/2014/main" id="{D29A5D32-CBDA-4617-BF51-AFED98CC24FB}"/>
              </a:ext>
            </a:extLst>
          </p:cNvPr>
          <p:cNvSpPr>
            <a:spLocks xmlns:a="http://schemas.openxmlformats.org/drawingml/2006/main" noGrp="1"/>
          </p:cNvSpPr>
          <p:nvPr/>
        </p:nvSpPr>
        <p:spPr>
          <a:xfrm xmlns:a="http://schemas.openxmlformats.org/drawingml/2006/main">
            <a:off x="5851684"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4"/>
                </a:solidFill>
              </a:defRPr>
            </a:pPr>
            <a:r>
              <a:rPr sz="1650" b="1">
                <a:solidFill>
                  <a:srgbClr val="F4EBE4"/>
                </a:solidFill>
              </a:rPr>
              <a:t>PREFIX</a:t>
            </a:r>
          </a:p>
        </p:txBody>
      </p:sp>
    </p:spTree>
    <p:extLst>
      <p:ext uri="{BB962C8B-B14F-4D97-AF65-F5344CB8AC3E}">
        <p14:creationId xmlns:p14="http://schemas.microsoft.com/office/powerpoint/2010/main" val="380966175"/>
      </p:ext>
    </p:extLst>
  </p:cSld>
</p:sld>
</file>

<file path=ppt/slides/slide96.xml><?xml version="1.0" encoding="utf-8"?>
<p:sld xmlns:p="http://schemas.openxmlformats.org/presentationml/2006/main">
  <p:cSld>
    <p:bg>
      <p:bgPr>
        <a:solidFill xmlns:a="http://schemas.openxmlformats.org/drawingml/2006/main">
          <a:srgbClr val="050505"/>
        </a:solidFill>
      </p:bgPr>
    </p:bg>
    <p:spTree>
      <p:nvGrpSpPr>
        <p:cNvPr id="1" name="" descr="Instructional visual for Future Perturbation Tests the Complete Causal Path"/>
        <p:cNvGrpSpPr/>
        <p:nvPr/>
      </p:nvGrpSpPr>
      <p:grpSpPr>
        <a:xfrm xmlns:a="http://schemas.openxmlformats.org/drawingml/2006/main"/>
      </p:grpSpPr>
      <p:sp>
        <p:nvSpPr>
          <p:cNvPr id="1" name="" descr="Instructional visual for Future Perturbation Tests the Complete Causal Path">
            <a:extLst xmlns:a="http://schemas.openxmlformats.org/drawingml/2006/main">
              <a:ext uri="{FF2B5EF4-FFF2-40B4-BE49-F238E27FC236}">
                <a16:creationId xmlns:a16="http://schemas.microsoft.com/office/drawing/2014/main" id="{3DEB16C4-3E09-4201-9F74-2ECB4C7AE0D9}"/>
              </a:ext>
            </a:extLst>
          </p:cNvPr>
          <p:cNvSpPr>
            <a:spLocks xmlns:a="http://schemas.openxmlformats.org/drawingml/2006/main" noGrp="1"/>
          </p:cNvSpPr>
          <p:nvPr/>
        </p:nvSpPr>
        <p:spPr>
          <a:xfrm xmlns:a="http://schemas.openxmlformats.org/drawingml/2006/main">
            <a:off x="3810" y="0"/>
            <a:ext cx="171450" cy="6858000"/>
          </a:xfrm>
          <a:prstGeom xmlns:a="http://schemas.openxmlformats.org/drawingml/2006/main" prst="rect">
            <a:avLst/>
          </a:prstGeom>
          <a:solidFill xmlns:a="http://schemas.openxmlformats.org/drawingml/2006/main">
            <a:srgbClr val="FF6B67"/>
          </a:solidFill>
          <a:ln xmlns:a="http://schemas.openxmlformats.org/drawingml/2006/main" w="0">
            <a:noFill/>
            <a:prstDash val="solid"/>
          </a:ln>
        </p:spPr>
      </p:sp>
      <p:sp>
        <p:nvSpPr>
          <p:cNvPr id="2" name="" descr="Instructional visual for Future Perturbation Tests the Complete Causal Path">
            <a:extLst xmlns:a="http://schemas.openxmlformats.org/drawingml/2006/main">
              <a:ext uri="{FF2B5EF4-FFF2-40B4-BE49-F238E27FC236}">
                <a16:creationId xmlns:a16="http://schemas.microsoft.com/office/drawing/2014/main" id="{0B066192-1EA0-405E-9457-9EFA547AA802}"/>
              </a:ext>
            </a:extLst>
          </p:cNvPr>
          <p:cNvSpPr>
            <a:spLocks xmlns:a="http://schemas.openxmlformats.org/drawingml/2006/main" noGrp="1"/>
          </p:cNvSpPr>
          <p:nvPr/>
        </p:nvSpPr>
        <p:spPr>
          <a:xfrm xmlns:a="http://schemas.openxmlformats.org/drawingml/2006/main">
            <a:off x="537210"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6"/>
                </a:solidFill>
              </a:defRPr>
            </a:pPr>
            <a:r>
              <a:rPr sz="975" b="1">
                <a:solidFill>
                  <a:srgbClr val="BDB8B6"/>
                </a:solidFill>
              </a:rPr>
              <a:t>REPRESENTATION</a:t>
            </a:r>
          </a:p>
        </p:txBody>
      </p:sp>
      <p:sp>
        <p:nvSpPr>
          <p:cNvPr id="3" name="" descr="Instructional visual for Future Perturbation Tests the Complete Causal Path">
            <a:extLst xmlns:a="http://schemas.openxmlformats.org/drawingml/2006/main">
              <a:ext uri="{FF2B5EF4-FFF2-40B4-BE49-F238E27FC236}">
                <a16:creationId xmlns:a16="http://schemas.microsoft.com/office/drawing/2014/main" id="{2C565DA0-F462-4962-9C5A-9D3671D5A11C}"/>
              </a:ext>
            </a:extLst>
          </p:cNvPr>
          <p:cNvSpPr>
            <a:spLocks xmlns:a="http://schemas.openxmlformats.org/drawingml/2006/main" noGrp="1"/>
          </p:cNvSpPr>
          <p:nvPr/>
        </p:nvSpPr>
        <p:spPr>
          <a:xfrm xmlns:a="http://schemas.openxmlformats.org/drawingml/2006/main">
            <a:off x="7528560"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6"/>
                </a:solidFill>
              </a:defRPr>
            </a:pPr>
            <a:r>
              <a:rPr sz="900" b="1">
                <a:solidFill>
                  <a:srgbClr val="BDB8B6"/>
                </a:solidFill>
              </a:rPr>
              <a:t>RESEARCH-ONLY • NO ORDER AUTHORITY</a:t>
            </a:r>
          </a:p>
        </p:txBody>
      </p:sp>
      <p:sp>
        <p:nvSpPr>
          <p:cNvPr id="4" name="slide-title" descr="Instructional visual for Future Perturbation Tests the Complete Causal Path">
            <a:extLst xmlns:a="http://schemas.openxmlformats.org/drawingml/2006/main">
              <a:ext uri="{FF2B5EF4-FFF2-40B4-BE49-F238E27FC236}">
                <a16:creationId xmlns:a16="http://schemas.microsoft.com/office/drawing/2014/main" id="{6821EED5-7453-4B1C-B6DA-642B3C3710C0}"/>
              </a:ext>
            </a:extLst>
          </p:cNvPr>
          <p:cNvSpPr>
            <a:spLocks xmlns:a="http://schemas.openxmlformats.org/drawingml/2006/main" noGrp="1"/>
          </p:cNvSpPr>
          <p:nvPr/>
        </p:nvSpPr>
        <p:spPr>
          <a:xfrm xmlns:a="http://schemas.openxmlformats.org/drawingml/2006/main">
            <a:off x="537210"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5"/>
                </a:solidFill>
              </a:defRPr>
            </a:pPr>
            <a:r>
              <a:rPr sz="3600" b="1">
                <a:solidFill>
                  <a:srgbClr val="F4EBE5"/>
                </a:solidFill>
              </a:rPr>
              <a:t>Future Perturbation Tests the Complete Causal Path</a:t>
            </a:r>
          </a:p>
        </p:txBody>
      </p:sp>
      <p:sp>
        <p:nvSpPr>
          <p:cNvPr id="5" name="" descr="Instructional visual for Future Perturbation Tests the Complete Causal Path">
            <a:extLst xmlns:a="http://schemas.openxmlformats.org/drawingml/2006/main">
              <a:ext uri="{FF2B5EF4-FFF2-40B4-BE49-F238E27FC236}">
                <a16:creationId xmlns:a16="http://schemas.microsoft.com/office/drawing/2014/main" id="{C134F9A0-AA88-4F07-B741-3786620CD8A4}"/>
              </a:ext>
            </a:extLst>
          </p:cNvPr>
          <p:cNvSpPr>
            <a:spLocks xmlns:a="http://schemas.openxmlformats.org/drawingml/2006/main" noGrp="1"/>
          </p:cNvSpPr>
          <p:nvPr/>
        </p:nvSpPr>
        <p:spPr>
          <a:xfrm xmlns:a="http://schemas.openxmlformats.org/drawingml/2006/main">
            <a:off x="537210" y="1657350"/>
            <a:ext cx="952500" cy="47625"/>
          </a:xfrm>
          <a:prstGeom xmlns:a="http://schemas.openxmlformats.org/drawingml/2006/main" prst="rect">
            <a:avLst/>
          </a:prstGeom>
          <a:solidFill xmlns:a="http://schemas.openxmlformats.org/drawingml/2006/main">
            <a:srgbClr val="FF6B67"/>
          </a:solidFill>
          <a:ln xmlns:a="http://schemas.openxmlformats.org/drawingml/2006/main" w="0">
            <a:noFill/>
            <a:prstDash val="solid"/>
          </a:ln>
        </p:spPr>
      </p:sp>
      <p:sp>
        <p:nvSpPr>
          <p:cNvPr id="6" name="" descr="Instructional visual for Future Perturbation Tests the Complete Causal Path">
            <a:extLst xmlns:a="http://schemas.openxmlformats.org/drawingml/2006/main">
              <a:ext uri="{FF2B5EF4-FFF2-40B4-BE49-F238E27FC236}">
                <a16:creationId xmlns:a16="http://schemas.microsoft.com/office/drawing/2014/main" id="{FB64119F-A967-464C-917B-F525807646BE}"/>
              </a:ext>
            </a:extLst>
          </p:cNvPr>
          <p:cNvSpPr>
            <a:spLocks xmlns:a="http://schemas.openxmlformats.org/drawingml/2006/main" noGrp="1"/>
          </p:cNvSpPr>
          <p:nvPr/>
        </p:nvSpPr>
        <p:spPr>
          <a:xfrm xmlns:a="http://schemas.openxmlformats.org/drawingml/2006/main">
            <a:off x="537210"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SIGNAL QUEST</a:t>
            </a:r>
          </a:p>
        </p:txBody>
      </p:sp>
      <p:sp>
        <p:nvSpPr>
          <p:cNvPr id="7" name="" descr="Instructional visual for Future Perturbation Tests the Complete Causal Path">
            <a:extLst xmlns:a="http://schemas.openxmlformats.org/drawingml/2006/main">
              <a:ext uri="{FF2B5EF4-FFF2-40B4-BE49-F238E27FC236}">
                <a16:creationId xmlns:a16="http://schemas.microsoft.com/office/drawing/2014/main" id="{858C53FF-60CA-4536-9ABF-85C3770478AE}"/>
              </a:ext>
            </a:extLst>
          </p:cNvPr>
          <p:cNvSpPr>
            <a:spLocks xmlns:a="http://schemas.openxmlformats.org/drawingml/2006/main" noGrp="1"/>
          </p:cNvSpPr>
          <p:nvPr/>
        </p:nvSpPr>
        <p:spPr>
          <a:xfrm xmlns:a="http://schemas.openxmlformats.org/drawingml/2006/main">
            <a:off x="1661160"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6"/>
                </a:solidFill>
              </a:defRPr>
            </a:pPr>
            <a:r>
              <a:rPr sz="825" b="1">
                <a:solidFill>
                  <a:srgbClr val="BDB8B6"/>
                </a:solidFill>
              </a:rPr>
              <a:t>•  096 / 144  •  BUILD 2/3</a:t>
            </a:r>
          </a:p>
        </p:txBody>
      </p:sp>
      <p:sp>
        <p:nvSpPr>
          <p:cNvPr id="8" name="" descr="Instructional visual for Future Perturbation Tests the Complete Causal Path">
            <a:extLst xmlns:a="http://schemas.openxmlformats.org/drawingml/2006/main">
              <a:ext uri="{FF2B5EF4-FFF2-40B4-BE49-F238E27FC236}">
                <a16:creationId xmlns:a16="http://schemas.microsoft.com/office/drawing/2014/main" id="{B1771A0E-A8AB-4E36-BC71-E595BA982167}"/>
              </a:ext>
            </a:extLst>
          </p:cNvPr>
          <p:cNvSpPr>
            <a:spLocks xmlns:a="http://schemas.openxmlformats.org/drawingml/2006/main" noGrp="1"/>
          </p:cNvSpPr>
          <p:nvPr/>
        </p:nvSpPr>
        <p:spPr>
          <a:xfrm xmlns:a="http://schemas.openxmlformats.org/drawingml/2006/main">
            <a:off x="8290560"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6"/>
                </a:solidFill>
              </a:defRPr>
            </a:pPr>
            <a:r>
              <a:rPr sz="825" b="1">
                <a:solidFill>
                  <a:srgbClr val="BDB8B6"/>
                </a:solidFill>
              </a:rPr>
              <a:t>EVIDENCE ≠ PERMISSION</a:t>
            </a:r>
          </a:p>
        </p:txBody>
      </p:sp>
      <p:sp>
        <p:nvSpPr>
          <p:cNvPr id="9" name="" descr="Instructional visual for Future Perturbation Tests the Complete Causal Path">
            <a:extLst xmlns:a="http://schemas.openxmlformats.org/drawingml/2006/main">
              <a:ext uri="{FF2B5EF4-FFF2-40B4-BE49-F238E27FC236}">
                <a16:creationId xmlns:a16="http://schemas.microsoft.com/office/drawing/2014/main" id="{5A62D258-04C5-4BC5-8CE3-8BE3AC250017}"/>
              </a:ext>
            </a:extLst>
          </p:cNvPr>
          <p:cNvSpPr>
            <a:spLocks xmlns:a="http://schemas.openxmlformats.org/drawingml/2006/main" noGrp="1"/>
          </p:cNvSpPr>
          <p:nvPr/>
        </p:nvSpPr>
        <p:spPr>
          <a:xfrm xmlns:a="http://schemas.openxmlformats.org/drawingml/2006/main">
            <a:off x="689610"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2"/>
                </a:solidFill>
              </a:defRPr>
            </a:pPr>
            <a:r>
              <a:rPr sz="1875" b="0">
                <a:solidFill>
                  <a:srgbClr val="FFF8F2"/>
                </a:solidFill>
              </a:rPr>
              <a:t>Changing later raw evidence must leave earlier scores unchanged within a declared tolerance.</a:t>
            </a:r>
          </a:p>
        </p:txBody>
      </p:sp>
      <p:sp>
        <p:nvSpPr>
          <p:cNvPr id="10" name="" descr="Instructional visual for Future Perturbation Tests the Complete Causal Path">
            <a:extLst xmlns:a="http://schemas.openxmlformats.org/drawingml/2006/main">
              <a:ext uri="{FF2B5EF4-FFF2-40B4-BE49-F238E27FC236}">
                <a16:creationId xmlns:a16="http://schemas.microsoft.com/office/drawing/2014/main" id="{003C0FEF-8B14-4F3D-B925-4E668AFD9151}"/>
              </a:ext>
            </a:extLst>
          </p:cNvPr>
          <p:cNvSpPr>
            <a:spLocks xmlns:a="http://schemas.openxmlformats.org/drawingml/2006/main" noGrp="1"/>
          </p:cNvSpPr>
          <p:nvPr/>
        </p:nvSpPr>
        <p:spPr>
          <a:xfrm xmlns:a="http://schemas.openxmlformats.org/drawingml/2006/main">
            <a:off x="6337935" y="3143250"/>
            <a:ext cx="419100" cy="209550"/>
          </a:xfrm>
          <a:prstGeom xmlns:a="http://schemas.openxmlformats.org/drawingml/2006/main" prst="rightArrow">
            <a:avLst/>
          </a:prstGeom>
          <a:solidFill xmlns:a="http://schemas.openxmlformats.org/drawingml/2006/main">
            <a:srgbClr val="FF6B67"/>
          </a:solidFill>
          <a:ln xmlns:a="http://schemas.openxmlformats.org/drawingml/2006/main" w="0">
            <a:noFill/>
            <a:prstDash val="solid"/>
          </a:ln>
        </p:spPr>
      </p:sp>
      <p:sp>
        <p:nvSpPr>
          <p:cNvPr id="11" name="" descr="Instructional visual for Future Perturbation Tests the Complete Causal Path">
            <a:extLst xmlns:a="http://schemas.openxmlformats.org/drawingml/2006/main">
              <a:ext uri="{FF2B5EF4-FFF2-40B4-BE49-F238E27FC236}">
                <a16:creationId xmlns:a16="http://schemas.microsoft.com/office/drawing/2014/main" id="{705A672A-E7F7-4F4F-B3C2-00A0134271AF}"/>
              </a:ext>
            </a:extLst>
          </p:cNvPr>
          <p:cNvSpPr>
            <a:spLocks xmlns:a="http://schemas.openxmlformats.org/drawingml/2006/main" noGrp="1"/>
          </p:cNvSpPr>
          <p:nvPr/>
        </p:nvSpPr>
        <p:spPr>
          <a:xfrm xmlns:a="http://schemas.openxmlformats.org/drawingml/2006/main">
            <a:off x="581406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27D3CA"/>
            </a:solidFill>
            <a:prstDash val="solid"/>
          </a:ln>
        </p:spPr>
      </p:sp>
      <p:sp>
        <p:nvSpPr>
          <p:cNvPr id="12" name="" descr="Instructional visual for Future Perturbation Tests the Complete Causal Path">
            <a:extLst xmlns:a="http://schemas.openxmlformats.org/drawingml/2006/main">
              <a:ext uri="{FF2B5EF4-FFF2-40B4-BE49-F238E27FC236}">
                <a16:creationId xmlns:a16="http://schemas.microsoft.com/office/drawing/2014/main" id="{04A645AD-D735-455D-8249-DEEF7BAB93BF}"/>
              </a:ext>
            </a:extLst>
          </p:cNvPr>
          <p:cNvSpPr>
            <a:spLocks xmlns:a="http://schemas.openxmlformats.org/drawingml/2006/main" noGrp="1"/>
          </p:cNvSpPr>
          <p:nvPr/>
        </p:nvSpPr>
        <p:spPr>
          <a:xfrm xmlns:a="http://schemas.openxmlformats.org/drawingml/2006/main">
            <a:off x="585216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PREFIX</a:t>
            </a:r>
          </a:p>
        </p:txBody>
      </p:sp>
      <p:sp>
        <p:nvSpPr>
          <p:cNvPr id="13" name="" descr="Instructional visual for Future Perturbation Tests the Complete Causal Path">
            <a:extLst xmlns:a="http://schemas.openxmlformats.org/drawingml/2006/main">
              <a:ext uri="{FF2B5EF4-FFF2-40B4-BE49-F238E27FC236}">
                <a16:creationId xmlns:a16="http://schemas.microsoft.com/office/drawing/2014/main" id="{BBE62FEA-B4A9-46A9-A613-5F37E8497563}"/>
              </a:ext>
            </a:extLst>
          </p:cNvPr>
          <p:cNvSpPr>
            <a:spLocks xmlns:a="http://schemas.openxmlformats.org/drawingml/2006/main" noGrp="1"/>
          </p:cNvSpPr>
          <p:nvPr/>
        </p:nvSpPr>
        <p:spPr>
          <a:xfrm xmlns:a="http://schemas.openxmlformats.org/drawingml/2006/main">
            <a:off x="7623810" y="2724150"/>
            <a:ext cx="1524000" cy="1047750"/>
          </a:xfrm>
          <a:prstGeom xmlns:a="http://schemas.openxmlformats.org/drawingml/2006/main" prst="roundRect">
            <a:avLst>
              <a:gd name="adj" fmla="val 10909"/>
            </a:avLst>
          </a:prstGeom>
          <a:solidFill xmlns:a="http://schemas.openxmlformats.org/drawingml/2006/main">
            <a:srgbClr val="0B0B13"/>
          </a:solidFill>
          <a:ln xmlns:a="http://schemas.openxmlformats.org/drawingml/2006/main" w="19050">
            <a:solidFill>
              <a:srgbClr val="E8B464"/>
            </a:solidFill>
            <a:prstDash val="solid"/>
          </a:ln>
        </p:spPr>
      </p:sp>
      <p:sp>
        <p:nvSpPr>
          <p:cNvPr id="14" name="" descr="Instructional visual for Future Perturbation Tests the Complete Causal Path">
            <a:extLst xmlns:a="http://schemas.openxmlformats.org/drawingml/2006/main">
              <a:ext uri="{FF2B5EF4-FFF2-40B4-BE49-F238E27FC236}">
                <a16:creationId xmlns:a16="http://schemas.microsoft.com/office/drawing/2014/main" id="{FFF0B939-AF0A-4EF8-A205-709C2274AB47}"/>
              </a:ext>
            </a:extLst>
          </p:cNvPr>
          <p:cNvSpPr>
            <a:spLocks xmlns:a="http://schemas.openxmlformats.org/drawingml/2006/main" noGrp="1"/>
          </p:cNvSpPr>
          <p:nvPr/>
        </p:nvSpPr>
        <p:spPr>
          <a:xfrm xmlns:a="http://schemas.openxmlformats.org/drawingml/2006/main">
            <a:off x="7661910"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5"/>
                </a:solidFill>
              </a:defRPr>
            </a:pPr>
            <a:r>
              <a:rPr sz="1650" b="1">
                <a:solidFill>
                  <a:srgbClr val="F4EBE5"/>
                </a:solidFill>
              </a:rPr>
              <a:t>FUTURE Δ</a:t>
            </a:r>
          </a:p>
        </p:txBody>
      </p:sp>
    </p:spTree>
    <p:extLst>
      <p:ext uri="{BB962C8B-B14F-4D97-AF65-F5344CB8AC3E}">
        <p14:creationId xmlns:p14="http://schemas.microsoft.com/office/powerpoint/2010/main" val="1196095154"/>
      </p:ext>
    </p:extLst>
  </p:cSld>
</p:sld>
</file>

<file path=ppt/slides/slide97.xml><?xml version="1.0" encoding="utf-8"?>
<p:sld xmlns:p="http://schemas.openxmlformats.org/presentationml/2006/main">
  <p:cSld>
    <p:bg>
      <p:bgPr>
        <a:solidFill xmlns:a="http://schemas.openxmlformats.org/drawingml/2006/main">
          <a:srgbClr val="050505"/>
        </a:solidFill>
      </p:bgPr>
    </p:bg>
    <p:spTree>
      <p:nvGrpSpPr>
        <p:cNvPr id="1" name="" descr="Instructional visual for Future Perturbation Tests the Complete Causal Path"/>
        <p:cNvGrpSpPr/>
        <p:nvPr/>
      </p:nvGrpSpPr>
      <p:grpSpPr>
        <a:xfrm xmlns:a="http://schemas.openxmlformats.org/drawingml/2006/main"/>
      </p:grpSpPr>
      <p:sp>
        <p:nvSpPr>
          <p:cNvPr id="1" name="" descr="Instructional visual for Future Perturbation Tests the Complete Causal Path">
            <a:extLst xmlns:a="http://schemas.openxmlformats.org/drawingml/2006/main">
              <a:ext uri="{FF2B5EF4-FFF2-40B4-BE49-F238E27FC236}">
                <a16:creationId xmlns:a16="http://schemas.microsoft.com/office/drawing/2014/main" id="{28576158-6777-400C-ABEE-84F7E491D241}"/>
              </a:ext>
            </a:extLst>
          </p:cNvPr>
          <p:cNvSpPr>
            <a:spLocks xmlns:a="http://schemas.openxmlformats.org/drawingml/2006/main" noGrp="1"/>
          </p:cNvSpPr>
          <p:nvPr/>
        </p:nvSpPr>
        <p:spPr>
          <a:xfrm xmlns:a="http://schemas.openxmlformats.org/drawingml/2006/main">
            <a:off x="4286" y="0"/>
            <a:ext cx="171450" cy="6858000"/>
          </a:xfrm>
          <a:prstGeom xmlns:a="http://schemas.openxmlformats.org/drawingml/2006/main" prst="rect">
            <a:avLst/>
          </a:prstGeom>
          <a:solidFill xmlns:a="http://schemas.openxmlformats.org/drawingml/2006/main">
            <a:srgbClr val="FF6B68"/>
          </a:solidFill>
          <a:ln xmlns:a="http://schemas.openxmlformats.org/drawingml/2006/main" w="0">
            <a:noFill/>
            <a:prstDash val="solid"/>
          </a:ln>
        </p:spPr>
      </p:sp>
      <p:sp>
        <p:nvSpPr>
          <p:cNvPr id="2" name="" descr="Instructional visual for Future Perturbation Tests the Complete Causal Path">
            <a:extLst xmlns:a="http://schemas.openxmlformats.org/drawingml/2006/main">
              <a:ext uri="{FF2B5EF4-FFF2-40B4-BE49-F238E27FC236}">
                <a16:creationId xmlns:a16="http://schemas.microsoft.com/office/drawing/2014/main" id="{4622A2FD-BC94-472E-BB9B-41004E20D50A}"/>
              </a:ext>
            </a:extLst>
          </p:cNvPr>
          <p:cNvSpPr>
            <a:spLocks xmlns:a="http://schemas.openxmlformats.org/drawingml/2006/main" noGrp="1"/>
          </p:cNvSpPr>
          <p:nvPr/>
        </p:nvSpPr>
        <p:spPr>
          <a:xfrm xmlns:a="http://schemas.openxmlformats.org/drawingml/2006/main">
            <a:off x="537686"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7"/>
                </a:solidFill>
              </a:defRPr>
            </a:pPr>
            <a:r>
              <a:rPr sz="975" b="1">
                <a:solidFill>
                  <a:srgbClr val="BDB8B7"/>
                </a:solidFill>
              </a:rPr>
              <a:t>REPRESENTATION</a:t>
            </a:r>
          </a:p>
        </p:txBody>
      </p:sp>
      <p:sp>
        <p:nvSpPr>
          <p:cNvPr id="3" name="" descr="Instructional visual for Future Perturbation Tests the Complete Causal Path">
            <a:extLst xmlns:a="http://schemas.openxmlformats.org/drawingml/2006/main">
              <a:ext uri="{FF2B5EF4-FFF2-40B4-BE49-F238E27FC236}">
                <a16:creationId xmlns:a16="http://schemas.microsoft.com/office/drawing/2014/main" id="{4C91D8F5-614D-4F09-8E4B-268F287FE1E4}"/>
              </a:ext>
            </a:extLst>
          </p:cNvPr>
          <p:cNvSpPr>
            <a:spLocks xmlns:a="http://schemas.openxmlformats.org/drawingml/2006/main" noGrp="1"/>
          </p:cNvSpPr>
          <p:nvPr/>
        </p:nvSpPr>
        <p:spPr>
          <a:xfrm xmlns:a="http://schemas.openxmlformats.org/drawingml/2006/main">
            <a:off x="7529036"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7"/>
                </a:solidFill>
              </a:defRPr>
            </a:pPr>
            <a:r>
              <a:rPr sz="900" b="1">
                <a:solidFill>
                  <a:srgbClr val="BDB8B7"/>
                </a:solidFill>
              </a:rPr>
              <a:t>RESEARCH-ONLY • NO ORDER AUTHORITY</a:t>
            </a:r>
          </a:p>
        </p:txBody>
      </p:sp>
      <p:sp>
        <p:nvSpPr>
          <p:cNvPr id="4" name="slide-title" descr="Instructional visual for Future Perturbation Tests the Complete Causal Path">
            <a:extLst xmlns:a="http://schemas.openxmlformats.org/drawingml/2006/main">
              <a:ext uri="{FF2B5EF4-FFF2-40B4-BE49-F238E27FC236}">
                <a16:creationId xmlns:a16="http://schemas.microsoft.com/office/drawing/2014/main" id="{7B03893E-696F-4840-A86C-36B4C728FB41}"/>
              </a:ext>
            </a:extLst>
          </p:cNvPr>
          <p:cNvSpPr>
            <a:spLocks xmlns:a="http://schemas.openxmlformats.org/drawingml/2006/main" noGrp="1"/>
          </p:cNvSpPr>
          <p:nvPr/>
        </p:nvSpPr>
        <p:spPr>
          <a:xfrm xmlns:a="http://schemas.openxmlformats.org/drawingml/2006/main">
            <a:off x="537686"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6"/>
                </a:solidFill>
              </a:defRPr>
            </a:pPr>
            <a:r>
              <a:rPr sz="3600" b="1">
                <a:solidFill>
                  <a:srgbClr val="F4EBE6"/>
                </a:solidFill>
              </a:rPr>
              <a:t>Future Perturbation Tests the Complete Causal Path</a:t>
            </a:r>
          </a:p>
        </p:txBody>
      </p:sp>
      <p:sp>
        <p:nvSpPr>
          <p:cNvPr id="5" name="" descr="Instructional visual for Future Perturbation Tests the Complete Causal Path">
            <a:extLst xmlns:a="http://schemas.openxmlformats.org/drawingml/2006/main">
              <a:ext uri="{FF2B5EF4-FFF2-40B4-BE49-F238E27FC236}">
                <a16:creationId xmlns:a16="http://schemas.microsoft.com/office/drawing/2014/main" id="{67293AF9-6ABE-460E-B5B9-2FD4A3CDF970}"/>
              </a:ext>
            </a:extLst>
          </p:cNvPr>
          <p:cNvSpPr>
            <a:spLocks xmlns:a="http://schemas.openxmlformats.org/drawingml/2006/main" noGrp="1"/>
          </p:cNvSpPr>
          <p:nvPr/>
        </p:nvSpPr>
        <p:spPr>
          <a:xfrm xmlns:a="http://schemas.openxmlformats.org/drawingml/2006/main">
            <a:off x="537686" y="1657350"/>
            <a:ext cx="952500" cy="47625"/>
          </a:xfrm>
          <a:prstGeom xmlns:a="http://schemas.openxmlformats.org/drawingml/2006/main" prst="rect">
            <a:avLst/>
          </a:prstGeom>
          <a:solidFill xmlns:a="http://schemas.openxmlformats.org/drawingml/2006/main">
            <a:srgbClr val="FF6B68"/>
          </a:solidFill>
          <a:ln xmlns:a="http://schemas.openxmlformats.org/drawingml/2006/main" w="0">
            <a:noFill/>
            <a:prstDash val="solid"/>
          </a:ln>
        </p:spPr>
      </p:sp>
      <p:sp>
        <p:nvSpPr>
          <p:cNvPr id="6" name="" descr="Instructional visual for Future Perturbation Tests the Complete Causal Path">
            <a:extLst xmlns:a="http://schemas.openxmlformats.org/drawingml/2006/main">
              <a:ext uri="{FF2B5EF4-FFF2-40B4-BE49-F238E27FC236}">
                <a16:creationId xmlns:a16="http://schemas.microsoft.com/office/drawing/2014/main" id="{54E5E3CB-3248-4C7C-8DD4-A364EFE5B8FE}"/>
              </a:ext>
            </a:extLst>
          </p:cNvPr>
          <p:cNvSpPr>
            <a:spLocks xmlns:a="http://schemas.openxmlformats.org/drawingml/2006/main" noGrp="1"/>
          </p:cNvSpPr>
          <p:nvPr/>
        </p:nvSpPr>
        <p:spPr>
          <a:xfrm xmlns:a="http://schemas.openxmlformats.org/drawingml/2006/main">
            <a:off x="537686"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SIGNAL QUEST</a:t>
            </a:r>
          </a:p>
        </p:txBody>
      </p:sp>
      <p:sp>
        <p:nvSpPr>
          <p:cNvPr id="7" name="" descr="Instructional visual for Future Perturbation Tests the Complete Causal Path">
            <a:extLst xmlns:a="http://schemas.openxmlformats.org/drawingml/2006/main">
              <a:ext uri="{FF2B5EF4-FFF2-40B4-BE49-F238E27FC236}">
                <a16:creationId xmlns:a16="http://schemas.microsoft.com/office/drawing/2014/main" id="{C2A3385B-6020-46B5-B736-81E0819345D8}"/>
              </a:ext>
            </a:extLst>
          </p:cNvPr>
          <p:cNvSpPr>
            <a:spLocks xmlns:a="http://schemas.openxmlformats.org/drawingml/2006/main" noGrp="1"/>
          </p:cNvSpPr>
          <p:nvPr/>
        </p:nvSpPr>
        <p:spPr>
          <a:xfrm xmlns:a="http://schemas.openxmlformats.org/drawingml/2006/main">
            <a:off x="1661636"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7"/>
                </a:solidFill>
              </a:defRPr>
            </a:pPr>
            <a:r>
              <a:rPr sz="825" b="1">
                <a:solidFill>
                  <a:srgbClr val="BDB8B7"/>
                </a:solidFill>
              </a:rPr>
              <a:t>•  097 / 144  •  BUILD 3/3</a:t>
            </a:r>
          </a:p>
        </p:txBody>
      </p:sp>
      <p:sp>
        <p:nvSpPr>
          <p:cNvPr id="8" name="" descr="Instructional visual for Future Perturbation Tests the Complete Causal Path">
            <a:extLst xmlns:a="http://schemas.openxmlformats.org/drawingml/2006/main">
              <a:ext uri="{FF2B5EF4-FFF2-40B4-BE49-F238E27FC236}">
                <a16:creationId xmlns:a16="http://schemas.microsoft.com/office/drawing/2014/main" id="{D90A3E29-0C97-4147-83F3-DFE17D551E8B}"/>
              </a:ext>
            </a:extLst>
          </p:cNvPr>
          <p:cNvSpPr>
            <a:spLocks xmlns:a="http://schemas.openxmlformats.org/drawingml/2006/main" noGrp="1"/>
          </p:cNvSpPr>
          <p:nvPr/>
        </p:nvSpPr>
        <p:spPr>
          <a:xfrm xmlns:a="http://schemas.openxmlformats.org/drawingml/2006/main">
            <a:off x="8291036"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7"/>
                </a:solidFill>
              </a:defRPr>
            </a:pPr>
            <a:r>
              <a:rPr sz="825" b="1">
                <a:solidFill>
                  <a:srgbClr val="BDB8B7"/>
                </a:solidFill>
              </a:rPr>
              <a:t>EVIDENCE ≠ PERMISSION</a:t>
            </a:r>
          </a:p>
        </p:txBody>
      </p:sp>
      <p:sp>
        <p:nvSpPr>
          <p:cNvPr id="9" name="" descr="Instructional visual for Future Perturbation Tests the Complete Causal Path">
            <a:extLst xmlns:a="http://schemas.openxmlformats.org/drawingml/2006/main">
              <a:ext uri="{FF2B5EF4-FFF2-40B4-BE49-F238E27FC236}">
                <a16:creationId xmlns:a16="http://schemas.microsoft.com/office/drawing/2014/main" id="{BBF4CAFF-7BC4-492A-898B-4727CCBDFAC9}"/>
              </a:ext>
            </a:extLst>
          </p:cNvPr>
          <p:cNvSpPr>
            <a:spLocks xmlns:a="http://schemas.openxmlformats.org/drawingml/2006/main" noGrp="1"/>
          </p:cNvSpPr>
          <p:nvPr/>
        </p:nvSpPr>
        <p:spPr>
          <a:xfrm xmlns:a="http://schemas.openxmlformats.org/drawingml/2006/main">
            <a:off x="690086" y="2095500"/>
            <a:ext cx="46672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3"/>
                </a:solidFill>
              </a:defRPr>
            </a:pPr>
            <a:r>
              <a:rPr sz="1875" b="0">
                <a:solidFill>
                  <a:srgbClr val="FFF8F3"/>
                </a:solidFill>
              </a:rPr>
              <a:t>Changing later raw evidence must leave earlier scores unchanged within a declared tolerance.</a:t>
            </a:r>
          </a:p>
        </p:txBody>
      </p:sp>
      <p:sp>
        <p:nvSpPr>
          <p:cNvPr id="10" name="" descr="Instructional visual for Future Perturbation Tests the Complete Causal Path">
            <a:extLst xmlns:a="http://schemas.openxmlformats.org/drawingml/2006/main">
              <a:ext uri="{FF2B5EF4-FFF2-40B4-BE49-F238E27FC236}">
                <a16:creationId xmlns:a16="http://schemas.microsoft.com/office/drawing/2014/main" id="{0643398A-2137-45D3-87C2-97A42D563DAB}"/>
              </a:ext>
            </a:extLst>
          </p:cNvPr>
          <p:cNvSpPr>
            <a:spLocks xmlns:a="http://schemas.openxmlformats.org/drawingml/2006/main" noGrp="1"/>
          </p:cNvSpPr>
          <p:nvPr/>
        </p:nvSpPr>
        <p:spPr>
          <a:xfrm xmlns:a="http://schemas.openxmlformats.org/drawingml/2006/main">
            <a:off x="6338411" y="3143250"/>
            <a:ext cx="419100" cy="209550"/>
          </a:xfrm>
          <a:prstGeom xmlns:a="http://schemas.openxmlformats.org/drawingml/2006/main" prst="rightArrow">
            <a:avLst/>
          </a:prstGeom>
          <a:solidFill xmlns:a="http://schemas.openxmlformats.org/drawingml/2006/main">
            <a:srgbClr val="FF6B68"/>
          </a:solidFill>
          <a:ln xmlns:a="http://schemas.openxmlformats.org/drawingml/2006/main" w="0">
            <a:noFill/>
            <a:prstDash val="solid"/>
          </a:ln>
        </p:spPr>
      </p:sp>
      <p:sp>
        <p:nvSpPr>
          <p:cNvPr id="11" name="" descr="Instructional visual for Future Perturbation Tests the Complete Causal Path">
            <a:extLst xmlns:a="http://schemas.openxmlformats.org/drawingml/2006/main">
              <a:ext uri="{FF2B5EF4-FFF2-40B4-BE49-F238E27FC236}">
                <a16:creationId xmlns:a16="http://schemas.microsoft.com/office/drawing/2014/main" id="{A2E97E09-ED3F-4E55-B49F-277D957D6852}"/>
              </a:ext>
            </a:extLst>
          </p:cNvPr>
          <p:cNvSpPr>
            <a:spLocks xmlns:a="http://schemas.openxmlformats.org/drawingml/2006/main" noGrp="1"/>
          </p:cNvSpPr>
          <p:nvPr/>
        </p:nvSpPr>
        <p:spPr>
          <a:xfrm xmlns:a="http://schemas.openxmlformats.org/drawingml/2006/main">
            <a:off x="5814536" y="2724150"/>
            <a:ext cx="1524000" cy="1047750"/>
          </a:xfrm>
          <a:prstGeom xmlns:a="http://schemas.openxmlformats.org/drawingml/2006/main" prst="roundRect">
            <a:avLst>
              <a:gd name="adj" fmla="val 10909"/>
            </a:avLst>
          </a:prstGeom>
          <a:solidFill xmlns:a="http://schemas.openxmlformats.org/drawingml/2006/main">
            <a:srgbClr val="0B0B14"/>
          </a:solidFill>
          <a:ln xmlns:a="http://schemas.openxmlformats.org/drawingml/2006/main" w="19050">
            <a:solidFill>
              <a:srgbClr val="27D3CB"/>
            </a:solidFill>
            <a:prstDash val="solid"/>
          </a:ln>
        </p:spPr>
      </p:sp>
      <p:sp>
        <p:nvSpPr>
          <p:cNvPr id="12" name="" descr="Instructional visual for Future Perturbation Tests the Complete Causal Path">
            <a:extLst xmlns:a="http://schemas.openxmlformats.org/drawingml/2006/main">
              <a:ext uri="{FF2B5EF4-FFF2-40B4-BE49-F238E27FC236}">
                <a16:creationId xmlns:a16="http://schemas.microsoft.com/office/drawing/2014/main" id="{3DA838A8-41F4-4F3A-B819-098665107C76}"/>
              </a:ext>
            </a:extLst>
          </p:cNvPr>
          <p:cNvSpPr>
            <a:spLocks xmlns:a="http://schemas.openxmlformats.org/drawingml/2006/main" noGrp="1"/>
          </p:cNvSpPr>
          <p:nvPr/>
        </p:nvSpPr>
        <p:spPr>
          <a:xfrm xmlns:a="http://schemas.openxmlformats.org/drawingml/2006/main">
            <a:off x="585263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PREFIX</a:t>
            </a:r>
          </a:p>
        </p:txBody>
      </p:sp>
      <p:sp>
        <p:nvSpPr>
          <p:cNvPr id="13" name="" descr="Instructional visual for Future Perturbation Tests the Complete Causal Path">
            <a:extLst xmlns:a="http://schemas.openxmlformats.org/drawingml/2006/main">
              <a:ext uri="{FF2B5EF4-FFF2-40B4-BE49-F238E27FC236}">
                <a16:creationId xmlns:a16="http://schemas.microsoft.com/office/drawing/2014/main" id="{DDD9DD02-9B75-4828-A280-FA7F398DB083}"/>
              </a:ext>
            </a:extLst>
          </p:cNvPr>
          <p:cNvSpPr>
            <a:spLocks xmlns:a="http://schemas.openxmlformats.org/drawingml/2006/main" noGrp="1"/>
          </p:cNvSpPr>
          <p:nvPr/>
        </p:nvSpPr>
        <p:spPr>
          <a:xfrm xmlns:a="http://schemas.openxmlformats.org/drawingml/2006/main">
            <a:off x="8100536" y="3143250"/>
            <a:ext cx="419100" cy="209550"/>
          </a:xfrm>
          <a:prstGeom xmlns:a="http://schemas.openxmlformats.org/drawingml/2006/main" prst="rightArrow">
            <a:avLst/>
          </a:prstGeom>
          <a:solidFill xmlns:a="http://schemas.openxmlformats.org/drawingml/2006/main">
            <a:srgbClr val="FF6B68"/>
          </a:solidFill>
          <a:ln xmlns:a="http://schemas.openxmlformats.org/drawingml/2006/main" w="0">
            <a:noFill/>
            <a:prstDash val="solid"/>
          </a:ln>
        </p:spPr>
      </p:sp>
      <p:sp>
        <p:nvSpPr>
          <p:cNvPr id="14" name="" descr="Instructional visual for Future Perturbation Tests the Complete Causal Path">
            <a:extLst xmlns:a="http://schemas.openxmlformats.org/drawingml/2006/main">
              <a:ext uri="{FF2B5EF4-FFF2-40B4-BE49-F238E27FC236}">
                <a16:creationId xmlns:a16="http://schemas.microsoft.com/office/drawing/2014/main" id="{A5513C40-8E9C-4934-B9C4-6826D24A17DE}"/>
              </a:ext>
            </a:extLst>
          </p:cNvPr>
          <p:cNvSpPr>
            <a:spLocks xmlns:a="http://schemas.openxmlformats.org/drawingml/2006/main" noGrp="1"/>
          </p:cNvSpPr>
          <p:nvPr/>
        </p:nvSpPr>
        <p:spPr>
          <a:xfrm xmlns:a="http://schemas.openxmlformats.org/drawingml/2006/main">
            <a:off x="7624286" y="2724150"/>
            <a:ext cx="1524000" cy="1047750"/>
          </a:xfrm>
          <a:prstGeom xmlns:a="http://schemas.openxmlformats.org/drawingml/2006/main" prst="roundRect">
            <a:avLst>
              <a:gd name="adj" fmla="val 10909"/>
            </a:avLst>
          </a:prstGeom>
          <a:solidFill xmlns:a="http://schemas.openxmlformats.org/drawingml/2006/main">
            <a:srgbClr val="0B0B14"/>
          </a:solidFill>
          <a:ln xmlns:a="http://schemas.openxmlformats.org/drawingml/2006/main" w="19050">
            <a:solidFill>
              <a:srgbClr val="E8B465"/>
            </a:solidFill>
            <a:prstDash val="solid"/>
          </a:ln>
        </p:spPr>
      </p:sp>
      <p:sp>
        <p:nvSpPr>
          <p:cNvPr id="15" name="" descr="Instructional visual for Future Perturbation Tests the Complete Causal Path">
            <a:extLst xmlns:a="http://schemas.openxmlformats.org/drawingml/2006/main">
              <a:ext uri="{FF2B5EF4-FFF2-40B4-BE49-F238E27FC236}">
                <a16:creationId xmlns:a16="http://schemas.microsoft.com/office/drawing/2014/main" id="{D42F8705-0211-43DD-A007-CFA814D6F48A}"/>
              </a:ext>
            </a:extLst>
          </p:cNvPr>
          <p:cNvSpPr>
            <a:spLocks xmlns:a="http://schemas.openxmlformats.org/drawingml/2006/main" noGrp="1"/>
          </p:cNvSpPr>
          <p:nvPr/>
        </p:nvSpPr>
        <p:spPr>
          <a:xfrm xmlns:a="http://schemas.openxmlformats.org/drawingml/2006/main">
            <a:off x="766238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FUTURE Δ</a:t>
            </a:r>
          </a:p>
        </p:txBody>
      </p:sp>
      <p:sp>
        <p:nvSpPr>
          <p:cNvPr id="16" name="" descr="Instructional visual for Future Perturbation Tests the Complete Causal Path">
            <a:extLst xmlns:a="http://schemas.openxmlformats.org/drawingml/2006/main">
              <a:ext uri="{FF2B5EF4-FFF2-40B4-BE49-F238E27FC236}">
                <a16:creationId xmlns:a16="http://schemas.microsoft.com/office/drawing/2014/main" id="{DE0E7CA9-4896-49DC-9F97-38C9A1311F15}"/>
              </a:ext>
            </a:extLst>
          </p:cNvPr>
          <p:cNvSpPr>
            <a:spLocks xmlns:a="http://schemas.openxmlformats.org/drawingml/2006/main" noGrp="1"/>
          </p:cNvSpPr>
          <p:nvPr/>
        </p:nvSpPr>
        <p:spPr>
          <a:xfrm xmlns:a="http://schemas.openxmlformats.org/drawingml/2006/main">
            <a:off x="9434036" y="2724150"/>
            <a:ext cx="1524000" cy="1047750"/>
          </a:xfrm>
          <a:prstGeom xmlns:a="http://schemas.openxmlformats.org/drawingml/2006/main" prst="roundRect">
            <a:avLst>
              <a:gd name="adj" fmla="val 10909"/>
            </a:avLst>
          </a:prstGeom>
          <a:solidFill xmlns:a="http://schemas.openxmlformats.org/drawingml/2006/main">
            <a:srgbClr val="0B0B14"/>
          </a:solidFill>
          <a:ln xmlns:a="http://schemas.openxmlformats.org/drawingml/2006/main" w="19050">
            <a:solidFill>
              <a:srgbClr val="FF6B68"/>
            </a:solidFill>
            <a:prstDash val="solid"/>
          </a:ln>
        </p:spPr>
      </p:sp>
      <p:sp>
        <p:nvSpPr>
          <p:cNvPr id="17" name="" descr="Instructional visual for Future Perturbation Tests the Complete Causal Path">
            <a:extLst xmlns:a="http://schemas.openxmlformats.org/drawingml/2006/main">
              <a:ext uri="{FF2B5EF4-FFF2-40B4-BE49-F238E27FC236}">
                <a16:creationId xmlns:a16="http://schemas.microsoft.com/office/drawing/2014/main" id="{324A86C5-D609-4C62-BE2C-7695C2C5F8D9}"/>
              </a:ext>
            </a:extLst>
          </p:cNvPr>
          <p:cNvSpPr>
            <a:spLocks xmlns:a="http://schemas.openxmlformats.org/drawingml/2006/main" noGrp="1"/>
          </p:cNvSpPr>
          <p:nvPr/>
        </p:nvSpPr>
        <p:spPr>
          <a:xfrm xmlns:a="http://schemas.openxmlformats.org/drawingml/2006/main">
            <a:off x="9472136" y="2762250"/>
            <a:ext cx="14478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6"/>
                </a:solidFill>
              </a:defRPr>
            </a:pPr>
            <a:r>
              <a:rPr sz="1650" b="1">
                <a:solidFill>
                  <a:srgbClr val="F4EBE6"/>
                </a:solidFill>
              </a:rPr>
              <a:t>SCORE = SAME</a:t>
            </a:r>
          </a:p>
        </p:txBody>
      </p:sp>
    </p:spTree>
    <p:extLst>
      <p:ext uri="{BB962C8B-B14F-4D97-AF65-F5344CB8AC3E}">
        <p14:creationId xmlns:p14="http://schemas.microsoft.com/office/powerpoint/2010/main" val="154592363"/>
      </p:ext>
    </p:extLst>
  </p:cSld>
</p:sld>
</file>

<file path=ppt/slides/slide98.xml><?xml version="1.0" encoding="utf-8"?>
<p:sld xmlns:p="http://schemas.openxmlformats.org/presentationml/2006/main">
  <p:cSld>
    <p:bg>
      <p:bgPr>
        <a:solidFill xmlns:a="http://schemas.openxmlformats.org/drawingml/2006/main">
          <a:srgbClr val="050505"/>
        </a:solidFill>
      </p:bgPr>
    </p:bg>
    <p:spTree>
      <p:nvGrpSpPr>
        <p:cNvPr id="1" name="" descr="Instructional visual for TLOB and LiT Encode Separate Order-Book Hypotheses"/>
        <p:cNvGrpSpPr/>
        <p:nvPr/>
      </p:nvGrpSpPr>
      <p:grpSpPr>
        <a:xfrm xmlns:a="http://schemas.openxmlformats.org/drawingml/2006/main"/>
      </p:grpSpPr>
      <p:sp>
        <p:nvSpPr>
          <p:cNvPr id="1" name="" descr="Instructional visual for TLOB and LiT Encode Separate Order-Book Hypotheses">
            <a:extLst xmlns:a="http://schemas.openxmlformats.org/drawingml/2006/main">
              <a:ext uri="{FF2B5EF4-FFF2-40B4-BE49-F238E27FC236}">
                <a16:creationId xmlns:a16="http://schemas.microsoft.com/office/drawing/2014/main" id="{51A0E144-C46A-42B2-93FF-44BC94A44374}"/>
              </a:ext>
            </a:extLst>
          </p:cNvPr>
          <p:cNvSpPr>
            <a:spLocks xmlns:a="http://schemas.openxmlformats.org/drawingml/2006/main" noGrp="1"/>
          </p:cNvSpPr>
          <p:nvPr/>
        </p:nvSpPr>
        <p:spPr>
          <a:xfrm xmlns:a="http://schemas.openxmlformats.org/drawingml/2006/main">
            <a:off x="4763" y="0"/>
            <a:ext cx="171450" cy="6858000"/>
          </a:xfrm>
          <a:prstGeom xmlns:a="http://schemas.openxmlformats.org/drawingml/2006/main" prst="rect">
            <a:avLst/>
          </a:prstGeom>
          <a:solidFill xmlns:a="http://schemas.openxmlformats.org/drawingml/2006/main">
            <a:srgbClr val="FF6B69"/>
          </a:solidFill>
          <a:ln xmlns:a="http://schemas.openxmlformats.org/drawingml/2006/main" w="0">
            <a:noFill/>
            <a:prstDash val="solid"/>
          </a:ln>
        </p:spPr>
      </p:sp>
      <p:sp>
        <p:nvSpPr>
          <p:cNvPr id="2" name="" descr="Instructional visual for TLOB and LiT Encode Separate Order-Book Hypotheses">
            <a:extLst xmlns:a="http://schemas.openxmlformats.org/drawingml/2006/main">
              <a:ext uri="{FF2B5EF4-FFF2-40B4-BE49-F238E27FC236}">
                <a16:creationId xmlns:a16="http://schemas.microsoft.com/office/drawing/2014/main" id="{8245E053-64DE-4649-BBC6-BBC659549635}"/>
              </a:ext>
            </a:extLst>
          </p:cNvPr>
          <p:cNvSpPr>
            <a:spLocks xmlns:a="http://schemas.openxmlformats.org/drawingml/2006/main" noGrp="1"/>
          </p:cNvSpPr>
          <p:nvPr/>
        </p:nvSpPr>
        <p:spPr>
          <a:xfrm xmlns:a="http://schemas.openxmlformats.org/drawingml/2006/main">
            <a:off x="538163"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8"/>
                </a:solidFill>
              </a:defRPr>
            </a:pPr>
            <a:r>
              <a:rPr sz="975" b="1">
                <a:solidFill>
                  <a:srgbClr val="BDB8B8"/>
                </a:solidFill>
              </a:rPr>
              <a:t>REPRESENTATION</a:t>
            </a:r>
          </a:p>
        </p:txBody>
      </p:sp>
      <p:sp>
        <p:nvSpPr>
          <p:cNvPr id="3" name="" descr="Instructional visual for TLOB and LiT Encode Separate Order-Book Hypotheses">
            <a:extLst xmlns:a="http://schemas.openxmlformats.org/drawingml/2006/main">
              <a:ext uri="{FF2B5EF4-FFF2-40B4-BE49-F238E27FC236}">
                <a16:creationId xmlns:a16="http://schemas.microsoft.com/office/drawing/2014/main" id="{AF527C51-1B4F-4EE5-AF5A-86EA847A3878}"/>
              </a:ext>
            </a:extLst>
          </p:cNvPr>
          <p:cNvSpPr>
            <a:spLocks xmlns:a="http://schemas.openxmlformats.org/drawingml/2006/main" noGrp="1"/>
          </p:cNvSpPr>
          <p:nvPr/>
        </p:nvSpPr>
        <p:spPr>
          <a:xfrm xmlns:a="http://schemas.openxmlformats.org/drawingml/2006/main">
            <a:off x="7529513"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8"/>
                </a:solidFill>
              </a:defRPr>
            </a:pPr>
            <a:r>
              <a:rPr sz="900" b="1">
                <a:solidFill>
                  <a:srgbClr val="BDB8B8"/>
                </a:solidFill>
              </a:rPr>
              <a:t>LITERATURE-DERIVED / DESIGN TARGET</a:t>
            </a:r>
          </a:p>
        </p:txBody>
      </p:sp>
      <p:sp>
        <p:nvSpPr>
          <p:cNvPr id="4" name="slide-title" descr="Instructional visual for TLOB and LiT Encode Separate Order-Book Hypotheses">
            <a:extLst xmlns:a="http://schemas.openxmlformats.org/drawingml/2006/main">
              <a:ext uri="{FF2B5EF4-FFF2-40B4-BE49-F238E27FC236}">
                <a16:creationId xmlns:a16="http://schemas.microsoft.com/office/drawing/2014/main" id="{FFD8A4B9-78CC-439B-99E2-31F1907A9895}"/>
              </a:ext>
            </a:extLst>
          </p:cNvPr>
          <p:cNvSpPr>
            <a:spLocks xmlns:a="http://schemas.openxmlformats.org/drawingml/2006/main" noGrp="1"/>
          </p:cNvSpPr>
          <p:nvPr/>
        </p:nvSpPr>
        <p:spPr>
          <a:xfrm xmlns:a="http://schemas.openxmlformats.org/drawingml/2006/main">
            <a:off x="538163"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7"/>
                </a:solidFill>
              </a:defRPr>
            </a:pPr>
            <a:r>
              <a:rPr sz="3600" b="1">
                <a:solidFill>
                  <a:srgbClr val="F4EBE7"/>
                </a:solidFill>
              </a:rPr>
              <a:t>TLOB and LiT Encode Separate Order-Book Hypotheses</a:t>
            </a:r>
          </a:p>
        </p:txBody>
      </p:sp>
      <p:sp>
        <p:nvSpPr>
          <p:cNvPr id="5" name="" descr="Instructional visual for TLOB and LiT Encode Separate Order-Book Hypotheses">
            <a:extLst xmlns:a="http://schemas.openxmlformats.org/drawingml/2006/main">
              <a:ext uri="{FF2B5EF4-FFF2-40B4-BE49-F238E27FC236}">
                <a16:creationId xmlns:a16="http://schemas.microsoft.com/office/drawing/2014/main" id="{8849F993-1944-4C33-A0EF-4C6E485248CD}"/>
              </a:ext>
            </a:extLst>
          </p:cNvPr>
          <p:cNvSpPr>
            <a:spLocks xmlns:a="http://schemas.openxmlformats.org/drawingml/2006/main" noGrp="1"/>
          </p:cNvSpPr>
          <p:nvPr/>
        </p:nvSpPr>
        <p:spPr>
          <a:xfrm xmlns:a="http://schemas.openxmlformats.org/drawingml/2006/main">
            <a:off x="538163" y="1657350"/>
            <a:ext cx="952500" cy="47625"/>
          </a:xfrm>
          <a:prstGeom xmlns:a="http://schemas.openxmlformats.org/drawingml/2006/main" prst="rect">
            <a:avLst/>
          </a:prstGeom>
          <a:solidFill xmlns:a="http://schemas.openxmlformats.org/drawingml/2006/main">
            <a:srgbClr val="FF6B69"/>
          </a:solidFill>
          <a:ln xmlns:a="http://schemas.openxmlformats.org/drawingml/2006/main" w="0">
            <a:noFill/>
            <a:prstDash val="solid"/>
          </a:ln>
        </p:spPr>
      </p:sp>
      <p:sp>
        <p:nvSpPr>
          <p:cNvPr id="6" name="" descr="Instructional visual for TLOB and LiT Encode Separate Order-Book Hypotheses">
            <a:extLst xmlns:a="http://schemas.openxmlformats.org/drawingml/2006/main">
              <a:ext uri="{FF2B5EF4-FFF2-40B4-BE49-F238E27FC236}">
                <a16:creationId xmlns:a16="http://schemas.microsoft.com/office/drawing/2014/main" id="{4A1CDB1B-29D5-4A3E-8534-8F02153748D8}"/>
              </a:ext>
            </a:extLst>
          </p:cNvPr>
          <p:cNvSpPr>
            <a:spLocks xmlns:a="http://schemas.openxmlformats.org/drawingml/2006/main" noGrp="1"/>
          </p:cNvSpPr>
          <p:nvPr/>
        </p:nvSpPr>
        <p:spPr>
          <a:xfrm xmlns:a="http://schemas.openxmlformats.org/drawingml/2006/main">
            <a:off x="538163"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SIGNAL QUEST</a:t>
            </a:r>
          </a:p>
        </p:txBody>
      </p:sp>
      <p:sp>
        <p:nvSpPr>
          <p:cNvPr id="7" name="" descr="Instructional visual for TLOB and LiT Encode Separate Order-Book Hypotheses">
            <a:extLst xmlns:a="http://schemas.openxmlformats.org/drawingml/2006/main">
              <a:ext uri="{FF2B5EF4-FFF2-40B4-BE49-F238E27FC236}">
                <a16:creationId xmlns:a16="http://schemas.microsoft.com/office/drawing/2014/main" id="{D398E9F6-B848-4192-9665-C40DA57E3444}"/>
              </a:ext>
            </a:extLst>
          </p:cNvPr>
          <p:cNvSpPr>
            <a:spLocks xmlns:a="http://schemas.openxmlformats.org/drawingml/2006/main" noGrp="1"/>
          </p:cNvSpPr>
          <p:nvPr/>
        </p:nvSpPr>
        <p:spPr>
          <a:xfrm xmlns:a="http://schemas.openxmlformats.org/drawingml/2006/main">
            <a:off x="1662113"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8"/>
                </a:solidFill>
              </a:defRPr>
            </a:pPr>
            <a:r>
              <a:rPr sz="825" b="1">
                <a:solidFill>
                  <a:srgbClr val="BDB8B8"/>
                </a:solidFill>
              </a:rPr>
              <a:t>•  098 / 144</a:t>
            </a:r>
          </a:p>
        </p:txBody>
      </p:sp>
      <p:sp>
        <p:nvSpPr>
          <p:cNvPr id="8" name="" descr="Instructional visual for TLOB and LiT Encode Separate Order-Book Hypotheses">
            <a:extLst xmlns:a="http://schemas.openxmlformats.org/drawingml/2006/main">
              <a:ext uri="{FF2B5EF4-FFF2-40B4-BE49-F238E27FC236}">
                <a16:creationId xmlns:a16="http://schemas.microsoft.com/office/drawing/2014/main" id="{214FF134-D25D-4BAC-8E48-7041B4EEEB9B}"/>
              </a:ext>
            </a:extLst>
          </p:cNvPr>
          <p:cNvSpPr>
            <a:spLocks xmlns:a="http://schemas.openxmlformats.org/drawingml/2006/main" noGrp="1"/>
          </p:cNvSpPr>
          <p:nvPr/>
        </p:nvSpPr>
        <p:spPr>
          <a:xfrm xmlns:a="http://schemas.openxmlformats.org/drawingml/2006/main">
            <a:off x="8291513"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8"/>
                </a:solidFill>
              </a:defRPr>
            </a:pPr>
            <a:r>
              <a:rPr sz="825" b="1">
                <a:solidFill>
                  <a:srgbClr val="BDB8B8"/>
                </a:solidFill>
              </a:rPr>
              <a:t>EVIDENCE ≠ PERMISSION</a:t>
            </a:r>
          </a:p>
        </p:txBody>
      </p:sp>
      <p:sp>
        <p:nvSpPr>
          <p:cNvPr id="9" name="" descr="Instructional visual for TLOB and LiT Encode Separate Order-Book Hypotheses">
            <a:extLst xmlns:a="http://schemas.openxmlformats.org/drawingml/2006/main">
              <a:ext uri="{FF2B5EF4-FFF2-40B4-BE49-F238E27FC236}">
                <a16:creationId xmlns:a16="http://schemas.microsoft.com/office/drawing/2014/main" id="{A2EDB7FD-7AB6-4183-9ECC-3B07C9E3452C}"/>
              </a:ext>
            </a:extLst>
          </p:cNvPr>
          <p:cNvSpPr>
            <a:spLocks xmlns:a="http://schemas.openxmlformats.org/drawingml/2006/main" noGrp="1"/>
          </p:cNvSpPr>
          <p:nvPr/>
        </p:nvSpPr>
        <p:spPr>
          <a:xfrm xmlns:a="http://schemas.openxmlformats.org/drawingml/2006/main">
            <a:off x="633413" y="1885950"/>
            <a:ext cx="10934700" cy="3600450"/>
          </a:xfrm>
          <a:prstGeom xmlns:a="http://schemas.openxmlformats.org/drawingml/2006/main" prst="roundRect">
            <a:avLst>
              <a:gd name="adj" fmla="val 2116"/>
            </a:avLst>
          </a:prstGeom>
          <a:solidFill xmlns:a="http://schemas.openxmlformats.org/drawingml/2006/main">
            <a:srgbClr val="0B0B15"/>
          </a:solidFill>
          <a:ln xmlns:a="http://schemas.openxmlformats.org/drawingml/2006/main" w="19050">
            <a:solidFill>
              <a:srgbClr val="2B2A32"/>
            </a:solidFill>
            <a:prstDash val="solid"/>
          </a:ln>
        </p:spPr>
      </p:sp>
      <p:pic>
        <p:nvPicPr>
          <p:cNvPr id="23" name="" descr="Instructional visual for TLOB and LiT Encode Separate Order-Book Hypotheses"/>
          <p:cNvPicPr>
            <a:picLocks xmlns:a="http://schemas.openxmlformats.org/drawingml/2006/main" noChangeAspect="1"/>
          </p:cNvPicPr>
          <p:nvPr/>
        </p:nvPicPr>
        <p:blipFill>
          <a:blip xmlns:r="http://schemas.openxmlformats.org/officeDocument/2006/relationships" xmlns:a="http://schemas.openxmlformats.org/drawingml/2006/main" r:embed="R8ab2879db2ff4d5d"/>
          <a:stretch xmlns:a="http://schemas.openxmlformats.org/drawingml/2006/main"/>
        </p:blipFill>
        <p:spPr>
          <a:xfrm xmlns:a="http://schemas.openxmlformats.org/drawingml/2006/main">
            <a:off x="2254128" y="2000250"/>
            <a:ext cx="7693269" cy="3333750"/>
          </a:xfrm>
          <a:prstGeom xmlns:a="http://schemas.openxmlformats.org/drawingml/2006/main" prst="rect">
            <a:avLst/>
          </a:prstGeom>
        </p:spPr>
      </p:pic>
      <p:sp>
        <p:nvSpPr>
          <p:cNvPr id="11" name="" descr="Instructional visual for TLOB and LiT Encode Separate Order-Book Hypotheses">
            <a:extLst xmlns:a="http://schemas.openxmlformats.org/drawingml/2006/main">
              <a:ext uri="{FF2B5EF4-FFF2-40B4-BE49-F238E27FC236}">
                <a16:creationId xmlns:a16="http://schemas.microsoft.com/office/drawing/2014/main" id="{16DE3ED6-5B47-4E44-A6CE-5A244AF6959E}"/>
              </a:ext>
            </a:extLst>
          </p:cNvPr>
          <p:cNvSpPr>
            <a:spLocks xmlns:a="http://schemas.openxmlformats.org/drawingml/2006/main" noGrp="1"/>
          </p:cNvSpPr>
          <p:nvPr/>
        </p:nvSpPr>
        <p:spPr>
          <a:xfrm xmlns:a="http://schemas.openxmlformats.org/drawingml/2006/main">
            <a:off x="3881438" y="4533900"/>
            <a:ext cx="4438650" cy="476250"/>
          </a:xfrm>
          <a:prstGeom xmlns:a="http://schemas.openxmlformats.org/drawingml/2006/main" prst="roundRect">
            <a:avLst>
              <a:gd name="adj" fmla="val 24000"/>
            </a:avLst>
          </a:prstGeom>
          <a:solidFill xmlns:a="http://schemas.openxmlformats.org/drawingml/2006/main">
            <a:srgbClr val="0E5155"/>
          </a:solidFill>
          <a:ln xmlns:a="http://schemas.openxmlformats.org/drawingml/2006/main" w="14288">
            <a:solidFill>
              <a:srgbClr val="27D3CC"/>
            </a:solidFill>
            <a:prstDash val="solid"/>
          </a:ln>
        </p:spPr>
      </p:sp>
      <p:sp>
        <p:nvSpPr>
          <p:cNvPr id="12" name="fail-closed-callout-65" descr="Instructional visual for TLOB and LiT Encode Separate Order-Book Hypotheses">
            <a:extLst xmlns:a="http://schemas.openxmlformats.org/drawingml/2006/main">
              <a:ext uri="{FF2B5EF4-FFF2-40B4-BE49-F238E27FC236}">
                <a16:creationId xmlns:a16="http://schemas.microsoft.com/office/drawing/2014/main" id="{BA2F94D2-27DC-4548-B405-F8F21DDA8EB8}"/>
              </a:ext>
            </a:extLst>
          </p:cNvPr>
          <p:cNvSpPr>
            <a:spLocks xmlns:a="http://schemas.openxmlformats.org/drawingml/2006/main" noGrp="1"/>
          </p:cNvSpPr>
          <p:nvPr/>
        </p:nvSpPr>
        <p:spPr>
          <a:xfrm xmlns:a="http://schemas.openxmlformats.org/drawingml/2006/main">
            <a:off x="4014788" y="4600575"/>
            <a:ext cx="41719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8F4"/>
                </a:solidFill>
              </a:defRPr>
            </a:pPr>
            <a:r>
              <a:rPr sz="1650" b="1">
                <a:solidFill>
                  <a:srgbClr val="FFF8F4"/>
                </a:solidFill>
              </a:rPr>
              <a:t>If validation fails, stop and expose the failure.</a:t>
            </a:r>
          </a:p>
        </p:txBody>
      </p:sp>
      <p:sp>
        <p:nvSpPr>
          <p:cNvPr id="13" name="" descr="Instructional visual for TLOB and LiT Encode Separate Order-Book Hypotheses">
            <a:extLst xmlns:a="http://schemas.openxmlformats.org/drawingml/2006/main">
              <a:ext uri="{FF2B5EF4-FFF2-40B4-BE49-F238E27FC236}">
                <a16:creationId xmlns:a16="http://schemas.microsoft.com/office/drawing/2014/main" id="{A544DC8E-42A4-438F-AE00-4EE7A09E0E7E}"/>
              </a:ext>
            </a:extLst>
          </p:cNvPr>
          <p:cNvSpPr>
            <a:spLocks xmlns:a="http://schemas.openxmlformats.org/drawingml/2006/main" noGrp="1"/>
          </p:cNvSpPr>
          <p:nvPr/>
        </p:nvSpPr>
        <p:spPr>
          <a:xfrm xmlns:a="http://schemas.openxmlformats.org/drawingml/2006/main">
            <a:off x="881063" y="5562600"/>
            <a:ext cx="10382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0">
                <a:solidFill>
                  <a:srgbClr val="BDB8B8"/>
                </a:solidFill>
              </a:defRPr>
            </a:pPr>
            <a:r>
              <a:rPr sz="1650" b="0">
                <a:solidFill>
                  <a:srgbClr val="BDB8B8"/>
                </a:solidFill>
              </a:rPr>
              <a:t>Define token semantics, temporal evaluation, corpus, and measured latency before comparison.</a:t>
            </a:r>
          </a:p>
        </p:txBody>
      </p:sp>
    </p:spTree>
    <p:extLst>
      <p:ext uri="{BB962C8B-B14F-4D97-AF65-F5344CB8AC3E}">
        <p14:creationId xmlns:p14="http://schemas.microsoft.com/office/powerpoint/2010/main" val="65916291"/>
      </p:ext>
    </p:extLst>
  </p:cSld>
</p:sld>
</file>

<file path=ppt/slides/slide99.xml><?xml version="1.0" encoding="utf-8"?>
<p:sld xmlns:p="http://schemas.openxmlformats.org/presentationml/2006/main">
  <p:cSld>
    <p:bg>
      <p:bgPr>
        <a:solidFill xmlns:a="http://schemas.openxmlformats.org/drawingml/2006/main">
          <a:srgbClr val="050505"/>
        </a:solidFill>
      </p:bgPr>
    </p:bg>
    <p:spTree>
      <p:nvGrpSpPr>
        <p:cNvPr id="1" name="" descr="Instructional visual for Latency Determines Whether a Representation Answers the Operational Question"/>
        <p:cNvGrpSpPr/>
        <p:nvPr/>
      </p:nvGrpSpPr>
      <p:grpSpPr>
        <a:xfrm xmlns:a="http://schemas.openxmlformats.org/drawingml/2006/main"/>
      </p:grpSpPr>
      <p:sp>
        <p:nvSpPr>
          <p:cNvPr id="1"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2E2CB2D4-E494-4E05-9548-14285EA0B15B}"/>
              </a:ext>
            </a:extLst>
          </p:cNvPr>
          <p:cNvSpPr>
            <a:spLocks xmlns:a="http://schemas.openxmlformats.org/drawingml/2006/main" noGrp="1"/>
          </p:cNvSpPr>
          <p:nvPr/>
        </p:nvSpPr>
        <p:spPr>
          <a:xfrm xmlns:a="http://schemas.openxmlformats.org/drawingml/2006/main">
            <a:off x="5239" y="0"/>
            <a:ext cx="171450" cy="6858000"/>
          </a:xfrm>
          <a:prstGeom xmlns:a="http://schemas.openxmlformats.org/drawingml/2006/main" prst="rect">
            <a:avLst/>
          </a:prstGeom>
          <a:solidFill xmlns:a="http://schemas.openxmlformats.org/drawingml/2006/main">
            <a:srgbClr val="FF6B6A"/>
          </a:solidFill>
          <a:ln xmlns:a="http://schemas.openxmlformats.org/drawingml/2006/main" w="0">
            <a:noFill/>
            <a:prstDash val="solid"/>
          </a:ln>
        </p:spPr>
      </p:sp>
      <p:sp>
        <p:nvSpPr>
          <p:cNvPr id="2"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77E836D5-B691-4434-9556-5145E5E7C2F3}"/>
              </a:ext>
            </a:extLst>
          </p:cNvPr>
          <p:cNvSpPr>
            <a:spLocks xmlns:a="http://schemas.openxmlformats.org/drawingml/2006/main" noGrp="1"/>
          </p:cNvSpPr>
          <p:nvPr/>
        </p:nvSpPr>
        <p:spPr>
          <a:xfrm xmlns:a="http://schemas.openxmlformats.org/drawingml/2006/main">
            <a:off x="538639" y="26670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BDB8B9"/>
                </a:solidFill>
              </a:defRPr>
            </a:pPr>
            <a:r>
              <a:rPr sz="975" b="1">
                <a:solidFill>
                  <a:srgbClr val="BDB8B9"/>
                </a:solidFill>
              </a:rPr>
              <a:t>REPRESENTATION</a:t>
            </a:r>
          </a:p>
        </p:txBody>
      </p:sp>
      <p:sp>
        <p:nvSpPr>
          <p:cNvPr id="3"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DCDEE6F3-7650-4343-BADD-6761908067D8}"/>
              </a:ext>
            </a:extLst>
          </p:cNvPr>
          <p:cNvSpPr>
            <a:spLocks xmlns:a="http://schemas.openxmlformats.org/drawingml/2006/main" noGrp="1"/>
          </p:cNvSpPr>
          <p:nvPr/>
        </p:nvSpPr>
        <p:spPr>
          <a:xfrm xmlns:a="http://schemas.openxmlformats.org/drawingml/2006/main">
            <a:off x="7529989" y="26670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1">
                <a:solidFill>
                  <a:srgbClr val="BDB8B9"/>
                </a:solidFill>
              </a:defRPr>
            </a:pPr>
            <a:r>
              <a:rPr sz="900" b="1">
                <a:solidFill>
                  <a:srgbClr val="BDB8B9"/>
                </a:solidFill>
              </a:rPr>
              <a:t>RESEARCH-ONLY • NO ORDER AUTHORITY</a:t>
            </a:r>
          </a:p>
        </p:txBody>
      </p:sp>
      <p:sp>
        <p:nvSpPr>
          <p:cNvPr id="4" name="slide-title" descr="Instructional visual for Latency Determines Whether a Representation Answers the Operational Question">
            <a:extLst xmlns:a="http://schemas.openxmlformats.org/drawingml/2006/main">
              <a:ext uri="{FF2B5EF4-FFF2-40B4-BE49-F238E27FC236}">
                <a16:creationId xmlns:a16="http://schemas.microsoft.com/office/drawing/2014/main" id="{6AC23A63-893A-4528-951F-5BE7349D3B12}"/>
              </a:ext>
            </a:extLst>
          </p:cNvPr>
          <p:cNvSpPr>
            <a:spLocks xmlns:a="http://schemas.openxmlformats.org/drawingml/2006/main" noGrp="1"/>
          </p:cNvSpPr>
          <p:nvPr/>
        </p:nvSpPr>
        <p:spPr>
          <a:xfrm xmlns:a="http://schemas.openxmlformats.org/drawingml/2006/main">
            <a:off x="538639" y="666750"/>
            <a:ext cx="110490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600" b="1">
                <a:solidFill>
                  <a:srgbClr val="F4EBE8"/>
                </a:solidFill>
              </a:defRPr>
            </a:pPr>
            <a:r>
              <a:rPr sz="3600" b="1">
                <a:solidFill>
                  <a:srgbClr val="F4EBE8"/>
                </a:solidFill>
              </a:rPr>
              <a:t>Latency Determines Whether a Representation Answers the Operational Question</a:t>
            </a:r>
          </a:p>
        </p:txBody>
      </p:sp>
      <p:sp>
        <p:nvSpPr>
          <p:cNvPr id="5"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AA642D75-6214-4349-BF73-0B218343AE3A}"/>
              </a:ext>
            </a:extLst>
          </p:cNvPr>
          <p:cNvSpPr>
            <a:spLocks xmlns:a="http://schemas.openxmlformats.org/drawingml/2006/main" noGrp="1"/>
          </p:cNvSpPr>
          <p:nvPr/>
        </p:nvSpPr>
        <p:spPr>
          <a:xfrm xmlns:a="http://schemas.openxmlformats.org/drawingml/2006/main">
            <a:off x="538639" y="1657350"/>
            <a:ext cx="952500" cy="47625"/>
          </a:xfrm>
          <a:prstGeom xmlns:a="http://schemas.openxmlformats.org/drawingml/2006/main" prst="rect">
            <a:avLst/>
          </a:prstGeom>
          <a:solidFill xmlns:a="http://schemas.openxmlformats.org/drawingml/2006/main">
            <a:srgbClr val="FF6B6A"/>
          </a:solidFill>
          <a:ln xmlns:a="http://schemas.openxmlformats.org/drawingml/2006/main" w="0">
            <a:noFill/>
            <a:prstDash val="solid"/>
          </a:ln>
        </p:spPr>
      </p:sp>
      <p:sp>
        <p:nvSpPr>
          <p:cNvPr id="6"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8EC68495-7182-4908-AA10-B84486376E05}"/>
              </a:ext>
            </a:extLst>
          </p:cNvPr>
          <p:cNvSpPr>
            <a:spLocks xmlns:a="http://schemas.openxmlformats.org/drawingml/2006/main" noGrp="1"/>
          </p:cNvSpPr>
          <p:nvPr/>
        </p:nvSpPr>
        <p:spPr>
          <a:xfrm xmlns:a="http://schemas.openxmlformats.org/drawingml/2006/main">
            <a:off x="538639" y="6515100"/>
            <a:ext cx="1066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SIGNAL QUEST</a:t>
            </a:r>
          </a:p>
        </p:txBody>
      </p:sp>
      <p:sp>
        <p:nvSpPr>
          <p:cNvPr id="7"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2FC5FFC3-4C09-4872-938E-341CE39CD1EF}"/>
              </a:ext>
            </a:extLst>
          </p:cNvPr>
          <p:cNvSpPr>
            <a:spLocks xmlns:a="http://schemas.openxmlformats.org/drawingml/2006/main" noGrp="1"/>
          </p:cNvSpPr>
          <p:nvPr/>
        </p:nvSpPr>
        <p:spPr>
          <a:xfrm xmlns:a="http://schemas.openxmlformats.org/drawingml/2006/main">
            <a:off x="1662589" y="6515100"/>
            <a:ext cx="4210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825" b="1">
                <a:solidFill>
                  <a:srgbClr val="BDB8B9"/>
                </a:solidFill>
              </a:defRPr>
            </a:pPr>
            <a:r>
              <a:rPr sz="825" b="1">
                <a:solidFill>
                  <a:srgbClr val="BDB8B9"/>
                </a:solidFill>
              </a:rPr>
              <a:t>•  099 / 144</a:t>
            </a:r>
          </a:p>
        </p:txBody>
      </p:sp>
      <p:sp>
        <p:nvSpPr>
          <p:cNvPr id="8"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55151293-4FA3-4DF1-8003-8D0B78B1C562}"/>
              </a:ext>
            </a:extLst>
          </p:cNvPr>
          <p:cNvSpPr>
            <a:spLocks xmlns:a="http://schemas.openxmlformats.org/drawingml/2006/main" noGrp="1"/>
          </p:cNvSpPr>
          <p:nvPr/>
        </p:nvSpPr>
        <p:spPr>
          <a:xfrm xmlns:a="http://schemas.openxmlformats.org/drawingml/2006/main">
            <a:off x="8291989" y="6515100"/>
            <a:ext cx="333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825" b="1">
                <a:solidFill>
                  <a:srgbClr val="BDB8B9"/>
                </a:solidFill>
              </a:defRPr>
            </a:pPr>
            <a:r>
              <a:rPr sz="825" b="1">
                <a:solidFill>
                  <a:srgbClr val="BDB8B9"/>
                </a:solidFill>
              </a:rPr>
              <a:t>EVIDENCE ≠ PERMISSION</a:t>
            </a:r>
          </a:p>
        </p:txBody>
      </p:sp>
      <p:sp>
        <p:nvSpPr>
          <p:cNvPr id="9"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1EA1E12F-34E7-4ECF-8001-41C49E5A210E}"/>
              </a:ext>
            </a:extLst>
          </p:cNvPr>
          <p:cNvSpPr>
            <a:spLocks xmlns:a="http://schemas.openxmlformats.org/drawingml/2006/main" noGrp="1"/>
          </p:cNvSpPr>
          <p:nvPr/>
        </p:nvSpPr>
        <p:spPr>
          <a:xfrm xmlns:a="http://schemas.openxmlformats.org/drawingml/2006/main">
            <a:off x="1052989" y="3276600"/>
            <a:ext cx="9906000" cy="66675"/>
          </a:xfrm>
          <a:prstGeom xmlns:a="http://schemas.openxmlformats.org/drawingml/2006/main" prst="rect">
            <a:avLst/>
          </a:prstGeom>
          <a:solidFill xmlns:a="http://schemas.openxmlformats.org/drawingml/2006/main">
            <a:srgbClr val="2B2A33"/>
          </a:solidFill>
          <a:ln xmlns:a="http://schemas.openxmlformats.org/drawingml/2006/main" w="0">
            <a:noFill/>
            <a:prstDash val="solid"/>
          </a:ln>
        </p:spPr>
      </p:sp>
      <p:sp>
        <p:nvSpPr>
          <p:cNvPr id="10"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AD2B7738-C8AC-4F2C-86B8-41784CAD4CCF}"/>
              </a:ext>
            </a:extLst>
          </p:cNvPr>
          <p:cNvSpPr>
            <a:spLocks xmlns:a="http://schemas.openxmlformats.org/drawingml/2006/main" noGrp="1"/>
          </p:cNvSpPr>
          <p:nvPr/>
        </p:nvSpPr>
        <p:spPr>
          <a:xfrm xmlns:a="http://schemas.openxmlformats.org/drawingml/2006/main">
            <a:off x="1033939" y="3181350"/>
            <a:ext cx="228600" cy="228600"/>
          </a:xfrm>
          <a:prstGeom xmlns:a="http://schemas.openxmlformats.org/drawingml/2006/main" prst="ellipse">
            <a:avLst/>
          </a:prstGeom>
          <a:solidFill xmlns:a="http://schemas.openxmlformats.org/drawingml/2006/main">
            <a:srgbClr val="FF6B6A"/>
          </a:solidFill>
          <a:ln xmlns:a="http://schemas.openxmlformats.org/drawingml/2006/main" w="0">
            <a:noFill/>
            <a:prstDash val="solid"/>
          </a:ln>
        </p:spPr>
      </p:sp>
      <p:sp>
        <p:nvSpPr>
          <p:cNvPr id="11"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FD83211C-A50D-4B55-B69C-E484D841F604}"/>
              </a:ext>
            </a:extLst>
          </p:cNvPr>
          <p:cNvSpPr>
            <a:spLocks xmlns:a="http://schemas.openxmlformats.org/drawingml/2006/main" noGrp="1"/>
          </p:cNvSpPr>
          <p:nvPr/>
        </p:nvSpPr>
        <p:spPr>
          <a:xfrm xmlns:a="http://schemas.openxmlformats.org/drawingml/2006/main">
            <a:off x="19573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EVENT</a:t>
            </a:r>
          </a:p>
        </p:txBody>
      </p:sp>
      <p:sp>
        <p:nvSpPr>
          <p:cNvPr id="12"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49A39DAA-9BD8-47E7-ABFC-9CD83B50CC01}"/>
              </a:ext>
            </a:extLst>
          </p:cNvPr>
          <p:cNvSpPr>
            <a:spLocks xmlns:a="http://schemas.openxmlformats.org/drawingml/2006/main" noGrp="1"/>
          </p:cNvSpPr>
          <p:nvPr/>
        </p:nvSpPr>
        <p:spPr>
          <a:xfrm xmlns:a="http://schemas.openxmlformats.org/drawingml/2006/main">
            <a:off x="3415189" y="3181350"/>
            <a:ext cx="228600" cy="228600"/>
          </a:xfrm>
          <a:prstGeom xmlns:a="http://schemas.openxmlformats.org/drawingml/2006/main" prst="ellipse">
            <a:avLst/>
          </a:prstGeom>
          <a:solidFill xmlns:a="http://schemas.openxmlformats.org/drawingml/2006/main">
            <a:srgbClr val="FF6B6A"/>
          </a:solidFill>
          <a:ln xmlns:a="http://schemas.openxmlformats.org/drawingml/2006/main" w="0">
            <a:noFill/>
            <a:prstDash val="solid"/>
          </a:ln>
        </p:spPr>
      </p:sp>
      <p:sp>
        <p:nvSpPr>
          <p:cNvPr id="13"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B2778C54-4237-403B-98E6-58EE399F238C}"/>
              </a:ext>
            </a:extLst>
          </p:cNvPr>
          <p:cNvSpPr>
            <a:spLocks xmlns:a="http://schemas.openxmlformats.org/drawingml/2006/main" noGrp="1"/>
          </p:cNvSpPr>
          <p:nvPr/>
        </p:nvSpPr>
        <p:spPr>
          <a:xfrm xmlns:a="http://schemas.openxmlformats.org/drawingml/2006/main">
            <a:off x="257698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RECEIVE</a:t>
            </a:r>
          </a:p>
        </p:txBody>
      </p:sp>
      <p:sp>
        <p:nvSpPr>
          <p:cNvPr id="14"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6FFA4A9C-F1FD-42D0-B2AA-D6912F17C506}"/>
              </a:ext>
            </a:extLst>
          </p:cNvPr>
          <p:cNvSpPr>
            <a:spLocks xmlns:a="http://schemas.openxmlformats.org/drawingml/2006/main" noGrp="1"/>
          </p:cNvSpPr>
          <p:nvPr/>
        </p:nvSpPr>
        <p:spPr>
          <a:xfrm xmlns:a="http://schemas.openxmlformats.org/drawingml/2006/main">
            <a:off x="5796439" y="3181350"/>
            <a:ext cx="228600" cy="228600"/>
          </a:xfrm>
          <a:prstGeom xmlns:a="http://schemas.openxmlformats.org/drawingml/2006/main" prst="ellipse">
            <a:avLst/>
          </a:prstGeom>
          <a:solidFill xmlns:a="http://schemas.openxmlformats.org/drawingml/2006/main">
            <a:srgbClr val="FF6B6A"/>
          </a:solidFill>
          <a:ln xmlns:a="http://schemas.openxmlformats.org/drawingml/2006/main" w="0">
            <a:noFill/>
            <a:prstDash val="solid"/>
          </a:ln>
        </p:spPr>
      </p:sp>
      <p:sp>
        <p:nvSpPr>
          <p:cNvPr id="15"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9B176F51-D399-417D-B8C9-AD476C68DE1A}"/>
              </a:ext>
            </a:extLst>
          </p:cNvPr>
          <p:cNvSpPr>
            <a:spLocks xmlns:a="http://schemas.openxmlformats.org/drawingml/2006/main" noGrp="1"/>
          </p:cNvSpPr>
          <p:nvPr/>
        </p:nvSpPr>
        <p:spPr>
          <a:xfrm xmlns:a="http://schemas.openxmlformats.org/drawingml/2006/main">
            <a:off x="495823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PROCESS</a:t>
            </a:r>
          </a:p>
        </p:txBody>
      </p:sp>
      <p:sp>
        <p:nvSpPr>
          <p:cNvPr id="16"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13AD3F38-F417-47FD-B019-EB6BE974EFAF}"/>
              </a:ext>
            </a:extLst>
          </p:cNvPr>
          <p:cNvSpPr>
            <a:spLocks xmlns:a="http://schemas.openxmlformats.org/drawingml/2006/main" noGrp="1"/>
          </p:cNvSpPr>
          <p:nvPr/>
        </p:nvSpPr>
        <p:spPr>
          <a:xfrm xmlns:a="http://schemas.openxmlformats.org/drawingml/2006/main">
            <a:off x="8177689" y="3181350"/>
            <a:ext cx="228600" cy="228600"/>
          </a:xfrm>
          <a:prstGeom xmlns:a="http://schemas.openxmlformats.org/drawingml/2006/main" prst="ellipse">
            <a:avLst/>
          </a:prstGeom>
          <a:solidFill xmlns:a="http://schemas.openxmlformats.org/drawingml/2006/main">
            <a:srgbClr val="FF6B6A"/>
          </a:solidFill>
          <a:ln xmlns:a="http://schemas.openxmlformats.org/drawingml/2006/main" w="0">
            <a:noFill/>
            <a:prstDash val="solid"/>
          </a:ln>
        </p:spPr>
      </p:sp>
      <p:sp>
        <p:nvSpPr>
          <p:cNvPr id="17"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55EEA28F-41C0-4FD0-8561-AFB70DBAF3C9}"/>
              </a:ext>
            </a:extLst>
          </p:cNvPr>
          <p:cNvSpPr>
            <a:spLocks xmlns:a="http://schemas.openxmlformats.org/drawingml/2006/main" noGrp="1"/>
          </p:cNvSpPr>
          <p:nvPr/>
        </p:nvSpPr>
        <p:spPr>
          <a:xfrm xmlns:a="http://schemas.openxmlformats.org/drawingml/2006/main">
            <a:off x="733948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DECISION</a:t>
            </a:r>
          </a:p>
        </p:txBody>
      </p:sp>
      <p:sp>
        <p:nvSpPr>
          <p:cNvPr id="18"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C213E7CB-34C5-4040-95B7-21B58F75BE66}"/>
              </a:ext>
            </a:extLst>
          </p:cNvPr>
          <p:cNvSpPr>
            <a:spLocks xmlns:a="http://schemas.openxmlformats.org/drawingml/2006/main" noGrp="1"/>
          </p:cNvSpPr>
          <p:nvPr/>
        </p:nvSpPr>
        <p:spPr>
          <a:xfrm xmlns:a="http://schemas.openxmlformats.org/drawingml/2006/main">
            <a:off x="10558939" y="3181350"/>
            <a:ext cx="228600" cy="228600"/>
          </a:xfrm>
          <a:prstGeom xmlns:a="http://schemas.openxmlformats.org/drawingml/2006/main" prst="ellipse">
            <a:avLst/>
          </a:prstGeom>
          <a:solidFill xmlns:a="http://schemas.openxmlformats.org/drawingml/2006/main">
            <a:srgbClr val="E8B467"/>
          </a:solidFill>
          <a:ln xmlns:a="http://schemas.openxmlformats.org/drawingml/2006/main" w="0">
            <a:noFill/>
            <a:prstDash val="solid"/>
          </a:ln>
        </p:spPr>
      </p:sp>
      <p:sp>
        <p:nvSpPr>
          <p:cNvPr id="19"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4BD00089-E966-4375-A2D8-66C987F4C3FF}"/>
              </a:ext>
            </a:extLst>
          </p:cNvPr>
          <p:cNvSpPr>
            <a:spLocks xmlns:a="http://schemas.openxmlformats.org/drawingml/2006/main" noGrp="1"/>
          </p:cNvSpPr>
          <p:nvPr/>
        </p:nvSpPr>
        <p:spPr>
          <a:xfrm xmlns:a="http://schemas.openxmlformats.org/drawingml/2006/main">
            <a:off x="9720739" y="3543300"/>
            <a:ext cx="1905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4EBE8"/>
                </a:solidFill>
              </a:defRPr>
            </a:pPr>
            <a:r>
              <a:rPr sz="1650" b="1">
                <a:solidFill>
                  <a:srgbClr val="F4EBE8"/>
                </a:solidFill>
              </a:rPr>
              <a:t>SETTLEMENT</a:t>
            </a:r>
          </a:p>
        </p:txBody>
      </p:sp>
      <p:sp>
        <p:nvSpPr>
          <p:cNvPr id="20" name="" descr="Instructional visual for Latency Determines Whether a Representation Answers the Operational Question">
            <a:extLst xmlns:a="http://schemas.openxmlformats.org/drawingml/2006/main">
              <a:ext uri="{FF2B5EF4-FFF2-40B4-BE49-F238E27FC236}">
                <a16:creationId xmlns:a16="http://schemas.microsoft.com/office/drawing/2014/main" id="{C6982595-ED7B-4D80-BCD0-326C1499D818}"/>
              </a:ext>
            </a:extLst>
          </p:cNvPr>
          <p:cNvSpPr>
            <a:spLocks xmlns:a="http://schemas.openxmlformats.org/drawingml/2006/main" noGrp="1"/>
          </p:cNvSpPr>
          <p:nvPr/>
        </p:nvSpPr>
        <p:spPr>
          <a:xfrm xmlns:a="http://schemas.openxmlformats.org/drawingml/2006/main">
            <a:off x="1624489" y="2114550"/>
            <a:ext cx="8953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0">
                <a:solidFill>
                  <a:srgbClr val="FFF8F5"/>
                </a:solidFill>
              </a:defRPr>
            </a:pPr>
            <a:r>
              <a:rPr sz="1875" b="0">
                <a:solidFill>
                  <a:srgbClr val="FFF8F5"/>
                </a:solidFill>
              </a:rPr>
              <a:t>Measure the full path and require advanced models to beat demanding baselines.</a:t>
            </a:r>
          </a:p>
        </p:txBody>
      </p:sp>
    </p:spTree>
    <p:extLst>
      <p:ext uri="{BB962C8B-B14F-4D97-AF65-F5344CB8AC3E}">
        <p14:creationId xmlns:p14="http://schemas.microsoft.com/office/powerpoint/2010/main" val="457530558"/>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2026-08-06T16:40:49.9870000Z</dcterms:created>
  <dcterms:modified xsi:type="dcterms:W3CDTF">2026-08-06T16:40:49.9870000Z</dcterms:modified>
</coreProperties>
</file>